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1" r:id="rId4"/>
    <p:sldId id="262" r:id="rId5"/>
    <p:sldId id="271" r:id="rId6"/>
    <p:sldId id="272" r:id="rId7"/>
    <p:sldId id="282" r:id="rId8"/>
    <p:sldId id="283" r:id="rId9"/>
    <p:sldId id="273" r:id="rId10"/>
    <p:sldId id="274" r:id="rId11"/>
    <p:sldId id="275" r:id="rId12"/>
    <p:sldId id="277" r:id="rId13"/>
    <p:sldId id="278" r:id="rId14"/>
    <p:sldId id="279" r:id="rId15"/>
    <p:sldId id="280" r:id="rId16"/>
    <p:sldId id="281" r:id="rId17"/>
    <p:sldId id="284" r:id="rId18"/>
    <p:sldId id="287" r:id="rId19"/>
    <p:sldId id="285" r:id="rId20"/>
    <p:sldId id="286" r:id="rId21"/>
    <p:sldId id="288" r:id="rId22"/>
    <p:sldId id="289" r:id="rId23"/>
    <p:sldId id="290" r:id="rId24"/>
    <p:sldId id="291" r:id="rId25"/>
    <p:sldId id="267" r:id="rId26"/>
    <p:sldId id="296" r:id="rId27"/>
    <p:sldId id="297" r:id="rId28"/>
    <p:sldId id="292" r:id="rId29"/>
    <p:sldId id="294" r:id="rId30"/>
    <p:sldId id="295" r:id="rId31"/>
    <p:sldId id="293" r:id="rId32"/>
    <p:sldId id="27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BCFAB"/>
    <a:srgbClr val="ACB6E6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63" autoAdjust="0"/>
  </p:normalViewPr>
  <p:slideViewPr>
    <p:cSldViewPr>
      <p:cViewPr>
        <p:scale>
          <a:sx n="80" d="100"/>
          <a:sy n="80" d="100"/>
        </p:scale>
        <p:origin x="-83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80ABE-452A-4AFD-9D76-50CDA118E67B}" type="datetimeFigureOut">
              <a:rPr lang="en-US" smtClean="0"/>
              <a:t>8/31/2014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8015B-B547-4095-B1BD-E46E7266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ingleb@uwstout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heeconomiccollapseblog.com/wp-content/uploads/2014/05/20-Signs-That-Dust-Bowl-Conditions-Will-Soon-Return-To-The-Heartland-Of-Amer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799"/>
            <a:ext cx="5867400" cy="426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128" y="1398587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WELCOME to CS244</a:t>
            </a:r>
            <a:endParaRPr lang="en-US" sz="4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791200" y="5791200"/>
            <a:ext cx="3276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Brent M. Dingle, Ph.D.	               	2014</a:t>
            </a:r>
          </a:p>
          <a:p>
            <a:pPr algn="l"/>
            <a:r>
              <a:rPr lang="en-US" dirty="0" smtClean="0"/>
              <a:t>Game Design and Development Program</a:t>
            </a:r>
          </a:p>
          <a:p>
            <a:pPr algn="l"/>
            <a:r>
              <a:rPr lang="en-US" dirty="0" smtClean="0"/>
              <a:t>Mathematics, Statistics and Computer Science</a:t>
            </a:r>
          </a:p>
          <a:p>
            <a:pPr algn="l"/>
            <a:r>
              <a:rPr lang="en-US" dirty="0" smtClean="0"/>
              <a:t>University of Wisconsin - Stout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r>
              <a:rPr lang="en-US" dirty="0" smtClean="0"/>
              <a:t>Data Structures</a:t>
            </a:r>
          </a:p>
        </p:txBody>
      </p:sp>
      <p:sp>
        <p:nvSpPr>
          <p:cNvPr id="3" name="TextBox 2"/>
          <p:cNvSpPr txBox="1"/>
          <p:nvPr/>
        </p:nvSpPr>
        <p:spPr>
          <a:xfrm rot="21381199">
            <a:off x="6217862" y="3312887"/>
            <a:ext cx="284084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ketchFlow Print" panose="02000000000000000000" pitchFamily="2" charset="0"/>
              </a:rPr>
              <a:t>A speck of dust?</a:t>
            </a:r>
          </a:p>
          <a:p>
            <a:r>
              <a:rPr lang="en-US" dirty="0" smtClean="0">
                <a:latin typeface="SketchFlow Print" panose="02000000000000000000" pitchFamily="2" charset="0"/>
              </a:rPr>
              <a:t>I’ve seen a few.</a:t>
            </a:r>
          </a:p>
          <a:p>
            <a:endParaRPr lang="en-US" sz="1200" dirty="0" smtClean="0">
              <a:latin typeface="SketchFlow Print" panose="02000000000000000000" pitchFamily="2" charset="0"/>
            </a:endParaRPr>
          </a:p>
          <a:p>
            <a:r>
              <a:rPr lang="en-US" sz="1400" dirty="0" smtClean="0">
                <a:latin typeface="SketchFlow Print" panose="02000000000000000000" pitchFamily="2" charset="0"/>
              </a:rPr>
              <a:t>But</a:t>
            </a:r>
          </a:p>
          <a:p>
            <a:r>
              <a:rPr lang="en-US" sz="1400" dirty="0" smtClean="0">
                <a:latin typeface="SketchFlow Print" panose="02000000000000000000" pitchFamily="2" charset="0"/>
              </a:rPr>
              <a:t>What kind?</a:t>
            </a:r>
          </a:p>
          <a:p>
            <a:r>
              <a:rPr lang="en-US" sz="1400" dirty="0" smtClean="0">
                <a:latin typeface="SketchFlow Print" panose="02000000000000000000" pitchFamily="2" charset="0"/>
              </a:rPr>
              <a:t>How many?</a:t>
            </a:r>
          </a:p>
          <a:p>
            <a:r>
              <a:rPr lang="en-US" sz="1400" dirty="0">
                <a:latin typeface="SketchFlow Print" panose="02000000000000000000" pitchFamily="2" charset="0"/>
              </a:rPr>
              <a:t>With what else?</a:t>
            </a:r>
          </a:p>
          <a:p>
            <a:r>
              <a:rPr lang="en-US" sz="1400" dirty="0" smtClean="0">
                <a:latin typeface="SketchFlow Print" panose="02000000000000000000" pitchFamily="2" charset="0"/>
              </a:rPr>
              <a:t>In what order?</a:t>
            </a:r>
          </a:p>
          <a:p>
            <a:r>
              <a:rPr lang="en-US" sz="2000" dirty="0" smtClean="0">
                <a:latin typeface="SketchFlow Print" panose="02000000000000000000" pitchFamily="2" charset="0"/>
              </a:rPr>
              <a:t>Let’s Get Organized.</a:t>
            </a:r>
            <a:endParaRPr lang="en-US" sz="2000" dirty="0">
              <a:latin typeface="SketchFlow Prin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Syllabus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found on D2L</a:t>
            </a:r>
          </a:p>
          <a:p>
            <a:pPr lvl="1"/>
            <a:r>
              <a:rPr lang="en-US" dirty="0" smtClean="0"/>
              <a:t>Highlights follow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3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– New for this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already know C++</a:t>
            </a:r>
          </a:p>
          <a:p>
            <a:endParaRPr lang="en-US" dirty="0"/>
          </a:p>
          <a:p>
            <a:r>
              <a:rPr lang="en-US" dirty="0" smtClean="0"/>
              <a:t>This knowledge will be tested (repeatedly)</a:t>
            </a:r>
          </a:p>
          <a:p>
            <a:endParaRPr lang="en-US" dirty="0"/>
          </a:p>
          <a:p>
            <a:r>
              <a:rPr lang="en-US" dirty="0" smtClean="0"/>
              <a:t>Book may help</a:t>
            </a:r>
          </a:p>
          <a:p>
            <a:pPr lvl="1"/>
            <a:r>
              <a:rPr lang="en-US" dirty="0" smtClean="0"/>
              <a:t>book is also new this semester</a:t>
            </a:r>
          </a:p>
        </p:txBody>
      </p:sp>
    </p:spTree>
    <p:extLst>
      <p:ext uri="{BB962C8B-B14F-4D97-AF65-F5344CB8AC3E}">
        <p14:creationId xmlns:p14="http://schemas.microsoft.com/office/powerpoint/2010/main" val="31552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Introduction to </a:t>
            </a:r>
            <a:r>
              <a:rPr lang="en-US" b="1" dirty="0" smtClean="0"/>
              <a:t>common </a:t>
            </a:r>
            <a:r>
              <a:rPr lang="en-US" b="1" dirty="0" smtClean="0">
                <a:solidFill>
                  <a:srgbClr val="FF0000"/>
                </a:solidFill>
              </a:rPr>
              <a:t>abstract </a:t>
            </a:r>
            <a:r>
              <a:rPr lang="en-US" b="1" dirty="0">
                <a:solidFill>
                  <a:srgbClr val="FF0000"/>
                </a:solidFill>
              </a:rPr>
              <a:t>data types </a:t>
            </a:r>
            <a:r>
              <a:rPr lang="en-US" b="1" dirty="0"/>
              <a:t>and their associated algorithms</a:t>
            </a:r>
          </a:p>
          <a:p>
            <a:pPr lvl="1"/>
            <a:r>
              <a:rPr lang="en-US" b="1" dirty="0"/>
              <a:t>Stacks, queues, lists, trees, sorting, </a:t>
            </a:r>
            <a:r>
              <a:rPr lang="en-US" b="1" dirty="0" smtClean="0"/>
              <a:t>searching…</a:t>
            </a:r>
            <a:endParaRPr lang="en-US" b="1" dirty="0"/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Practice applying and using them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able to select the appropriate data type and algorithm for given situations and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problems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able to compare the efficiency of various implementations and algorithms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i.e. the pros and cons of one way versus another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object-oriented design for purposes of data abstraction and encapsulation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Develop software engineering skills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 to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common abstract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types and their associated algorithms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Stacks, queues, lists, trees, sorting,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searching…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b="1" dirty="0"/>
              <a:t>Practice applying and using them</a:t>
            </a:r>
          </a:p>
          <a:p>
            <a:pPr lvl="1"/>
            <a:r>
              <a:rPr lang="en-US" b="1" dirty="0" smtClean="0"/>
              <a:t>Be </a:t>
            </a:r>
            <a:r>
              <a:rPr lang="en-US" b="1" dirty="0"/>
              <a:t>able to select the appropriate </a:t>
            </a:r>
            <a:r>
              <a:rPr lang="en-US" b="1" dirty="0">
                <a:solidFill>
                  <a:srgbClr val="FF0000"/>
                </a:solidFill>
              </a:rPr>
              <a:t>data type and algorithm </a:t>
            </a:r>
            <a:r>
              <a:rPr lang="en-US" b="1" dirty="0"/>
              <a:t>for given situations and </a:t>
            </a:r>
            <a:r>
              <a:rPr lang="en-US" b="1" dirty="0" smtClean="0"/>
              <a:t>problems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able to compare the efficiency of various implementations and algorithms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i.e. the pros and cons of one way versus another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object-oriented design for purposes of data abstraction and encapsulation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Develop software engineering skills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 to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common abstract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types and their associated algorithms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Stacks, queues, lists, trees, sorting,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searching…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b="1" dirty="0"/>
              <a:t>Practice applying and using them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able to select the appropriate data type and algorithm for given situations and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problems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Be able to compare the efficiency of various implementations and </a:t>
            </a:r>
            <a:r>
              <a:rPr lang="en-US" b="1" dirty="0" smtClean="0">
                <a:solidFill>
                  <a:srgbClr val="FF0000"/>
                </a:solidFill>
              </a:rPr>
              <a:t>algorithms</a:t>
            </a:r>
          </a:p>
          <a:p>
            <a:pPr lvl="2"/>
            <a:r>
              <a:rPr lang="en-US" b="1" dirty="0" smtClean="0"/>
              <a:t>i.e. the pros and cons of one way versus another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object-oriented design for purposes of data abstraction and encapsulation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Develop software engineering skills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 to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common abstract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types and their associated algorithms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Stacks, queues, lists, trees, sorting,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searching…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b="1" dirty="0"/>
              <a:t>Practice applying and using them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able to select the appropriate data type and algorithm for given situations and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problems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able to compare the efficiency of various implementations and algorithms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i.e. the pros and cons of one way versus another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Use object-oriented design for purposes of </a:t>
            </a:r>
            <a:r>
              <a:rPr lang="en-US" b="1" dirty="0" smtClean="0">
                <a:solidFill>
                  <a:srgbClr val="FF0000"/>
                </a:solidFill>
              </a:rPr>
              <a:t>data abstraction</a:t>
            </a:r>
            <a:r>
              <a:rPr lang="en-US" b="1" dirty="0" smtClean="0"/>
              <a:t> and encapsulation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Develop software engineering skills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 to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common abstract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types and their associated algorithms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Stacks, queues, lists, trees, sorting,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searching…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b="1" dirty="0"/>
              <a:t>Practice applying and using them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able to select the appropriate data type and algorithm for given situations and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problems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able to compare the efficiency of various implementations and algorithms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i.e. the pros and cons of one way versus another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 object-oriented design for purposes of data abstraction and encapsulation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Develop software engineering skills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05400" y="5695415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ketchFlow Print" panose="02000000000000000000" pitchFamily="2" charset="0"/>
              </a:rPr>
              <a:t>with data abstraction</a:t>
            </a:r>
            <a:endParaRPr lang="en-US" b="1" dirty="0">
              <a:solidFill>
                <a:srgbClr val="FF0000"/>
              </a:solidFill>
              <a:latin typeface="SketchFlow Prin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end of this course, you will be able to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Select </a:t>
            </a:r>
            <a:r>
              <a:rPr lang="en-US" dirty="0"/>
              <a:t>and implement appropriate data structures and algorithms for a given problem</a:t>
            </a:r>
          </a:p>
          <a:p>
            <a:endParaRPr lang="en-US" dirty="0"/>
          </a:p>
          <a:p>
            <a:pPr lvl="1"/>
            <a:r>
              <a:rPr lang="en-US" dirty="0"/>
              <a:t>Be able to defend your choice by understanding and applying Big-Oh asymptotic analysis and reasoning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Classroom 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Come to every class</a:t>
            </a:r>
          </a:p>
          <a:p>
            <a:pPr lvl="1"/>
            <a:r>
              <a:rPr lang="en-US" dirty="0"/>
              <a:t>You are responsible for all material presented and assignments given</a:t>
            </a:r>
          </a:p>
          <a:p>
            <a:endParaRPr lang="en-US" dirty="0"/>
          </a:p>
          <a:p>
            <a:r>
              <a:rPr lang="en-US" dirty="0"/>
              <a:t>Be courteous to your fellow classmates </a:t>
            </a:r>
          </a:p>
          <a:p>
            <a:pPr lvl="1"/>
            <a:r>
              <a:rPr lang="en-US" dirty="0"/>
              <a:t>and the instructor</a:t>
            </a:r>
          </a:p>
          <a:p>
            <a:endParaRPr lang="en-US" dirty="0"/>
          </a:p>
          <a:p>
            <a:r>
              <a:rPr lang="en-US" dirty="0"/>
              <a:t>Bring your laptops</a:t>
            </a:r>
          </a:p>
          <a:p>
            <a:endParaRPr lang="en-US" dirty="0"/>
          </a:p>
          <a:p>
            <a:r>
              <a:rPr lang="en-US" dirty="0"/>
              <a:t>Turn off cell phones</a:t>
            </a:r>
          </a:p>
          <a:p>
            <a:endParaRPr lang="en-US" dirty="0"/>
          </a:p>
          <a:p>
            <a:pPr lvl="2"/>
            <a:r>
              <a:rPr lang="en-US" i="1" dirty="0"/>
              <a:t>see syllabus for more explicit details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you anticipate or experience any barriers related to the format or requirements of the course </a:t>
            </a:r>
          </a:p>
          <a:p>
            <a:endParaRPr lang="en-US" dirty="0" smtClean="0"/>
          </a:p>
          <a:p>
            <a:r>
              <a:rPr lang="en-US" dirty="0" smtClean="0"/>
              <a:t>Let </a:t>
            </a:r>
            <a:r>
              <a:rPr lang="en-US" dirty="0"/>
              <a:t>me know</a:t>
            </a:r>
          </a:p>
          <a:p>
            <a:pPr lvl="1"/>
            <a:r>
              <a:rPr lang="en-US" dirty="0" smtClean="0"/>
              <a:t>after </a:t>
            </a:r>
            <a:r>
              <a:rPr lang="en-US" dirty="0"/>
              <a:t>class, office hours, appointment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r>
              <a:rPr lang="en-US" i="1" dirty="0"/>
              <a:t>see syllabus for additional </a:t>
            </a:r>
            <a:r>
              <a:rPr lang="en-US" i="1" dirty="0" smtClean="0"/>
              <a:t>details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3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2297"/>
            <a:ext cx="6153150" cy="116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Instructor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1143000"/>
            <a:ext cx="81534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Brent Dingle, Ph.D.</a:t>
            </a:r>
          </a:p>
          <a:p>
            <a:pPr lvl="1"/>
            <a:r>
              <a:rPr lang="en-US" sz="2000" dirty="0"/>
              <a:t>Office: JHSW, Room 219</a:t>
            </a:r>
          </a:p>
          <a:p>
            <a:pPr lvl="1"/>
            <a:r>
              <a:rPr lang="en-US" sz="2000" dirty="0"/>
              <a:t>Office </a:t>
            </a:r>
            <a:r>
              <a:rPr lang="en-US" sz="2000" dirty="0" smtClean="0"/>
              <a:t>Hours (tentative)</a:t>
            </a:r>
            <a:endParaRPr lang="en-US" sz="2000" dirty="0"/>
          </a:p>
          <a:p>
            <a:pPr lvl="2"/>
            <a:r>
              <a:rPr lang="en-US" sz="1800" dirty="0" smtClean="0"/>
              <a:t>Tuesday/Thursday: 10:00 AM – 11:30 AM</a:t>
            </a:r>
          </a:p>
          <a:p>
            <a:pPr lvl="2"/>
            <a:r>
              <a:rPr lang="en-US" sz="1800" dirty="0" smtClean="0"/>
              <a:t>Wednesday: 1:30 PM – 2:30 PM</a:t>
            </a:r>
            <a:endParaRPr lang="en-US" sz="1800" dirty="0"/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Office Phone: N/A</a:t>
            </a:r>
          </a:p>
          <a:p>
            <a:pPr lvl="1"/>
            <a:r>
              <a:rPr lang="en-US" sz="2000" dirty="0"/>
              <a:t>Email: </a:t>
            </a:r>
            <a:r>
              <a:rPr lang="en-US" sz="2000" dirty="0">
                <a:hlinkClick r:id="rId3"/>
              </a:rPr>
              <a:t>dingleb@uwstout.edu</a:t>
            </a: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91000" y="5715000"/>
            <a:ext cx="46482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/>
              <a:t>Course Info: Check online D2L</a:t>
            </a:r>
          </a:p>
          <a:p>
            <a:pPr algn="r"/>
            <a:r>
              <a:rPr lang="en-US" sz="2400" dirty="0"/>
              <a:t>Syllabus is also online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81600"/>
            <a:ext cx="174783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7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Dishonesty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Do NOT cheat</a:t>
            </a:r>
          </a:p>
          <a:p>
            <a:endParaRPr lang="en-US" dirty="0"/>
          </a:p>
          <a:p>
            <a:r>
              <a:rPr lang="en-US" dirty="0"/>
              <a:t>It won’t help</a:t>
            </a:r>
          </a:p>
          <a:p>
            <a:endParaRPr lang="en-US" dirty="0"/>
          </a:p>
          <a:p>
            <a:r>
              <a:rPr lang="en-US" dirty="0"/>
              <a:t>and you should find NO need for it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r>
              <a:rPr lang="en-US" i="1" dirty="0"/>
              <a:t>see syllabus for additional </a:t>
            </a:r>
            <a:r>
              <a:rPr lang="en-US" i="1" dirty="0" smtClean="0"/>
              <a:t>details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581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4983163"/>
          </a:xfrm>
        </p:spPr>
        <p:txBody>
          <a:bodyPr>
            <a:normAutofit/>
          </a:bodyPr>
          <a:lstStyle/>
          <a:p>
            <a:r>
              <a:rPr lang="en-US" dirty="0"/>
              <a:t>Lecture and </a:t>
            </a:r>
            <a:r>
              <a:rPr lang="en-US" dirty="0" smtClean="0"/>
              <a:t>“</a:t>
            </a:r>
            <a:r>
              <a:rPr lang="en-US" dirty="0" smtClean="0"/>
              <a:t>Lab-like”</a:t>
            </a:r>
            <a:endParaRPr lang="en-US" dirty="0"/>
          </a:p>
          <a:p>
            <a:pPr lvl="1"/>
            <a:r>
              <a:rPr lang="en-US" dirty="0" smtClean="0"/>
              <a:t>Instructor Presentation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 smtClean="0"/>
              <a:t>Opportunities </a:t>
            </a:r>
            <a:r>
              <a:rPr lang="en-US" dirty="0"/>
              <a:t>to apply what was talked about</a:t>
            </a:r>
          </a:p>
          <a:p>
            <a:pPr lvl="2"/>
            <a:r>
              <a:rPr lang="en-US" dirty="0"/>
              <a:t>discussions</a:t>
            </a:r>
          </a:p>
          <a:p>
            <a:pPr lvl="2"/>
            <a:r>
              <a:rPr lang="en-US" dirty="0"/>
              <a:t>coding</a:t>
            </a:r>
          </a:p>
          <a:p>
            <a:pPr lvl="2"/>
            <a:r>
              <a:rPr lang="en-US" dirty="0"/>
              <a:t>group and individual activities</a:t>
            </a:r>
          </a:p>
          <a:p>
            <a:endParaRPr lang="en-US" dirty="0"/>
          </a:p>
          <a:p>
            <a:r>
              <a:rPr lang="en-US" dirty="0"/>
              <a:t>Sometimes </a:t>
            </a:r>
            <a:r>
              <a:rPr lang="en-US" dirty="0" smtClean="0"/>
              <a:t>live/</a:t>
            </a:r>
            <a:r>
              <a:rPr lang="en-US" dirty="0" err="1" smtClean="0"/>
              <a:t>improv</a:t>
            </a:r>
            <a:r>
              <a:rPr lang="en-US" dirty="0" smtClean="0"/>
              <a:t> </a:t>
            </a:r>
            <a:r>
              <a:rPr lang="en-US" dirty="0"/>
              <a:t>demos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Semester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course will be divided into 3 </a:t>
            </a:r>
            <a:r>
              <a:rPr lang="en-US" dirty="0" smtClean="0"/>
              <a:t>“units”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Each unit</a:t>
            </a:r>
          </a:p>
          <a:p>
            <a:pPr lvl="1"/>
            <a:r>
              <a:rPr lang="en-US" dirty="0"/>
              <a:t>Builds from the previous</a:t>
            </a:r>
          </a:p>
          <a:p>
            <a:pPr lvl="1"/>
            <a:r>
              <a:rPr lang="en-US" dirty="0"/>
              <a:t>Has homework assignments</a:t>
            </a:r>
          </a:p>
          <a:p>
            <a:pPr lvl="1"/>
            <a:r>
              <a:rPr lang="en-US" dirty="0"/>
              <a:t>Has in-class assignments</a:t>
            </a:r>
          </a:p>
          <a:p>
            <a:pPr lvl="1"/>
            <a:r>
              <a:rPr lang="en-US" dirty="0" smtClean="0"/>
              <a:t>Ends </a:t>
            </a:r>
            <a:r>
              <a:rPr lang="en-US" dirty="0"/>
              <a:t>with a test (usually paper based and in-class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</a:t>
            </a:r>
            <a:r>
              <a:rPr lang="en-US" dirty="0"/>
              <a:t>6</a:t>
            </a:r>
            <a:r>
              <a:rPr lang="en-US" dirty="0" smtClean="0"/>
              <a:t>% Tests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24</a:t>
            </a:r>
            <a:r>
              <a:rPr lang="en-US" dirty="0"/>
              <a:t>% Homework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In-Class assignments/work/participation</a:t>
            </a:r>
          </a:p>
        </p:txBody>
      </p:sp>
    </p:spTree>
    <p:extLst>
      <p:ext uri="{BB962C8B-B14F-4D97-AF65-F5344CB8AC3E}">
        <p14:creationId xmlns:p14="http://schemas.microsoft.com/office/powerpoint/2010/main" val="15804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Letter 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746523"/>
              </p:ext>
            </p:extLst>
          </p:nvPr>
        </p:nvGraphicFramePr>
        <p:xfrm>
          <a:off x="304800" y="1219200"/>
          <a:ext cx="8534400" cy="4819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600"/>
                <a:gridCol w="3352800"/>
                <a:gridCol w="3429000"/>
              </a:tblGrid>
              <a:tr h="83820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Percentage Score to Letter Grade Table</a:t>
                      </a:r>
                      <a:r>
                        <a:rPr lang="en-US" sz="1600" dirty="0">
                          <a:effectLst/>
                        </a:rPr>
                        <a:t>	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8200"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 weighted grade of: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96% </a:t>
                      </a:r>
                      <a:r>
                        <a:rPr lang="en-US" sz="1600" dirty="0">
                          <a:effectLst/>
                        </a:rPr>
                        <a:t>or above </a:t>
                      </a:r>
                      <a:r>
                        <a:rPr lang="en-US" sz="1600" dirty="0" smtClean="0">
                          <a:effectLst/>
                        </a:rPr>
                        <a:t/>
                      </a:r>
                      <a:br>
                        <a:rPr lang="en-US" sz="1600" dirty="0" smtClean="0">
                          <a:effectLst/>
                        </a:rPr>
                      </a:br>
                      <a:r>
                        <a:rPr lang="en-US" sz="1600" dirty="0" smtClean="0">
                          <a:effectLst/>
                        </a:rPr>
                        <a:t>      will </a:t>
                      </a:r>
                      <a:r>
                        <a:rPr lang="en-US" sz="1600" dirty="0">
                          <a:effectLst/>
                        </a:rPr>
                        <a:t>earn you at least an A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72% or above at least a C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</a:tr>
              <a:tr h="628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92% </a:t>
                      </a:r>
                      <a:r>
                        <a:rPr lang="en-US" sz="1600" dirty="0">
                          <a:effectLst/>
                        </a:rPr>
                        <a:t>or above at least an A-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68% or above at least a C-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</a:tr>
              <a:tr h="628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88% </a:t>
                      </a:r>
                      <a:r>
                        <a:rPr lang="en-US" sz="1600" dirty="0">
                          <a:effectLst/>
                        </a:rPr>
                        <a:t>or above at least a B+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64% or above at least a D+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</a:tr>
              <a:tr h="628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84% </a:t>
                      </a:r>
                      <a:r>
                        <a:rPr lang="en-US" sz="1600" dirty="0">
                          <a:effectLst/>
                        </a:rPr>
                        <a:t>or above at least a B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60% or above at least a D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</a:tr>
              <a:tr h="628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80% or above at least a B-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56% or above at least a D-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</a:tr>
              <a:tr h="628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76% or above at least a C+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Below 56% is an F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6368" marR="6636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4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Tentative Schedule </a:t>
            </a:r>
            <a:r>
              <a:rPr lang="en-US" sz="1800" i="1" dirty="0" smtClean="0"/>
              <a:t>(subject to change as needed)</a:t>
            </a:r>
            <a:endParaRPr lang="en-US" i="1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393729"/>
              </p:ext>
            </p:extLst>
          </p:nvPr>
        </p:nvGraphicFramePr>
        <p:xfrm>
          <a:off x="1219200" y="990600"/>
          <a:ext cx="6934200" cy="4806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2148"/>
                <a:gridCol w="5222052"/>
              </a:tblGrid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Date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Event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Sep 11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Test Zero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Sep 18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#1 due 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Sep 25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#2 </a:t>
                      </a:r>
                      <a:r>
                        <a:rPr lang="en-US" sz="2000" dirty="0" smtClean="0">
                          <a:effectLst/>
                          <a:latin typeface="+mn-lt"/>
                        </a:rPr>
                        <a:t>due 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26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Oct 2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#3 due </a:t>
                      </a:r>
                      <a:r>
                        <a:rPr lang="en-US" sz="2000" dirty="0" smtClean="0">
                          <a:effectLst/>
                          <a:latin typeface="+mn-lt"/>
                        </a:rPr>
                        <a:t>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Oct 9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#4 due 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Oct 14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#5 due 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Oct 16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Test 1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Oct 28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#6 due 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283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Nov 4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#7 due 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283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Nov 11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#8 </a:t>
                      </a:r>
                      <a:r>
                        <a:rPr lang="en-US" sz="2000" dirty="0" smtClean="0">
                          <a:effectLst/>
                          <a:latin typeface="+mn-lt"/>
                        </a:rPr>
                        <a:t>due 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Nov 13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Test 2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Nov 25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#9 due 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Dec 9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HW #10</a:t>
                      </a:r>
                      <a:r>
                        <a:rPr lang="en-US" sz="2000" baseline="0" dirty="0" smtClean="0">
                          <a:effectLst/>
                          <a:latin typeface="Calibri"/>
                        </a:rPr>
                        <a:t> due + Peer Review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00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Dec 15</a:t>
                      </a:r>
                      <a:endParaRPr lang="en-US" sz="20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</a:rPr>
                        <a:t>MONDAY, 10:00-11:50</a:t>
                      </a:r>
                      <a:r>
                        <a:rPr lang="en-US" sz="2000" baseline="0" dirty="0" smtClean="0">
                          <a:effectLst/>
                          <a:latin typeface="Calibri"/>
                        </a:rPr>
                        <a:t> a.m.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Test 3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i="1" baseline="0" dirty="0" smtClean="0">
                          <a:effectLst/>
                          <a:latin typeface="Calibri"/>
                        </a:rPr>
                        <a:t>(verify with University Calendar)</a:t>
                      </a:r>
                      <a:endParaRPr lang="en-US" sz="1400" i="1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1180075">
            <a:off x="4017519" y="3330727"/>
            <a:ext cx="3421899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Questions? Concerns?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83434" y="1752600"/>
            <a:ext cx="294824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Peer Reviews occur</a:t>
            </a:r>
          </a:p>
          <a:p>
            <a:r>
              <a:rPr lang="en-US" i="1" dirty="0" smtClean="0"/>
              <a:t>at discretion of Instructor</a:t>
            </a:r>
          </a:p>
          <a:p>
            <a:r>
              <a:rPr lang="en-US" i="1" dirty="0" smtClean="0"/>
              <a:t>Assume every homework has </a:t>
            </a:r>
          </a:p>
          <a:p>
            <a:r>
              <a:rPr lang="en-US" i="1" dirty="0" smtClean="0"/>
              <a:t>one or something similar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7863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Peer Review of Code </a:t>
            </a:r>
          </a:p>
          <a:p>
            <a:pPr lvl="1"/>
            <a:r>
              <a:rPr lang="en-US" dirty="0" smtClean="0"/>
              <a:t>Expected skill in the workforce</a:t>
            </a:r>
          </a:p>
          <a:p>
            <a:pPr lvl="1"/>
            <a:r>
              <a:rPr lang="en-US" dirty="0" smtClean="0"/>
              <a:t>Practice is good</a:t>
            </a:r>
          </a:p>
          <a:p>
            <a:pPr lvl="1"/>
            <a:r>
              <a:rPr lang="en-US" dirty="0" smtClean="0"/>
              <a:t>Seeing how other people code is also good</a:t>
            </a:r>
          </a:p>
          <a:p>
            <a:pPr lvl="1"/>
            <a:r>
              <a:rPr lang="en-US" dirty="0" smtClean="0"/>
              <a:t>Being able to read other’s code is </a:t>
            </a:r>
            <a:r>
              <a:rPr lang="en-US" dirty="0" smtClean="0"/>
              <a:t>a necessity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lvl="2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9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Peer Review of Code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Expected skill in the workforce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Practice is good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Seeing how other people code is also good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Being able to read other’s code is a necessity</a:t>
            </a:r>
          </a:p>
          <a:p>
            <a:pPr lvl="1"/>
            <a:endParaRPr lang="en-US" dirty="0"/>
          </a:p>
          <a:p>
            <a:r>
              <a:rPr lang="en-US" dirty="0" smtClean="0"/>
              <a:t>Peer reviews </a:t>
            </a:r>
            <a:r>
              <a:rPr lang="en-US" dirty="0" smtClean="0"/>
              <a:t>(or similar) will </a:t>
            </a:r>
            <a:r>
              <a:rPr lang="en-US" dirty="0" smtClean="0"/>
              <a:t>be done in-class </a:t>
            </a:r>
            <a:br>
              <a:rPr lang="en-US" dirty="0" smtClean="0"/>
            </a:br>
            <a:r>
              <a:rPr lang="en-US" dirty="0" smtClean="0"/>
              <a:t>usually the day the homework is due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Failure to participate in the peer review process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will result in a zero for your peer review grade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and may result in a zero for your assignment grade</a:t>
            </a:r>
          </a:p>
          <a:p>
            <a:pPr lvl="2"/>
            <a:r>
              <a:rPr lang="en-US" dirty="0" smtClean="0"/>
              <a:t>Check with </a:t>
            </a:r>
            <a:r>
              <a:rPr lang="en-US" dirty="0" smtClean="0"/>
              <a:t>instructor if </a:t>
            </a:r>
            <a:r>
              <a:rPr lang="en-US" dirty="0" smtClean="0"/>
              <a:t>you know you will be missing class ahead of time</a:t>
            </a:r>
          </a:p>
          <a:p>
            <a:endParaRPr lang="en-US" dirty="0"/>
          </a:p>
          <a:p>
            <a:r>
              <a:rPr lang="en-US" dirty="0" smtClean="0"/>
              <a:t>Part of </a:t>
            </a:r>
            <a:r>
              <a:rPr lang="en-US" dirty="0"/>
              <a:t>your homework grade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will </a:t>
            </a:r>
            <a:r>
              <a:rPr lang="en-US" dirty="0"/>
              <a:t>be based on peer </a:t>
            </a:r>
            <a:r>
              <a:rPr lang="en-US" dirty="0" smtClean="0"/>
              <a:t>review evaluations </a:t>
            </a:r>
            <a:r>
              <a:rPr lang="en-US" dirty="0"/>
              <a:t>of your </a:t>
            </a:r>
            <a:r>
              <a:rPr lang="en-US" dirty="0" smtClean="0"/>
              <a:t>work</a:t>
            </a:r>
            <a:endParaRPr lang="en-US" dirty="0"/>
          </a:p>
          <a:p>
            <a:pPr lvl="1"/>
            <a:r>
              <a:rPr lang="en-US" dirty="0" smtClean="0"/>
              <a:t>Final </a:t>
            </a:r>
            <a:r>
              <a:rPr lang="en-US" dirty="0"/>
              <a:t>determination and </a:t>
            </a:r>
            <a:r>
              <a:rPr lang="en-US" dirty="0" smtClean="0"/>
              <a:t>assignment rests with the class instructor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5596" y="1066800"/>
            <a:ext cx="6343403" cy="184665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Turning in Stuff Late will be penalized</a:t>
            </a:r>
          </a:p>
          <a:p>
            <a:r>
              <a:rPr lang="en-US" dirty="0" smtClean="0"/>
              <a:t>Minimally:</a:t>
            </a:r>
          </a:p>
          <a:p>
            <a:r>
              <a:rPr lang="en-US" dirty="0" smtClean="0"/>
              <a:t>You miss the opportunity to have </a:t>
            </a:r>
            <a:r>
              <a:rPr lang="en-US" dirty="0" smtClean="0"/>
              <a:t>it </a:t>
            </a:r>
            <a:r>
              <a:rPr lang="en-US" dirty="0" smtClean="0"/>
              <a:t>reviewed</a:t>
            </a:r>
          </a:p>
          <a:p>
            <a:r>
              <a:rPr lang="en-US" dirty="0" smtClean="0"/>
              <a:t>    So if it was to receive 2 peer reviews + </a:t>
            </a:r>
            <a:r>
              <a:rPr lang="en-US" dirty="0" smtClean="0"/>
              <a:t>instructor </a:t>
            </a:r>
            <a:r>
              <a:rPr lang="en-US" dirty="0" err="1" smtClean="0"/>
              <a:t>eval</a:t>
            </a:r>
            <a:endParaRPr lang="en-US" dirty="0" smtClean="0"/>
          </a:p>
          <a:p>
            <a:r>
              <a:rPr lang="en-US" dirty="0" smtClean="0"/>
              <a:t>         then assume you get (0 + 0 + </a:t>
            </a:r>
            <a:r>
              <a:rPr lang="en-US" dirty="0"/>
              <a:t>instructor </a:t>
            </a:r>
            <a:r>
              <a:rPr lang="en-US" dirty="0" err="1"/>
              <a:t>eval</a:t>
            </a:r>
            <a:r>
              <a:rPr lang="en-US" dirty="0"/>
              <a:t>) </a:t>
            </a:r>
            <a:r>
              <a:rPr lang="en-US" dirty="0" smtClean="0"/>
              <a:t>/ 3 </a:t>
            </a:r>
          </a:p>
          <a:p>
            <a:r>
              <a:rPr lang="en-US" dirty="0" smtClean="0"/>
              <a:t>                                        or worse</a:t>
            </a:r>
          </a:p>
        </p:txBody>
      </p:sp>
    </p:spTree>
    <p:extLst>
      <p:ext uri="{BB962C8B-B14F-4D97-AF65-F5344CB8AC3E}">
        <p14:creationId xmlns:p14="http://schemas.microsoft.com/office/powerpoint/2010/main" val="5974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Syllabus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 about the syllabus or related?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90558" y="4585835"/>
            <a:ext cx="1824217" cy="1477328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More info</a:t>
            </a:r>
          </a:p>
          <a:p>
            <a:r>
              <a:rPr lang="en-US" dirty="0" smtClean="0"/>
              <a:t>on course details </a:t>
            </a:r>
            <a:br>
              <a:rPr lang="en-US" dirty="0" smtClean="0"/>
            </a:br>
            <a:r>
              <a:rPr lang="en-US" dirty="0" smtClean="0"/>
              <a:t>follows</a:t>
            </a:r>
          </a:p>
          <a:p>
            <a:endParaRPr lang="en-US" dirty="0"/>
          </a:p>
          <a:p>
            <a:r>
              <a:rPr lang="en-US" dirty="0" smtClean="0"/>
              <a:t>Go to next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Class requires you to program in</a:t>
            </a:r>
          </a:p>
          <a:p>
            <a:pPr lvl="1"/>
            <a:r>
              <a:rPr lang="en-US" dirty="0"/>
              <a:t>C++</a:t>
            </a:r>
          </a:p>
          <a:p>
            <a:pPr lvl="1"/>
            <a:r>
              <a:rPr lang="en-US" dirty="0"/>
              <a:t>Using Standard Template Libraries (STL)</a:t>
            </a:r>
          </a:p>
          <a:p>
            <a:pPr lvl="1"/>
            <a:r>
              <a:rPr lang="en-US" dirty="0"/>
              <a:t>So you need a C++ compiler with STL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Solution is to Install and Use</a:t>
            </a:r>
          </a:p>
          <a:p>
            <a:pPr lvl="1"/>
            <a:r>
              <a:rPr lang="en-US" dirty="0"/>
              <a:t>VMware Player</a:t>
            </a:r>
          </a:p>
          <a:p>
            <a:pPr lvl="1"/>
            <a:r>
              <a:rPr lang="en-US" dirty="0"/>
              <a:t>Ubuntu Linux Virtual Machine</a:t>
            </a:r>
          </a:p>
          <a:p>
            <a:pPr lvl="1"/>
            <a:r>
              <a:rPr lang="en-US" dirty="0"/>
              <a:t>GNU C++, aka g++</a:t>
            </a:r>
          </a:p>
          <a:p>
            <a:pPr lvl="1"/>
            <a:endParaRPr lang="en-US" dirty="0"/>
          </a:p>
          <a:p>
            <a:pPr lvl="2"/>
            <a:r>
              <a:rPr lang="en-US" i="1" dirty="0">
                <a:solidFill>
                  <a:srgbClr val="FF0000"/>
                </a:solidFill>
              </a:rPr>
              <a:t>Switch over and </a:t>
            </a:r>
            <a:r>
              <a:rPr lang="en-US" i="1" dirty="0" smtClean="0">
                <a:solidFill>
                  <a:srgbClr val="FF0000"/>
                </a:solidFill>
              </a:rPr>
              <a:t>demonstrate, then come back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8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Case of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Locate the exit door</a:t>
            </a:r>
          </a:p>
          <a:p>
            <a:r>
              <a:rPr lang="en-US" dirty="0" smtClean="0"/>
              <a:t>Note the exit paths</a:t>
            </a:r>
          </a:p>
          <a:p>
            <a:endParaRPr lang="en-US" dirty="0"/>
          </a:p>
          <a:p>
            <a:r>
              <a:rPr lang="en-US" dirty="0" smtClean="0"/>
              <a:t>If the door cannot be located</a:t>
            </a:r>
          </a:p>
          <a:p>
            <a:pPr lvl="1"/>
            <a:r>
              <a:rPr lang="en-US" dirty="0" smtClean="0"/>
              <a:t>it’s too late</a:t>
            </a:r>
            <a:endParaRPr lang="en-US" dirty="0"/>
          </a:p>
        </p:txBody>
      </p:sp>
      <p:pic>
        <p:nvPicPr>
          <p:cNvPr id="2050" name="Picture 2" descr="http://movies3.nm-unlimited2.net/1990s/Graphics-Photos/car_going_off_cli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588644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6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Demo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goal of installing VMware Player and an Ubuntu Linux Virtual Machine is so we can write C++ programs</a:t>
            </a:r>
          </a:p>
          <a:p>
            <a:pPr lvl="1"/>
            <a:r>
              <a:rPr lang="en-US" dirty="0"/>
              <a:t>In D2L you will find documents on</a:t>
            </a:r>
          </a:p>
          <a:p>
            <a:pPr lvl="2"/>
            <a:r>
              <a:rPr lang="en-US" dirty="0"/>
              <a:t>How to navigate folders in a terminal/command window</a:t>
            </a:r>
          </a:p>
          <a:p>
            <a:pPr lvl="2"/>
            <a:r>
              <a:rPr lang="en-US" dirty="0"/>
              <a:t>How to compile a C++ file in a terminal/command window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Some </a:t>
            </a:r>
            <a:r>
              <a:rPr lang="en-US" dirty="0"/>
              <a:t>of you may finish this installation before others </a:t>
            </a:r>
            <a:r>
              <a:rPr lang="en-US" dirty="0" smtClean="0"/>
              <a:t>SO… feel </a:t>
            </a:r>
            <a:r>
              <a:rPr lang="en-US" dirty="0"/>
              <a:t>free to explore Ubuntu Linux</a:t>
            </a:r>
          </a:p>
          <a:p>
            <a:pPr lvl="2"/>
            <a:r>
              <a:rPr lang="en-US" dirty="0"/>
              <a:t>the above documents may help.</a:t>
            </a:r>
          </a:p>
          <a:p>
            <a:pPr lvl="1"/>
            <a:endParaRPr lang="en-US" dirty="0"/>
          </a:p>
          <a:p>
            <a:pPr lvl="1"/>
            <a:r>
              <a:rPr lang="en-US" i="1" dirty="0"/>
              <a:t>So now, a class activity…   (next page</a:t>
            </a:r>
            <a:r>
              <a:rPr lang="en-US" i="1" dirty="0" smtClean="0"/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44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Activity: Installing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VMware Player</a:t>
            </a:r>
          </a:p>
          <a:p>
            <a:r>
              <a:rPr lang="en-US" dirty="0"/>
              <a:t>Install Ubuntu Linux (as a virtual machine)</a:t>
            </a:r>
          </a:p>
          <a:p>
            <a:r>
              <a:rPr lang="en-US" dirty="0" smtClean="0"/>
              <a:t>Directions </a:t>
            </a:r>
            <a:r>
              <a:rPr lang="en-US" dirty="0"/>
              <a:t>are </a:t>
            </a:r>
            <a:r>
              <a:rPr lang="en-US" dirty="0" smtClean="0"/>
              <a:t>on </a:t>
            </a:r>
            <a:r>
              <a:rPr lang="en-US" dirty="0"/>
              <a:t>D2L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2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will be the BEST CLASS EVER</a:t>
            </a:r>
          </a:p>
          <a:p>
            <a:endParaRPr lang="en-US" dirty="0" smtClean="0"/>
          </a:p>
          <a:p>
            <a:r>
              <a:rPr lang="en-US" dirty="0" smtClean="0"/>
              <a:t>Make friends with ALL your classmates</a:t>
            </a:r>
          </a:p>
          <a:p>
            <a:endParaRPr lang="en-US" dirty="0"/>
          </a:p>
          <a:p>
            <a:r>
              <a:rPr lang="en-US" dirty="0" smtClean="0"/>
              <a:t>Action Items:</a:t>
            </a:r>
          </a:p>
          <a:p>
            <a:pPr lvl="1"/>
            <a:r>
              <a:rPr lang="en-US" dirty="0" smtClean="0"/>
              <a:t>Install </a:t>
            </a:r>
            <a:r>
              <a:rPr lang="en-US" dirty="0" err="1" smtClean="0"/>
              <a:t>Vmware</a:t>
            </a:r>
            <a:r>
              <a:rPr lang="en-US" dirty="0" smtClean="0"/>
              <a:t> Player and Ubuntu (from USBs)</a:t>
            </a:r>
          </a:p>
          <a:p>
            <a:pPr lvl="1"/>
            <a:r>
              <a:rPr lang="en-US" dirty="0" smtClean="0"/>
              <a:t>Review C++</a:t>
            </a:r>
          </a:p>
          <a:p>
            <a:pPr lvl="2"/>
            <a:r>
              <a:rPr lang="en-US" dirty="0" smtClean="0"/>
              <a:t>Be Prepared</a:t>
            </a:r>
          </a:p>
          <a:p>
            <a:pPr lvl="1"/>
            <a:r>
              <a:rPr lang="en-US" dirty="0" smtClean="0"/>
              <a:t>Start Reading Book (chapters 1 and 2)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Case of Potty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 the exit door</a:t>
            </a:r>
          </a:p>
          <a:p>
            <a:r>
              <a:rPr lang="en-US" dirty="0"/>
              <a:t>Note the </a:t>
            </a:r>
            <a:r>
              <a:rPr lang="en-US" dirty="0" smtClean="0"/>
              <a:t>path to the restroom</a:t>
            </a:r>
            <a:endParaRPr lang="en-US" dirty="0"/>
          </a:p>
          <a:p>
            <a:endParaRPr lang="en-US" dirty="0"/>
          </a:p>
          <a:p>
            <a:r>
              <a:rPr lang="en-US" dirty="0"/>
              <a:t>If the door cannot be located</a:t>
            </a:r>
          </a:p>
          <a:p>
            <a:pPr lvl="1"/>
            <a:r>
              <a:rPr lang="en-US" dirty="0"/>
              <a:t>it’s too late</a:t>
            </a:r>
          </a:p>
          <a:p>
            <a:endParaRPr lang="en-US" dirty="0"/>
          </a:p>
        </p:txBody>
      </p:sp>
      <p:pic>
        <p:nvPicPr>
          <p:cNvPr id="3074" name="Picture 2" descr="http://1.bp.blogspot.com/--Adbnvotb74/UP9Y1ms-CNI/AAAAAAAAFm0/Zl6Pk1okJXA/s1600/Gotta-Go-Pee-C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294322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0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the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Get Software Needed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Vmware</a:t>
            </a:r>
            <a:r>
              <a:rPr lang="en-US" dirty="0"/>
              <a:t> Player and/with Ubuntu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Instructor Background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Syllabus Stuff</a:t>
            </a:r>
          </a:p>
          <a:p>
            <a:endParaRPr lang="en-US" dirty="0"/>
          </a:p>
        </p:txBody>
      </p:sp>
      <p:pic>
        <p:nvPicPr>
          <p:cNvPr id="4098" name="Picture 2" descr="http://cdn.wonderfulengineering.com/wp-content/uploads/2014/06/ubuntu-wallpapers-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2192483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dvanced Medium-Range Air-to-Air Missile (AMRAA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0"/>
            <a:ext cx="3500438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2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drives Circulating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 I talk</a:t>
            </a:r>
          </a:p>
          <a:p>
            <a:endParaRPr lang="en-US" dirty="0"/>
          </a:p>
          <a:p>
            <a:r>
              <a:rPr lang="en-US" dirty="0"/>
              <a:t>Circulate the USB drives amongst yourselves</a:t>
            </a:r>
          </a:p>
          <a:p>
            <a:endParaRPr lang="en-US" dirty="0"/>
          </a:p>
          <a:p>
            <a:r>
              <a:rPr lang="en-US" dirty="0"/>
              <a:t>Copy all the files to your Documents Directory (or perhaps a CS244 subdirectory thereof</a:t>
            </a:r>
            <a:r>
              <a:rPr lang="en-US" dirty="0" smtClean="0"/>
              <a:t>)</a:t>
            </a:r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Further directions will follow towards end of class</a:t>
            </a:r>
            <a:endParaRPr lang="en-US" i="1" dirty="0"/>
          </a:p>
          <a:p>
            <a:pPr lvl="2"/>
            <a:r>
              <a:rPr lang="en-US" dirty="0" smtClean="0"/>
              <a:t>when everyone has copied the files over</a:t>
            </a:r>
          </a:p>
          <a:p>
            <a:pPr lvl="3"/>
            <a:r>
              <a:rPr lang="en-US" i="1" dirty="0" smtClean="0"/>
              <a:t>hint: run the installation file for VMware player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955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used to do</a:t>
            </a:r>
            <a:endParaRPr lang="en-US" dirty="0"/>
          </a:p>
        </p:txBody>
      </p:sp>
      <p:pic>
        <p:nvPicPr>
          <p:cNvPr id="4" name="Raytheon_AMRAAM_Proves_Air_Combat_and_Defense_CapabilityConvert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219200"/>
            <a:ext cx="7001932" cy="3938587"/>
          </a:xfrm>
        </p:spPr>
      </p:pic>
    </p:spTree>
    <p:extLst>
      <p:ext uri="{BB962C8B-B14F-4D97-AF65-F5344CB8AC3E}">
        <p14:creationId xmlns:p14="http://schemas.microsoft.com/office/powerpoint/2010/main" val="7705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Oh, and I made some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a812.phobos.apple.com/us/r1000/065/Purple/v4/d9/0f/f4/d90ff4f0-0c0c-cf13-7457-ceee1277b699/mzl.pghpriza.320x480-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8" y="990600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dojodanger.com/img/ipad-iphone-sl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488632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1326.photobucket.com/albums/u655/SamAdonis/SketchPhrase_banner_600x305_zpse8cd5ea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4" y="3562351"/>
            <a:ext cx="57150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a3.mzstatic.com/us/r1000/103/Purple/v4/f5/41/8f/f5418fa8-1d55-7a96-21f5-b480c5197798/mzl.hsqxjjkj.1024x1024-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16" y="4253223"/>
            <a:ext cx="1928767" cy="257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fbcdn-profile-a.akamaihd.net/hprofile-ak-xaf1/t1.0-1/c53.12.144.144/198046_201152956584496_4614482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7" y="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Expectations</a:t>
            </a:r>
          </a:p>
          <a:p>
            <a:pPr lvl="1"/>
            <a:r>
              <a:rPr lang="en-US" dirty="0"/>
              <a:t>What you can achieve is limited only by </a:t>
            </a:r>
          </a:p>
          <a:p>
            <a:pPr lvl="2"/>
            <a:r>
              <a:rPr lang="en-US" dirty="0"/>
              <a:t>What you want to accomplish (</a:t>
            </a:r>
            <a:r>
              <a:rPr lang="en-US" b="1" dirty="0">
                <a:solidFill>
                  <a:srgbClr val="FF0000"/>
                </a:solidFill>
              </a:rPr>
              <a:t>desire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What you expect to accomplish (</a:t>
            </a:r>
            <a:r>
              <a:rPr lang="en-US" b="1" dirty="0">
                <a:solidFill>
                  <a:srgbClr val="FF0000"/>
                </a:solidFill>
              </a:rPr>
              <a:t>resolve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you will achieve is often determined by</a:t>
            </a:r>
          </a:p>
          <a:p>
            <a:pPr lvl="2"/>
            <a:r>
              <a:rPr lang="en-US" dirty="0"/>
              <a:t>How hard you are willing to work (</a:t>
            </a:r>
            <a:r>
              <a:rPr lang="en-US" b="1" dirty="0">
                <a:solidFill>
                  <a:srgbClr val="FF0000"/>
                </a:solidFill>
              </a:rPr>
              <a:t>dedication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My expectations of you are high</a:t>
            </a:r>
          </a:p>
          <a:p>
            <a:pPr lvl="2"/>
            <a:r>
              <a:rPr lang="en-US" dirty="0"/>
              <a:t>You will be challenged</a:t>
            </a:r>
          </a:p>
          <a:p>
            <a:pPr lvl="1"/>
            <a:endParaRPr lang="en-US" dirty="0"/>
          </a:p>
        </p:txBody>
      </p:sp>
      <p:pic>
        <p:nvPicPr>
          <p:cNvPr id="1026" name="Picture 2" descr="http://meetville.com/images/quotes/Quotation-Roopleen-yourself-great-self-confidence-success-life-expectations-wisdom-attitude-courage-determination-goals-self-esteem-motivation-inspiration-Meetville-Quotes-46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12" y="5029200"/>
            <a:ext cx="2498563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etville.com/images/quotes/Quotation-Shannon-Miller-expectations-people-Meetville-Quotes-118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0" y="2438400"/>
            <a:ext cx="4724400" cy="322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onmichaeljr.com/blog/wp-content/uploads/2013/03/High-Expectatio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79" y="2133600"/>
            <a:ext cx="1511195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3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1493</Words>
  <Application>Microsoft Office PowerPoint</Application>
  <PresentationFormat>On-screen Show (4:3)</PresentationFormat>
  <Paragraphs>340</Paragraphs>
  <Slides>32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WELCOME to CS244</vt:lpstr>
      <vt:lpstr>Your Instructor</vt:lpstr>
      <vt:lpstr>In Case of Emergency</vt:lpstr>
      <vt:lpstr>In Case of Potty Emergency</vt:lpstr>
      <vt:lpstr>Plan for the Day</vt:lpstr>
      <vt:lpstr>USB drives Circulating</vt:lpstr>
      <vt:lpstr>What I used to do</vt:lpstr>
      <vt:lpstr>Oh, and I made some Games</vt:lpstr>
      <vt:lpstr>Instructor Background</vt:lpstr>
      <vt:lpstr>Syllabus</vt:lpstr>
      <vt:lpstr>Assumptions – New for this Year</vt:lpstr>
      <vt:lpstr>Course Objectives</vt:lpstr>
      <vt:lpstr>Course Objectives</vt:lpstr>
      <vt:lpstr>Course Objectives</vt:lpstr>
      <vt:lpstr>Course Objectives</vt:lpstr>
      <vt:lpstr>Course Objectives</vt:lpstr>
      <vt:lpstr>Outcomes</vt:lpstr>
      <vt:lpstr>General Classroom Etiquette</vt:lpstr>
      <vt:lpstr>Special Needs</vt:lpstr>
      <vt:lpstr>Academic Dishonesty</vt:lpstr>
      <vt:lpstr>Course Type</vt:lpstr>
      <vt:lpstr>Semester Structure</vt:lpstr>
      <vt:lpstr>Grading Structure</vt:lpstr>
      <vt:lpstr>Letter Grades</vt:lpstr>
      <vt:lpstr>Tentative Schedule (subject to change as needed)</vt:lpstr>
      <vt:lpstr>Homework Grading</vt:lpstr>
      <vt:lpstr>Homework Grading</vt:lpstr>
      <vt:lpstr>End Syllabus</vt:lpstr>
      <vt:lpstr>Virtual Machine Demo</vt:lpstr>
      <vt:lpstr>VM Demo Summary</vt:lpstr>
      <vt:lpstr>Class Activity: Installing Stuff</vt:lpstr>
      <vt:lpstr>End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</dc:title>
  <dc:creator>Dingle, Brent</dc:creator>
  <cp:lastModifiedBy>Dingle, Brent</cp:lastModifiedBy>
  <cp:revision>278</cp:revision>
  <dcterms:created xsi:type="dcterms:W3CDTF">2006-08-16T00:00:00Z</dcterms:created>
  <dcterms:modified xsi:type="dcterms:W3CDTF">2014-08-31T15:31:01Z</dcterms:modified>
</cp:coreProperties>
</file>