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90" r:id="rId3"/>
    <p:sldId id="258" r:id="rId4"/>
    <p:sldId id="307" r:id="rId5"/>
    <p:sldId id="298" r:id="rId6"/>
    <p:sldId id="308" r:id="rId7"/>
    <p:sldId id="259" r:id="rId8"/>
    <p:sldId id="260" r:id="rId9"/>
    <p:sldId id="297" r:id="rId10"/>
    <p:sldId id="299" r:id="rId11"/>
    <p:sldId id="300" r:id="rId12"/>
    <p:sldId id="301" r:id="rId13"/>
    <p:sldId id="302" r:id="rId14"/>
    <p:sldId id="295" r:id="rId15"/>
    <p:sldId id="303" r:id="rId16"/>
    <p:sldId id="305" r:id="rId17"/>
    <p:sldId id="314" r:id="rId18"/>
    <p:sldId id="304" r:id="rId19"/>
    <p:sldId id="306" r:id="rId20"/>
    <p:sldId id="296" r:id="rId21"/>
    <p:sldId id="261" r:id="rId22"/>
    <p:sldId id="293" r:id="rId23"/>
    <p:sldId id="309" r:id="rId24"/>
    <p:sldId id="310" r:id="rId25"/>
    <p:sldId id="311" r:id="rId26"/>
    <p:sldId id="312" r:id="rId27"/>
    <p:sldId id="313" r:id="rId28"/>
    <p:sldId id="289" r:id="rId29"/>
    <p:sldId id="294" r:id="rId30"/>
    <p:sldId id="266" r:id="rId31"/>
    <p:sldId id="28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42" autoAdjust="0"/>
    <p:restoredTop sz="86418" autoAdjust="0"/>
  </p:normalViewPr>
  <p:slideViewPr>
    <p:cSldViewPr>
      <p:cViewPr>
        <p:scale>
          <a:sx n="70" d="100"/>
          <a:sy n="70" d="100"/>
        </p:scale>
        <p:origin x="-144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7597E-EC28-4A7C-8190-9E62F95064A8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2FEC4-98A0-414C-BF06-B5AACFD21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48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Preferred and most reliable</a:t>
            </a:r>
            <a:r>
              <a:rPr lang="en-US" baseline="0" dirty="0" smtClean="0"/>
              <a:t> </a:t>
            </a:r>
            <a:r>
              <a:rPr lang="en-US" dirty="0" smtClean="0"/>
              <a:t>method of contact for setting up</a:t>
            </a:r>
            <a:r>
              <a:rPr lang="en-US" baseline="0" dirty="0" smtClean="0"/>
              <a:t> appointments or similar is by email.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Voice messages on the phone may or may not ever be listened to.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2FEC4-98A0-414C-BF06-B5AACFD214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95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2FEC4-98A0-414C-BF06-B5AACFD214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33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 easier for twenty people to figure out how one other thinks about something, </a:t>
            </a:r>
          </a:p>
          <a:p>
            <a:r>
              <a:rPr lang="en-US" dirty="0" smtClean="0"/>
              <a:t>than it is for 1 person to figure out how twenty others think.</a:t>
            </a:r>
          </a:p>
          <a:p>
            <a:endParaRPr lang="en-US" dirty="0" smtClean="0"/>
          </a:p>
          <a:p>
            <a:r>
              <a:rPr lang="en-US" dirty="0" smtClean="0"/>
              <a:t>Computer Science, like Math, is NOT a subject to be memorized,</a:t>
            </a:r>
            <a:r>
              <a:rPr lang="en-US" baseline="0" dirty="0" smtClean="0"/>
              <a:t> </a:t>
            </a:r>
            <a:r>
              <a:rPr lang="en-US" dirty="0" smtClean="0"/>
              <a:t>but a way of thinking to be studied.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2FEC4-98A0-414C-BF06-B5AACFD214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33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Nail, hammer, screw, and screwdriver (wrench and</a:t>
            </a:r>
            <a:r>
              <a:rPr lang="en-US" baseline="0" dirty="0" smtClean="0"/>
              <a:t> hex bolt optional)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2FEC4-98A0-414C-BF06-B5AACFD214E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90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Stating it another way this class is all about _____ in all ________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2FEC4-98A0-414C-BF06-B5AACFD214E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32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</a:t>
            </a:r>
            <a:r>
              <a:rPr lang="en-US" dirty="0" err="1" smtClean="0"/>
              <a:t>vmware</a:t>
            </a:r>
            <a:r>
              <a:rPr lang="en-US" dirty="0" smtClean="0"/>
              <a:t> player, login, go</a:t>
            </a:r>
            <a:r>
              <a:rPr lang="en-US" baseline="0" dirty="0" smtClean="0"/>
              <a:t> to terminal, navigate around, use vi, command line compile/build/run </a:t>
            </a:r>
            <a:r>
              <a:rPr lang="en-US" baseline="0" dirty="0" err="1" smtClean="0"/>
              <a:t>helloworld</a:t>
            </a:r>
            <a:endParaRPr lang="en-US" baseline="0" dirty="0" smtClean="0"/>
          </a:p>
          <a:p>
            <a:r>
              <a:rPr lang="en-US" baseline="0" dirty="0" smtClean="0"/>
              <a:t>Do same thing now in </a:t>
            </a:r>
            <a:r>
              <a:rPr lang="en-US" baseline="0" dirty="0" err="1" smtClean="0"/>
              <a:t>geany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2FEC4-98A0-414C-BF06-B5AACFD214E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41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279EDC-194D-4635-89FC-59E09A0A04CA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52D2BD-EFE5-4231-A5AC-F5E1F64A9D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79EDC-194D-4635-89FC-59E09A0A04CA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52D2BD-EFE5-4231-A5AC-F5E1F64A9D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79EDC-194D-4635-89FC-59E09A0A04CA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52D2BD-EFE5-4231-A5AC-F5E1F64A9D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79EDC-194D-4635-89FC-59E09A0A04CA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52D2BD-EFE5-4231-A5AC-F5E1F64A9D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79EDC-194D-4635-89FC-59E09A0A04CA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52D2BD-EFE5-4231-A5AC-F5E1F64A9D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79EDC-194D-4635-89FC-59E09A0A04CA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52D2BD-EFE5-4231-A5AC-F5E1F64A9D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79EDC-194D-4635-89FC-59E09A0A04CA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52D2BD-EFE5-4231-A5AC-F5E1F64A9D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79EDC-194D-4635-89FC-59E09A0A04CA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52D2BD-EFE5-4231-A5AC-F5E1F64A9D6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279EDC-194D-4635-89FC-59E09A0A04CA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52D2BD-EFE5-4231-A5AC-F5E1F64A9D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4279EDC-194D-4635-89FC-59E09A0A04CA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52D2BD-EFE5-4231-A5AC-F5E1F64A9D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279EDC-194D-4635-89FC-59E09A0A04CA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52D2BD-EFE5-4231-A5AC-F5E1F64A9D6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4279EDC-194D-4635-89FC-59E09A0A04CA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252D2BD-EFE5-4231-A5AC-F5E1F64A9D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ingleb@uwstout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</a:t>
            </a:r>
            <a:r>
              <a:rPr lang="en-US" baseline="0" dirty="0" smtClean="0"/>
              <a:t> 244</a:t>
            </a:r>
            <a:br>
              <a:rPr lang="en-US" baseline="0" dirty="0" smtClean="0"/>
            </a:br>
            <a:r>
              <a:rPr lang="en-US" baseline="0" dirty="0" smtClean="0"/>
              <a:t>Data Structures and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First Day Stuff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2504" y="5334000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endParaRPr lang="en-US" sz="1200" dirty="0" smtClean="0"/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endParaRPr lang="en-US" sz="1200" dirty="0" smtClean="0">
              <a:solidFill>
                <a:schemeClr val="bg2"/>
              </a:solidFill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 smtClean="0">
                <a:solidFill>
                  <a:schemeClr val="bg2"/>
                </a:solidFill>
              </a:rPr>
              <a:t>Brent M. Dingle</a:t>
            </a:r>
            <a:r>
              <a:rPr lang="en-US" sz="1200" dirty="0">
                <a:solidFill>
                  <a:schemeClr val="bg2"/>
                </a:solidFill>
              </a:rPr>
              <a:t>, Ph.D.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bg2"/>
                </a:solidFill>
              </a:rPr>
              <a:t>Department of Mathematics, Statistics, and Computer Science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bg2"/>
                </a:solidFill>
              </a:rPr>
              <a:t>University of Wisconsin – </a:t>
            </a:r>
            <a:r>
              <a:rPr lang="en-US" sz="1200" dirty="0" smtClean="0">
                <a:solidFill>
                  <a:schemeClr val="bg2"/>
                </a:solidFill>
              </a:rPr>
              <a:t>Stout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endParaRPr lang="en-US" sz="1200" dirty="0">
              <a:solidFill>
                <a:schemeClr val="bg2"/>
              </a:solidFill>
            </a:endParaRPr>
          </a:p>
        </p:txBody>
      </p:sp>
      <p:pic>
        <p:nvPicPr>
          <p:cNvPr id="1026" name="Picture 2" descr="C:\Users\dingleb\Desktop\Courses\CS244\CS244_2013_fall\Images\win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88" y="2918773"/>
            <a:ext cx="5101296" cy="2720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72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this course, you will be able to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Select and implement appropriate data structures and algorithms for a given problem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Be able to defend your choice by understanding and applying Big-Oh asymptotic analysis and reasoning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13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Come to every class</a:t>
            </a:r>
          </a:p>
          <a:p>
            <a:pPr lvl="1"/>
            <a:r>
              <a:rPr lang="en-US" dirty="0" smtClean="0"/>
              <a:t>You are responsible for all material presented and assignments given</a:t>
            </a:r>
          </a:p>
          <a:p>
            <a:endParaRPr lang="en-US" dirty="0" smtClean="0"/>
          </a:p>
          <a:p>
            <a:r>
              <a:rPr lang="en-US" dirty="0" smtClean="0"/>
              <a:t>Be courteous to your fellow classmates </a:t>
            </a:r>
          </a:p>
          <a:p>
            <a:pPr lvl="1"/>
            <a:r>
              <a:rPr lang="en-US" dirty="0" smtClean="0"/>
              <a:t>and the instructor</a:t>
            </a:r>
          </a:p>
          <a:p>
            <a:endParaRPr lang="en-US" dirty="0" smtClean="0"/>
          </a:p>
          <a:p>
            <a:r>
              <a:rPr lang="en-US" dirty="0" smtClean="0"/>
              <a:t>Bring your laptops</a:t>
            </a:r>
          </a:p>
          <a:p>
            <a:endParaRPr lang="en-US" dirty="0"/>
          </a:p>
          <a:p>
            <a:r>
              <a:rPr lang="en-US" dirty="0" smtClean="0"/>
              <a:t>Turn off cell phones</a:t>
            </a:r>
          </a:p>
          <a:p>
            <a:endParaRPr lang="en-US" dirty="0"/>
          </a:p>
          <a:p>
            <a:r>
              <a:rPr lang="en-US" i="1" dirty="0"/>
              <a:t>s</a:t>
            </a:r>
            <a:r>
              <a:rPr lang="en-US" i="1" dirty="0" smtClean="0"/>
              <a:t>ee syllabus for more explicit details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Classroom Etiquette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6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anticipate or experience any barriers related to the format or requirements of the course </a:t>
            </a:r>
          </a:p>
          <a:p>
            <a:r>
              <a:rPr lang="en-US" dirty="0" smtClean="0"/>
              <a:t>Let me know</a:t>
            </a:r>
          </a:p>
          <a:p>
            <a:pPr lvl="1"/>
            <a:r>
              <a:rPr lang="en-US" dirty="0" smtClean="0"/>
              <a:t>after class, office hours, appointment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i="1" dirty="0" smtClean="0"/>
              <a:t>see syllabus for additional details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18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 NOT cheat</a:t>
            </a:r>
          </a:p>
          <a:p>
            <a:endParaRPr lang="en-US" dirty="0"/>
          </a:p>
          <a:p>
            <a:r>
              <a:rPr lang="en-US" dirty="0" smtClean="0"/>
              <a:t>It won’t help</a:t>
            </a:r>
          </a:p>
          <a:p>
            <a:endParaRPr lang="en-US" dirty="0"/>
          </a:p>
          <a:p>
            <a:r>
              <a:rPr lang="en-US" dirty="0" smtClean="0"/>
              <a:t>and you should find NO need for it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i="1" dirty="0" smtClean="0"/>
              <a:t>see syllabus for additional details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Dishonesty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71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 and Lab</a:t>
            </a:r>
          </a:p>
          <a:p>
            <a:pPr lvl="1"/>
            <a:r>
              <a:rPr lang="en-US" dirty="0" smtClean="0"/>
              <a:t>A lot of instructor talking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Some opportunities to apply</a:t>
            </a:r>
            <a:r>
              <a:rPr lang="en-US" baseline="0" dirty="0" smtClean="0"/>
              <a:t> what was talked about</a:t>
            </a:r>
          </a:p>
          <a:p>
            <a:pPr lvl="2"/>
            <a:r>
              <a:rPr lang="en-US" baseline="0" dirty="0" smtClean="0"/>
              <a:t>discussions</a:t>
            </a:r>
          </a:p>
          <a:p>
            <a:pPr lvl="2"/>
            <a:r>
              <a:rPr lang="en-US" baseline="0" dirty="0" smtClean="0"/>
              <a:t>coding</a:t>
            </a:r>
          </a:p>
          <a:p>
            <a:pPr lvl="2"/>
            <a:r>
              <a:rPr lang="en-US" baseline="0" dirty="0" smtClean="0"/>
              <a:t>group and individual activities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baseline="0" dirty="0" smtClean="0"/>
              <a:t>Sometimes live demos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47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course will be divided into 3 units</a:t>
            </a:r>
          </a:p>
          <a:p>
            <a:endParaRPr lang="en-US" dirty="0" smtClean="0"/>
          </a:p>
          <a:p>
            <a:r>
              <a:rPr lang="en-US" dirty="0" smtClean="0"/>
              <a:t>Each unit</a:t>
            </a:r>
          </a:p>
          <a:p>
            <a:pPr lvl="1"/>
            <a:r>
              <a:rPr lang="en-US" dirty="0" smtClean="0"/>
              <a:t>Builds from the previous</a:t>
            </a:r>
          </a:p>
          <a:p>
            <a:pPr lvl="1"/>
            <a:r>
              <a:rPr lang="en-US" dirty="0" smtClean="0"/>
              <a:t>Has homework assignments</a:t>
            </a:r>
          </a:p>
          <a:p>
            <a:pPr lvl="1"/>
            <a:r>
              <a:rPr lang="en-US" dirty="0" smtClean="0"/>
              <a:t>Has in-class assignments</a:t>
            </a:r>
          </a:p>
          <a:p>
            <a:pPr lvl="1"/>
            <a:r>
              <a:rPr lang="en-US" dirty="0" smtClean="0"/>
              <a:t>Has at least one quiz (usually online)</a:t>
            </a:r>
          </a:p>
          <a:p>
            <a:pPr lvl="1"/>
            <a:r>
              <a:rPr lang="en-US" dirty="0" smtClean="0"/>
              <a:t>Ends with a test (usually paper based and in-class)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40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45% Tests</a:t>
            </a:r>
          </a:p>
          <a:p>
            <a:pPr lvl="1"/>
            <a:r>
              <a:rPr lang="en-US" dirty="0" smtClean="0"/>
              <a:t>expect 3 tests each of roughly equal percentage</a:t>
            </a:r>
          </a:p>
          <a:p>
            <a:endParaRPr lang="en-US" dirty="0" smtClean="0"/>
          </a:p>
          <a:p>
            <a:r>
              <a:rPr lang="en-US" dirty="0" smtClean="0"/>
              <a:t>10% Quizzes</a:t>
            </a:r>
          </a:p>
          <a:p>
            <a:pPr lvl="1"/>
            <a:r>
              <a:rPr lang="en-US" dirty="0" smtClean="0"/>
              <a:t>expect at least 3 quizzes will be given</a:t>
            </a:r>
          </a:p>
          <a:p>
            <a:endParaRPr lang="en-US" dirty="0" smtClean="0"/>
          </a:p>
          <a:p>
            <a:r>
              <a:rPr lang="en-US" dirty="0" smtClean="0"/>
              <a:t>35% Homework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10% In-class assignments/work/participation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95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Not all the stuff will be graded</a:t>
            </a:r>
          </a:p>
          <a:p>
            <a:r>
              <a:rPr lang="en-US" dirty="0" smtClean="0"/>
              <a:t>Just some</a:t>
            </a:r>
          </a:p>
          <a:p>
            <a:pPr lvl="1"/>
            <a:r>
              <a:rPr lang="en-US" dirty="0" smtClean="0"/>
              <a:t>Most of it is for you to get some experience working with the ideas being presented</a:t>
            </a:r>
          </a:p>
          <a:p>
            <a:pPr lvl="1"/>
            <a:r>
              <a:rPr lang="en-US" dirty="0" smtClean="0"/>
              <a:t>The sometimes grading is for additional motivation/reward</a:t>
            </a:r>
          </a:p>
          <a:p>
            <a:endParaRPr lang="en-US" dirty="0"/>
          </a:p>
          <a:p>
            <a:r>
              <a:rPr lang="en-US" dirty="0" smtClean="0"/>
              <a:t>Think of it as a chemistry (or art) type course</a:t>
            </a:r>
          </a:p>
          <a:p>
            <a:pPr lvl="1"/>
            <a:r>
              <a:rPr lang="en-US" dirty="0" smtClean="0"/>
              <a:t>You get a description of equations and properties and other things</a:t>
            </a:r>
          </a:p>
          <a:p>
            <a:pPr lvl="1"/>
            <a:r>
              <a:rPr lang="en-US" dirty="0" smtClean="0"/>
              <a:t>You are handed some funny looking substances and some weird tools (beakers, flasks,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And then you </a:t>
            </a:r>
            <a:r>
              <a:rPr lang="en-US" strike="sngStrike" dirty="0" smtClean="0"/>
              <a:t>try to blow things</a:t>
            </a:r>
          </a:p>
          <a:p>
            <a:pPr lvl="2"/>
            <a:r>
              <a:rPr lang="en-US" dirty="0" err="1" smtClean="0"/>
              <a:t>Urr</a:t>
            </a:r>
            <a:r>
              <a:rPr lang="en-US" dirty="0" smtClean="0"/>
              <a:t>… experiment with them and see what happens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grade the In-Class Stuff?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931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3080391"/>
              </p:ext>
            </p:extLst>
          </p:nvPr>
        </p:nvGraphicFramePr>
        <p:xfrm>
          <a:off x="304800" y="1219200"/>
          <a:ext cx="8534400" cy="4819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2600"/>
                <a:gridCol w="3352800"/>
                <a:gridCol w="3429000"/>
              </a:tblGrid>
              <a:tr h="83820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Percentage Score to Letter Grade Table</a:t>
                      </a:r>
                      <a:r>
                        <a:rPr lang="en-US" sz="1600" dirty="0">
                          <a:effectLst/>
                        </a:rPr>
                        <a:t>	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6368" marR="6636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8200"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 weighted grade of: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6368" marR="663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96% </a:t>
                      </a:r>
                      <a:r>
                        <a:rPr lang="en-US" sz="1600" dirty="0">
                          <a:effectLst/>
                        </a:rPr>
                        <a:t>or above </a:t>
                      </a:r>
                      <a:r>
                        <a:rPr lang="en-US" sz="1600" dirty="0" smtClean="0">
                          <a:effectLst/>
                        </a:rPr>
                        <a:t/>
                      </a:r>
                      <a:br>
                        <a:rPr lang="en-US" sz="1600" dirty="0" smtClean="0">
                          <a:effectLst/>
                        </a:rPr>
                      </a:br>
                      <a:r>
                        <a:rPr lang="en-US" sz="1600" dirty="0" smtClean="0">
                          <a:effectLst/>
                        </a:rPr>
                        <a:t>      will </a:t>
                      </a:r>
                      <a:r>
                        <a:rPr lang="en-US" sz="1600" dirty="0">
                          <a:effectLst/>
                        </a:rPr>
                        <a:t>earn you at least an A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6368" marR="663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72% or above at least a C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6368" marR="66368" marT="0" marB="0"/>
                </a:tc>
              </a:tr>
              <a:tr h="628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92% </a:t>
                      </a:r>
                      <a:r>
                        <a:rPr lang="en-US" sz="1600" dirty="0">
                          <a:effectLst/>
                        </a:rPr>
                        <a:t>or above at least an A-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6368" marR="663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68% or above at least a C-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6368" marR="66368" marT="0" marB="0"/>
                </a:tc>
              </a:tr>
              <a:tr h="628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88% </a:t>
                      </a:r>
                      <a:r>
                        <a:rPr lang="en-US" sz="1600" dirty="0">
                          <a:effectLst/>
                        </a:rPr>
                        <a:t>or above at least a B+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6368" marR="663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64% or above at least a D+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6368" marR="66368" marT="0" marB="0"/>
                </a:tc>
              </a:tr>
              <a:tr h="628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84% </a:t>
                      </a:r>
                      <a:r>
                        <a:rPr lang="en-US" sz="1600" dirty="0">
                          <a:effectLst/>
                        </a:rPr>
                        <a:t>or above at least a B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6368" marR="663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60% or above at least a D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6368" marR="66368" marT="0" marB="0"/>
                </a:tc>
              </a:tr>
              <a:tr h="628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80% or above at least a B-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6368" marR="663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56% or above at least a D-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6368" marR="66368" marT="0" marB="0"/>
                </a:tc>
              </a:tr>
              <a:tr h="628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76% or above at least a C+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6368" marR="663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Below 56% is an F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6368" marR="66368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 Grades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78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about the syllabus or related?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Syllabus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17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Instructor</a:t>
            </a:r>
            <a:r>
              <a:rPr lang="en-US" baseline="0" dirty="0" smtClean="0"/>
              <a:t>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Brent Dingle, Ph.D.</a:t>
            </a:r>
          </a:p>
          <a:p>
            <a:pPr lvl="1"/>
            <a:r>
              <a:rPr lang="en-US" dirty="0" smtClean="0"/>
              <a:t>Office: Jarvis Hall, Science Wing, Room 219</a:t>
            </a:r>
          </a:p>
          <a:p>
            <a:pPr lvl="1"/>
            <a:r>
              <a:rPr lang="en-US" dirty="0" smtClean="0"/>
              <a:t>Office Hours:</a:t>
            </a:r>
          </a:p>
          <a:p>
            <a:pPr lvl="2"/>
            <a:r>
              <a:rPr lang="en-US" dirty="0" smtClean="0"/>
              <a:t>Tuesday/Thursday: 1:30 – 3:00</a:t>
            </a:r>
          </a:p>
          <a:p>
            <a:pPr lvl="2"/>
            <a:r>
              <a:rPr lang="en-US" dirty="0" smtClean="0"/>
              <a:t>Wednesday:           12:30 – 2:30</a:t>
            </a:r>
          </a:p>
          <a:p>
            <a:pPr lvl="2"/>
            <a:r>
              <a:rPr lang="en-US" dirty="0" smtClean="0"/>
              <a:t>By appointment</a:t>
            </a:r>
          </a:p>
          <a:p>
            <a:pPr lvl="1"/>
            <a:r>
              <a:rPr lang="en-US" dirty="0" smtClean="0"/>
              <a:t>Office Phone: 715.232.2494</a:t>
            </a:r>
          </a:p>
          <a:p>
            <a:pPr lvl="1"/>
            <a:r>
              <a:rPr lang="en-US" dirty="0" smtClean="0"/>
              <a:t>Email: </a:t>
            </a:r>
            <a:r>
              <a:rPr lang="en-US" dirty="0" smtClean="0">
                <a:hlinkClick r:id="rId3"/>
              </a:rPr>
              <a:t>dingleb@uwstout.edu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Course Info:</a:t>
            </a:r>
            <a:r>
              <a:rPr lang="en-US" baseline="0" dirty="0" smtClean="0"/>
              <a:t> Check online D2L</a:t>
            </a:r>
          </a:p>
          <a:p>
            <a:r>
              <a:rPr lang="en-US" dirty="0" smtClean="0"/>
              <a:t>Syllabus is also online</a:t>
            </a:r>
          </a:p>
        </p:txBody>
      </p:sp>
    </p:spTree>
    <p:extLst>
      <p:ext uri="{BB962C8B-B14F-4D97-AF65-F5344CB8AC3E}">
        <p14:creationId xmlns:p14="http://schemas.microsoft.com/office/powerpoint/2010/main" val="9925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What Are Data Structures ?</a:t>
            </a:r>
          </a:p>
          <a:p>
            <a:pPr lvl="1"/>
            <a:r>
              <a:rPr lang="en-US" dirty="0" smtClean="0"/>
              <a:t>First a demonstration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Then a presentation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Course Topic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63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the tools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91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the right tool for the right problem and solving the problem becomes easier, and possibly faster</a:t>
            </a:r>
            <a:r>
              <a:rPr lang="en-US" baseline="0" dirty="0" smtClean="0"/>
              <a:t> and more efficient.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class is going to </a:t>
            </a:r>
          </a:p>
          <a:p>
            <a:pPr lvl="1"/>
            <a:r>
              <a:rPr lang="en-US" baseline="0" dirty="0" smtClean="0"/>
              <a:t>Present you with some tools</a:t>
            </a:r>
          </a:p>
          <a:p>
            <a:pPr lvl="1"/>
            <a:r>
              <a:rPr lang="en-US" baseline="0" dirty="0" smtClean="0"/>
              <a:t>Show you a way to select the right tools for problems you are given.</a:t>
            </a:r>
          </a:p>
          <a:p>
            <a:pPr lvl="1"/>
            <a:r>
              <a:rPr lang="en-US" baseline="0" dirty="0" smtClean="0"/>
              <a:t>And how to show you made the right choice.</a:t>
            </a:r>
          </a:p>
          <a:p>
            <a:pPr lvl="2"/>
            <a:r>
              <a:rPr lang="en-US" dirty="0" smtClean="0"/>
              <a:t>Or rather why one tool</a:t>
            </a:r>
            <a:r>
              <a:rPr lang="en-US" baseline="0" dirty="0" smtClean="0"/>
              <a:t> may be better than another.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Demo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93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tool for the right job</a:t>
            </a:r>
          </a:p>
          <a:p>
            <a:endParaRPr lang="en-US" dirty="0"/>
          </a:p>
          <a:p>
            <a:r>
              <a:rPr lang="en-US" dirty="0" smtClean="0"/>
              <a:t>But how?</a:t>
            </a:r>
          </a:p>
          <a:p>
            <a:endParaRPr lang="en-US" dirty="0"/>
          </a:p>
          <a:p>
            <a:r>
              <a:rPr lang="en-US" dirty="0" smtClean="0"/>
              <a:t>Let’s see an outline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“global”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19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Ubuntu Linux</a:t>
            </a:r>
          </a:p>
          <a:p>
            <a:pPr lvl="1"/>
            <a:r>
              <a:rPr lang="en-US" dirty="0" smtClean="0"/>
              <a:t>Needed for GNU C++ compiler  (g++)</a:t>
            </a:r>
          </a:p>
          <a:p>
            <a:endParaRPr lang="en-US" dirty="0" smtClean="0"/>
          </a:p>
          <a:p>
            <a:r>
              <a:rPr lang="en-US" dirty="0" smtClean="0"/>
              <a:t>Learn C++</a:t>
            </a:r>
          </a:p>
          <a:p>
            <a:endParaRPr lang="en-US" dirty="0"/>
          </a:p>
          <a:p>
            <a:r>
              <a:rPr lang="en-US" dirty="0" smtClean="0"/>
              <a:t>Learn Data Structures and Algorithms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(3 easy steps)</a:t>
            </a:r>
            <a:endParaRPr lang="en-US" dirty="0"/>
          </a:p>
        </p:txBody>
      </p:sp>
      <p:pic>
        <p:nvPicPr>
          <p:cNvPr id="1026" name="Picture 2" descr="http://cdnvideo.dolimg.com/cdn_assets/8719709d60548464c92e0ace7d1ecdf8203b929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05600" y="152400"/>
            <a:ext cx="2286000" cy="244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843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get to this at the end of class today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Ubuntu Linux and g++</a:t>
            </a:r>
            <a:endParaRPr lang="en-US" dirty="0"/>
          </a:p>
        </p:txBody>
      </p:sp>
      <p:pic>
        <p:nvPicPr>
          <p:cNvPr id="2050" name="Picture 2" descr="http://0.tqn.com/d/kidstvmovies/1/0/Z/P/Os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352800"/>
            <a:ext cx="3971925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14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our major focus for the first (of 3) units.</a:t>
            </a:r>
          </a:p>
          <a:p>
            <a:r>
              <a:rPr lang="en-US" dirty="0" smtClean="0"/>
              <a:t>The time dedicated runs until March 6</a:t>
            </a:r>
          </a:p>
          <a:p>
            <a:pPr lvl="1"/>
            <a:r>
              <a:rPr lang="en-US" dirty="0" smtClean="0"/>
              <a:t>the first test</a:t>
            </a:r>
          </a:p>
          <a:p>
            <a:endParaRPr lang="en-US" dirty="0"/>
          </a:p>
          <a:p>
            <a:r>
              <a:rPr lang="en-US" dirty="0" smtClean="0"/>
              <a:t>Do not expect to become experts</a:t>
            </a:r>
          </a:p>
          <a:p>
            <a:pPr lvl="1"/>
            <a:r>
              <a:rPr lang="en-US" dirty="0" smtClean="0"/>
              <a:t>There is too much and not that much time</a:t>
            </a:r>
          </a:p>
          <a:p>
            <a:pPr lvl="1"/>
            <a:endParaRPr lang="en-US" dirty="0"/>
          </a:p>
          <a:p>
            <a:r>
              <a:rPr lang="en-US" dirty="0" smtClean="0"/>
              <a:t>But you will learn most of the basics</a:t>
            </a:r>
          </a:p>
          <a:p>
            <a:pPr lvl="1"/>
            <a:r>
              <a:rPr lang="en-US" dirty="0" smtClean="0"/>
              <a:t>And continue to learn more as the class continues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C++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7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will be covered in the next 2 units of the class</a:t>
            </a:r>
          </a:p>
          <a:p>
            <a:pPr lvl="1"/>
            <a:r>
              <a:rPr lang="en-US" dirty="0" smtClean="0"/>
              <a:t>Unit 2 (March 11 to April 15)</a:t>
            </a:r>
          </a:p>
          <a:p>
            <a:pPr lvl="2"/>
            <a:r>
              <a:rPr lang="en-US" dirty="0" smtClean="0"/>
              <a:t>Big Oh Notation and analysis</a:t>
            </a:r>
          </a:p>
          <a:p>
            <a:pPr lvl="2"/>
            <a:r>
              <a:rPr lang="en-US" dirty="0" smtClean="0"/>
              <a:t>Arrays, Vectors, Basic Searching, Sorting, Linked Lists, Stacks, Queues, (Hash Tables)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Unit 3 (April 17 to May 13)</a:t>
            </a:r>
          </a:p>
          <a:p>
            <a:pPr lvl="2"/>
            <a:r>
              <a:rPr lang="en-US" dirty="0" smtClean="0"/>
              <a:t>Big Oh Notation and analysis continues</a:t>
            </a:r>
          </a:p>
          <a:p>
            <a:pPr lvl="2"/>
            <a:r>
              <a:rPr lang="en-US" dirty="0" smtClean="0"/>
              <a:t>(Hash Tables), Advanced Sorting, Trees, Priority Queues, Heaps</a:t>
            </a:r>
          </a:p>
          <a:p>
            <a:pPr lvl="2"/>
            <a:r>
              <a:rPr lang="en-US" dirty="0" smtClean="0"/>
              <a:t>Maybe some more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Learn Data Structures and Algorithms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7491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Class</a:t>
            </a:r>
            <a:r>
              <a:rPr lang="en-US" baseline="0" dirty="0" smtClean="0"/>
              <a:t> requires you to program in</a:t>
            </a:r>
          </a:p>
          <a:p>
            <a:pPr lvl="1"/>
            <a:r>
              <a:rPr lang="en-US" dirty="0" smtClean="0"/>
              <a:t>C++</a:t>
            </a:r>
          </a:p>
          <a:p>
            <a:pPr lvl="1"/>
            <a:r>
              <a:rPr lang="en-US" dirty="0" smtClean="0"/>
              <a:t>Using Standard Template Libraries (STL)</a:t>
            </a:r>
          </a:p>
          <a:p>
            <a:pPr lvl="1"/>
            <a:r>
              <a:rPr lang="en-US" dirty="0" smtClean="0"/>
              <a:t>So you need a C++ compiler with STL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Solution is to Install and Use</a:t>
            </a:r>
          </a:p>
          <a:p>
            <a:pPr lvl="1"/>
            <a:r>
              <a:rPr lang="en-US" dirty="0" smtClean="0"/>
              <a:t>VMware</a:t>
            </a:r>
            <a:r>
              <a:rPr lang="en-US" baseline="0" dirty="0" smtClean="0"/>
              <a:t> Player</a:t>
            </a:r>
          </a:p>
          <a:p>
            <a:pPr lvl="1"/>
            <a:r>
              <a:rPr lang="en-US" baseline="0" dirty="0" smtClean="0"/>
              <a:t>Ubuntu Linux Virtual Machine</a:t>
            </a:r>
          </a:p>
          <a:p>
            <a:pPr lvl="1"/>
            <a:r>
              <a:rPr lang="en-US" dirty="0" smtClean="0"/>
              <a:t>GNU C++, aka g++</a:t>
            </a:r>
            <a:endParaRPr lang="en-US" baseline="0" dirty="0" smtClean="0"/>
          </a:p>
          <a:p>
            <a:pPr lvl="1"/>
            <a:endParaRPr lang="en-US" baseline="0" dirty="0" smtClean="0"/>
          </a:p>
          <a:p>
            <a:pPr lvl="0"/>
            <a:r>
              <a:rPr lang="en-US" dirty="0" smtClean="0"/>
              <a:t>Switch over and demonstrate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Machine 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66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goal of installing VMware Player and an Ubuntu Linux Virtual Machine is so we can write C++ programs</a:t>
            </a:r>
          </a:p>
          <a:p>
            <a:pPr lvl="1"/>
            <a:r>
              <a:rPr lang="en-US" dirty="0" smtClean="0"/>
              <a:t>In</a:t>
            </a:r>
            <a:r>
              <a:rPr lang="en-US" baseline="0" dirty="0" smtClean="0"/>
              <a:t> D2L you will find documents on</a:t>
            </a:r>
          </a:p>
          <a:p>
            <a:pPr lvl="2"/>
            <a:r>
              <a:rPr lang="en-US" baseline="0" dirty="0" smtClean="0"/>
              <a:t>How to navigate folders in a terminal/command window</a:t>
            </a:r>
          </a:p>
          <a:p>
            <a:pPr lvl="2"/>
            <a:r>
              <a:rPr lang="en-US" dirty="0" smtClean="0"/>
              <a:t>How to compile a C++ file in a terminal/command window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 some of you may finish this installation before others feel free to explore Ubuntu Linux</a:t>
            </a:r>
          </a:p>
          <a:p>
            <a:pPr lvl="2"/>
            <a:r>
              <a:rPr lang="en-US" dirty="0" smtClean="0"/>
              <a:t>the above documents may help.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 now, a class activity…   (next page)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</a:t>
            </a:r>
            <a:r>
              <a:rPr lang="en-US" baseline="0" dirty="0" smtClean="0"/>
              <a:t> Demo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18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Instructor </a:t>
            </a:r>
            <a:r>
              <a:rPr lang="en-US" dirty="0" smtClean="0"/>
              <a:t>Background and Expectations</a:t>
            </a:r>
            <a:endParaRPr lang="en-US" baseline="0" dirty="0" smtClean="0"/>
          </a:p>
          <a:p>
            <a:r>
              <a:rPr lang="en-US" baseline="0" dirty="0" smtClean="0"/>
              <a:t>Syllabus Stuff</a:t>
            </a:r>
          </a:p>
          <a:p>
            <a:pPr lvl="0"/>
            <a:r>
              <a:rPr lang="en-US" baseline="0" dirty="0" smtClean="0"/>
              <a:t>Live Demo</a:t>
            </a:r>
          </a:p>
          <a:p>
            <a:r>
              <a:rPr lang="en-US" dirty="0" smtClean="0"/>
              <a:t>Software Needed</a:t>
            </a:r>
          </a:p>
          <a:p>
            <a:pPr lvl="1"/>
            <a:r>
              <a:rPr lang="en-US" dirty="0" smtClean="0"/>
              <a:t>Virtual Machine Demo</a:t>
            </a:r>
          </a:p>
          <a:p>
            <a:pPr lvl="1"/>
            <a:r>
              <a:rPr lang="en-US" dirty="0" smtClean="0"/>
              <a:t>Class Activity</a:t>
            </a:r>
          </a:p>
          <a:p>
            <a:pPr lvl="2"/>
            <a:r>
              <a:rPr lang="en-US" baseline="0" dirty="0" smtClean="0"/>
              <a:t>Install</a:t>
            </a:r>
            <a:r>
              <a:rPr lang="en-US" dirty="0" smtClean="0"/>
              <a:t> VMware and Ubuntu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the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30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Install VMware Player</a:t>
            </a:r>
          </a:p>
          <a:p>
            <a:r>
              <a:rPr lang="en-US" dirty="0" smtClean="0"/>
              <a:t>Install Ubuntu</a:t>
            </a:r>
            <a:r>
              <a:rPr lang="en-US" baseline="0" dirty="0" smtClean="0"/>
              <a:t> Linux (as a virtual machine)</a:t>
            </a:r>
            <a:endParaRPr lang="en-US" dirty="0" smtClean="0"/>
          </a:p>
          <a:p>
            <a:r>
              <a:rPr lang="en-US" dirty="0" smtClean="0"/>
              <a:t>Six</a:t>
            </a:r>
            <a:r>
              <a:rPr lang="en-US" baseline="0" dirty="0" smtClean="0"/>
              <a:t> teams</a:t>
            </a:r>
          </a:p>
          <a:p>
            <a:pPr lvl="1"/>
            <a:r>
              <a:rPr lang="en-US" baseline="0" dirty="0" smtClean="0"/>
              <a:t>One </a:t>
            </a:r>
            <a:r>
              <a:rPr lang="en-US" dirty="0" smtClean="0"/>
              <a:t>USB flash drive</a:t>
            </a:r>
            <a:r>
              <a:rPr lang="en-US" baseline="0" dirty="0" smtClean="0"/>
              <a:t> per team</a:t>
            </a:r>
          </a:p>
          <a:p>
            <a:pPr lvl="1"/>
            <a:r>
              <a:rPr lang="en-US" baseline="0" dirty="0" smtClean="0"/>
              <a:t>One set of directions per team</a:t>
            </a:r>
          </a:p>
          <a:p>
            <a:pPr lvl="2"/>
            <a:r>
              <a:rPr lang="en-US" baseline="0" dirty="0" smtClean="0"/>
              <a:t>Directions are also </a:t>
            </a:r>
            <a:r>
              <a:rPr lang="en-US" baseline="0" smtClean="0"/>
              <a:t>on D2L</a:t>
            </a:r>
            <a:endParaRPr lang="en-US" baseline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Activity (groups)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7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</a:t>
            </a:r>
            <a:r>
              <a:rPr lang="en-US" baseline="0" dirty="0" smtClean="0"/>
              <a:t> says: The End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77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I talk</a:t>
            </a:r>
          </a:p>
          <a:p>
            <a:endParaRPr lang="en-US" dirty="0" smtClean="0"/>
          </a:p>
          <a:p>
            <a:r>
              <a:rPr lang="en-US" dirty="0" smtClean="0"/>
              <a:t>Circulate the USB drives amongst yourselves</a:t>
            </a:r>
          </a:p>
          <a:p>
            <a:endParaRPr lang="en-US" dirty="0" smtClean="0"/>
          </a:p>
          <a:p>
            <a:r>
              <a:rPr lang="en-US" dirty="0" smtClean="0"/>
              <a:t>Copy all the files to your Documents Directory (or perhaps a CS244 subdirectory thereof)</a:t>
            </a:r>
          </a:p>
          <a:p>
            <a:endParaRPr lang="en-US" dirty="0" smtClean="0"/>
          </a:p>
          <a:p>
            <a:r>
              <a:rPr lang="en-US" dirty="0" smtClean="0"/>
              <a:t>You will need them before the class ends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USB drives Circulating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23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personal background as needed</a:t>
            </a: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Instructor 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66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“how to think”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You will be learning more than just a subject of definitions, </a:t>
            </a:r>
          </a:p>
          <a:p>
            <a:pPr lvl="1"/>
            <a:r>
              <a:rPr lang="en-US" baseline="0" dirty="0" smtClean="0"/>
              <a:t>It is a way to think about problems.</a:t>
            </a:r>
          </a:p>
          <a:p>
            <a:pPr lvl="1"/>
            <a:r>
              <a:rPr lang="en-US" dirty="0" smtClean="0"/>
              <a:t>It is a way to present and defend your solutions.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80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What you can achieve is limited only by </a:t>
            </a:r>
          </a:p>
          <a:p>
            <a:pPr lvl="1"/>
            <a:r>
              <a:rPr lang="en-US" dirty="0"/>
              <a:t>W</a:t>
            </a:r>
            <a:r>
              <a:rPr lang="en-US" baseline="0" dirty="0" smtClean="0"/>
              <a:t>hat you want to accomplish (</a:t>
            </a:r>
            <a:r>
              <a:rPr lang="en-US" b="1" baseline="0" dirty="0" smtClean="0">
                <a:solidFill>
                  <a:srgbClr val="FF0000"/>
                </a:solidFill>
              </a:rPr>
              <a:t>desire</a:t>
            </a:r>
            <a:r>
              <a:rPr lang="en-US" baseline="0" dirty="0" smtClean="0"/>
              <a:t>)</a:t>
            </a:r>
          </a:p>
          <a:p>
            <a:pPr lvl="1"/>
            <a:r>
              <a:rPr lang="en-US" dirty="0"/>
              <a:t>W</a:t>
            </a:r>
            <a:r>
              <a:rPr lang="en-US" baseline="0" dirty="0" smtClean="0"/>
              <a:t>hat you expect to accomplish (</a:t>
            </a:r>
            <a:r>
              <a:rPr lang="en-US" b="1" baseline="0" dirty="0" smtClean="0">
                <a:solidFill>
                  <a:srgbClr val="FF0000"/>
                </a:solidFill>
              </a:rPr>
              <a:t>resolve</a:t>
            </a:r>
            <a:r>
              <a:rPr lang="en-US" baseline="0" dirty="0" smtClean="0"/>
              <a:t>)</a:t>
            </a:r>
          </a:p>
          <a:p>
            <a:pPr lvl="1"/>
            <a:endParaRPr lang="en-US" baseline="0" dirty="0" smtClean="0"/>
          </a:p>
          <a:p>
            <a:pPr lvl="0"/>
            <a:r>
              <a:rPr lang="en-US" baseline="0" dirty="0" smtClean="0"/>
              <a:t>What you will achieve is often determined by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ow hard you are willing to work (</a:t>
            </a:r>
            <a:r>
              <a:rPr lang="en-US" b="1" dirty="0" smtClean="0">
                <a:solidFill>
                  <a:srgbClr val="FF0000"/>
                </a:solidFill>
              </a:rPr>
              <a:t>dedication</a:t>
            </a:r>
            <a:r>
              <a:rPr lang="en-US" dirty="0" smtClean="0"/>
              <a:t>)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My expectations of you are high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ou will be challenged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Expectations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68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be found on D2L.</a:t>
            </a:r>
          </a:p>
          <a:p>
            <a:endParaRPr lang="en-US" dirty="0" smtClean="0"/>
          </a:p>
          <a:p>
            <a:r>
              <a:rPr lang="en-US" dirty="0" smtClean="0"/>
              <a:t>Note the schedule it has is just an outline of how things *might* go.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Syllabus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181600"/>
            <a:ext cx="1747838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930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Introduction to C/C++ and STL</a:t>
            </a:r>
          </a:p>
          <a:p>
            <a:pPr lvl="1"/>
            <a:r>
              <a:rPr lang="en-US" dirty="0" smtClean="0"/>
              <a:t>Emphasis on good software engineering principles</a:t>
            </a:r>
          </a:p>
          <a:p>
            <a:endParaRPr lang="en-US" dirty="0" smtClean="0"/>
          </a:p>
          <a:p>
            <a:r>
              <a:rPr lang="en-US" dirty="0" smtClean="0"/>
              <a:t>Introduction to basic abstract data types and their associated algorithms</a:t>
            </a:r>
          </a:p>
          <a:p>
            <a:pPr lvl="1"/>
            <a:r>
              <a:rPr lang="en-US" dirty="0" smtClean="0"/>
              <a:t>Stacks, queues, lists, trees, sorting, and searching</a:t>
            </a:r>
          </a:p>
          <a:p>
            <a:endParaRPr lang="en-US" dirty="0" smtClean="0"/>
          </a:p>
          <a:p>
            <a:r>
              <a:rPr lang="en-US" dirty="0" smtClean="0"/>
              <a:t>Practice applying and using them</a:t>
            </a:r>
          </a:p>
          <a:p>
            <a:endParaRPr lang="en-US" dirty="0" smtClean="0"/>
          </a:p>
          <a:p>
            <a:r>
              <a:rPr lang="en-US" dirty="0" smtClean="0"/>
              <a:t>Be able to select the appropriate data type and algorithm for given situations and problems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 -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78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734</TotalTime>
  <Words>1362</Words>
  <Application>Microsoft Office PowerPoint</Application>
  <PresentationFormat>On-screen Show (4:3)</PresentationFormat>
  <Paragraphs>263</Paragraphs>
  <Slides>31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Concourse</vt:lpstr>
      <vt:lpstr>CS 244 Data Structures and Algorithms</vt:lpstr>
      <vt:lpstr>Instructor Info</vt:lpstr>
      <vt:lpstr>Plan for the Day</vt:lpstr>
      <vt:lpstr>The USB drives Circulating</vt:lpstr>
      <vt:lpstr>Instructor Background</vt:lpstr>
      <vt:lpstr>General Approach</vt:lpstr>
      <vt:lpstr>High Expectations</vt:lpstr>
      <vt:lpstr>The Syllabus</vt:lpstr>
      <vt:lpstr>Syllabus - Objectives</vt:lpstr>
      <vt:lpstr>Outcomes</vt:lpstr>
      <vt:lpstr>General Classroom Etiquette</vt:lpstr>
      <vt:lpstr>Special Needs</vt:lpstr>
      <vt:lpstr>Academic Dishonesty</vt:lpstr>
      <vt:lpstr>Course Type</vt:lpstr>
      <vt:lpstr>Course Structure</vt:lpstr>
      <vt:lpstr>Grading Structure</vt:lpstr>
      <vt:lpstr>Why grade the In-Class Stuff?</vt:lpstr>
      <vt:lpstr>Letter Grades</vt:lpstr>
      <vt:lpstr>End Syllabus</vt:lpstr>
      <vt:lpstr>General Course Topic</vt:lpstr>
      <vt:lpstr>Live Demo</vt:lpstr>
      <vt:lpstr>Live Demo Summary</vt:lpstr>
      <vt:lpstr>The “global” plan</vt:lpstr>
      <vt:lpstr>Outline (3 easy steps)</vt:lpstr>
      <vt:lpstr>Ubuntu Linux and g++</vt:lpstr>
      <vt:lpstr>Learn C++</vt:lpstr>
      <vt:lpstr>Learn Data Structures and Algorithms</vt:lpstr>
      <vt:lpstr>Virtual Machine Demo</vt:lpstr>
      <vt:lpstr>VM Demo Summary</vt:lpstr>
      <vt:lpstr>Class Activity (groups)</vt:lpstr>
      <vt:lpstr>The End</vt:lpstr>
    </vt:vector>
  </TitlesOfParts>
  <Company>University of Wisconsin - Stout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244 Data Structures and Algorithms</dc:title>
  <dc:creator>Dingle, Brent</dc:creator>
  <cp:lastModifiedBy>Dingle, Brent</cp:lastModifiedBy>
  <cp:revision>184</cp:revision>
  <dcterms:created xsi:type="dcterms:W3CDTF">2013-08-23T15:34:46Z</dcterms:created>
  <dcterms:modified xsi:type="dcterms:W3CDTF">2014-01-26T03:57:42Z</dcterms:modified>
</cp:coreProperties>
</file>