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6" r:id="rId2"/>
    <p:sldId id="279" r:id="rId3"/>
    <p:sldId id="419" r:id="rId4"/>
    <p:sldId id="457" r:id="rId5"/>
    <p:sldId id="420" r:id="rId6"/>
    <p:sldId id="421" r:id="rId7"/>
    <p:sldId id="422" r:id="rId8"/>
    <p:sldId id="423" r:id="rId9"/>
    <p:sldId id="426" r:id="rId10"/>
    <p:sldId id="424" r:id="rId11"/>
    <p:sldId id="427" r:id="rId12"/>
    <p:sldId id="428" r:id="rId13"/>
    <p:sldId id="429" r:id="rId14"/>
    <p:sldId id="430" r:id="rId15"/>
    <p:sldId id="431" r:id="rId16"/>
    <p:sldId id="434" r:id="rId17"/>
    <p:sldId id="435" r:id="rId18"/>
    <p:sldId id="436" r:id="rId19"/>
    <p:sldId id="445" r:id="rId20"/>
    <p:sldId id="437" r:id="rId21"/>
    <p:sldId id="442" r:id="rId22"/>
    <p:sldId id="443" r:id="rId23"/>
    <p:sldId id="444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38" r:id="rId32"/>
    <p:sldId id="453" r:id="rId33"/>
    <p:sldId id="439" r:id="rId34"/>
    <p:sldId id="440" r:id="rId35"/>
    <p:sldId id="441" r:id="rId36"/>
    <p:sldId id="456" r:id="rId37"/>
    <p:sldId id="454" r:id="rId38"/>
    <p:sldId id="455" r:id="rId39"/>
    <p:sldId id="458" r:id="rId40"/>
    <p:sldId id="460" r:id="rId41"/>
    <p:sldId id="459" r:id="rId42"/>
    <p:sldId id="461" r:id="rId43"/>
    <p:sldId id="462" r:id="rId44"/>
    <p:sldId id="463" r:id="rId45"/>
    <p:sldId id="465" r:id="rId46"/>
    <p:sldId id="466" r:id="rId47"/>
    <p:sldId id="464" r:id="rId48"/>
    <p:sldId id="467" r:id="rId49"/>
    <p:sldId id="468" r:id="rId50"/>
    <p:sldId id="425" r:id="rId51"/>
    <p:sldId id="469" r:id="rId52"/>
    <p:sldId id="470" r:id="rId53"/>
    <p:sldId id="476" r:id="rId54"/>
    <p:sldId id="477" r:id="rId55"/>
    <p:sldId id="478" r:id="rId56"/>
    <p:sldId id="480" r:id="rId57"/>
    <p:sldId id="479" r:id="rId58"/>
    <p:sldId id="481" r:id="rId59"/>
    <p:sldId id="482" r:id="rId60"/>
    <p:sldId id="483" r:id="rId61"/>
    <p:sldId id="484" r:id="rId62"/>
    <p:sldId id="485" r:id="rId63"/>
    <p:sldId id="487" r:id="rId64"/>
    <p:sldId id="486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6" r:id="rId73"/>
    <p:sldId id="497" r:id="rId74"/>
    <p:sldId id="498" r:id="rId75"/>
    <p:sldId id="495" r:id="rId76"/>
    <p:sldId id="499" r:id="rId77"/>
    <p:sldId id="500" r:id="rId78"/>
    <p:sldId id="501" r:id="rId79"/>
    <p:sldId id="502" r:id="rId80"/>
    <p:sldId id="505" r:id="rId81"/>
    <p:sldId id="504" r:id="rId82"/>
    <p:sldId id="506" r:id="rId83"/>
    <p:sldId id="507" r:id="rId84"/>
    <p:sldId id="508" r:id="rId85"/>
    <p:sldId id="509" r:id="rId86"/>
    <p:sldId id="510" r:id="rId87"/>
    <p:sldId id="473" r:id="rId88"/>
    <p:sldId id="513" r:id="rId89"/>
    <p:sldId id="511" r:id="rId90"/>
    <p:sldId id="514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475" r:id="rId101"/>
    <p:sldId id="525" r:id="rId102"/>
    <p:sldId id="527" r:id="rId103"/>
    <p:sldId id="526" r:id="rId104"/>
    <p:sldId id="524" r:id="rId105"/>
    <p:sldId id="531" r:id="rId106"/>
    <p:sldId id="530" r:id="rId107"/>
    <p:sldId id="532" r:id="rId108"/>
    <p:sldId id="418" r:id="rId109"/>
    <p:sldId id="260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F"/>
    <a:srgbClr val="ECEBD3"/>
    <a:srgbClr val="EDE65D"/>
    <a:srgbClr val="F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4936" autoAdjust="0"/>
  </p:normalViewPr>
  <p:slideViewPr>
    <p:cSldViewPr>
      <p:cViewPr varScale="1">
        <p:scale>
          <a:sx n="83" d="100"/>
          <a:sy n="83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EX007_Counter.cpp should</a:t>
            </a:r>
            <a:r>
              <a:rPr lang="en-US" baseline="0" dirty="0" smtClean="0"/>
              <a:t> be available in In-Class/Examples folder on D2L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Circa 95 to 100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Circa 95 to 100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and</a:t>
            </a:r>
            <a:r>
              <a:rPr lang="en-US" baseline="0" dirty="0" smtClean="0"/>
              <a:t> code are foreshadowing, and illustration, details on such things come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and</a:t>
            </a:r>
            <a:r>
              <a:rPr lang="en-US" baseline="0" dirty="0" smtClean="0"/>
              <a:t> code are foreshadowing, and illustration, details on such things come later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talk more later on how to create new classes</a:t>
            </a:r>
          </a:p>
          <a:p>
            <a:r>
              <a:rPr lang="en-US" dirty="0" smtClean="0"/>
              <a:t>Focus now will be on using them… such as objects</a:t>
            </a:r>
            <a:r>
              <a:rPr lang="en-US" baseline="0" dirty="0" smtClean="0"/>
              <a:t> of the class type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::string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posted on</a:t>
            </a:r>
            <a:r>
              <a:rPr lang="en-US" baseline="0" dirty="0" smtClean="0"/>
              <a:t> D2L Content: In-Class Activities/Examples, something like EX008_StringTester.cpp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for solutions on D2L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Circa 60 to 70 minutes into class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Loops, Arrays,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STL</a:t>
            </a:r>
            <a:r>
              <a:rPr lang="en-US" dirty="0"/>
              <a:t>: Objects, Strings, 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79248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derived/taken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http://www.stroustrup.com/Programming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and some from C++ Through Game Programming (Dawson)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81000"/>
            <a:ext cx="235051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2014 Spring Comment</a:t>
            </a:r>
          </a:p>
          <a:p>
            <a:r>
              <a:rPr lang="en-US" i="1" dirty="0" smtClean="0"/>
              <a:t>This runs long</a:t>
            </a:r>
          </a:p>
          <a:p>
            <a:r>
              <a:rPr lang="en-US" i="1" dirty="0" smtClean="0"/>
              <a:t>if all activities are done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Objects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Individual pieces of information are ok</a:t>
            </a:r>
          </a:p>
          <a:p>
            <a:pPr lvl="1"/>
            <a:r>
              <a:rPr lang="en-US" dirty="0" smtClean="0"/>
              <a:t>local and global built-in type variables</a:t>
            </a:r>
          </a:p>
          <a:p>
            <a:endParaRPr lang="en-US" dirty="0" smtClean="0"/>
          </a:p>
          <a:p>
            <a:r>
              <a:rPr lang="en-US" dirty="0" smtClean="0"/>
              <a:t>But most things are more complicated objects</a:t>
            </a:r>
          </a:p>
          <a:p>
            <a:pPr lvl="1"/>
            <a:r>
              <a:rPr lang="en-US" dirty="0" smtClean="0"/>
              <a:t>in games things like an alien spacecraft</a:t>
            </a:r>
          </a:p>
          <a:p>
            <a:pPr lvl="1"/>
            <a:endParaRPr lang="en-US" dirty="0"/>
          </a:p>
          <a:p>
            <a:r>
              <a:rPr lang="en-US" dirty="0" smtClean="0"/>
              <a:t>Objects are encapsulated, cohesive things combining </a:t>
            </a:r>
          </a:p>
          <a:p>
            <a:pPr lvl="1"/>
            <a:r>
              <a:rPr lang="en-US" dirty="0" smtClean="0"/>
              <a:t>qualities</a:t>
            </a:r>
          </a:p>
          <a:p>
            <a:pPr lvl="2"/>
            <a:r>
              <a:rPr lang="en-US" dirty="0" smtClean="0"/>
              <a:t>such as energy level</a:t>
            </a:r>
          </a:p>
          <a:p>
            <a:pPr lvl="1"/>
            <a:r>
              <a:rPr lang="en-US" dirty="0" smtClean="0"/>
              <a:t>and abilities</a:t>
            </a:r>
          </a:p>
          <a:p>
            <a:pPr lvl="2"/>
            <a:r>
              <a:rPr lang="en-US" dirty="0" smtClean="0"/>
              <a:t>such as firing weapons</a:t>
            </a:r>
          </a:p>
          <a:p>
            <a:endParaRPr lang="en-US" dirty="0"/>
          </a:p>
          <a:p>
            <a:r>
              <a:rPr lang="en-US" dirty="0" smtClean="0"/>
              <a:t>While it is possible to represent such things as a bunch of variables</a:t>
            </a:r>
          </a:p>
          <a:p>
            <a:pPr lvl="1"/>
            <a:r>
              <a:rPr lang="en-US" dirty="0" smtClean="0"/>
              <a:t>It would be nice to sort of “package” them together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64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std</a:t>
            </a:r>
            <a:r>
              <a:rPr lang="en-US" dirty="0" smtClean="0"/>
              <a:t>::vectors as dynamic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vectors can change in size </a:t>
            </a:r>
            <a:br>
              <a:rPr lang="en-US" dirty="0" smtClean="0"/>
            </a:br>
            <a:r>
              <a:rPr lang="en-US" dirty="0" smtClean="0"/>
              <a:t>but how and when?</a:t>
            </a:r>
          </a:p>
          <a:p>
            <a:endParaRPr lang="en-US" dirty="0"/>
          </a:p>
          <a:p>
            <a:r>
              <a:rPr lang="en-US" dirty="0" smtClean="0"/>
              <a:t>As they are an implementation of an abstract data type: Dynamic Array</a:t>
            </a:r>
          </a:p>
          <a:p>
            <a:pPr lvl="1"/>
            <a:r>
              <a:rPr lang="en-US" dirty="0" smtClean="0"/>
              <a:t>they have</a:t>
            </a:r>
          </a:p>
          <a:p>
            <a:pPr lvl="2"/>
            <a:r>
              <a:rPr lang="en-US" dirty="0" smtClean="0"/>
              <a:t>capacity</a:t>
            </a:r>
          </a:p>
          <a:p>
            <a:pPr lvl="3"/>
            <a:r>
              <a:rPr lang="en-US" dirty="0" smtClean="0"/>
              <a:t>number of elements allocated in memory</a:t>
            </a:r>
          </a:p>
          <a:p>
            <a:pPr lvl="3"/>
            <a:r>
              <a:rPr lang="en-US" dirty="0" smtClean="0"/>
              <a:t>like the number of chairs in this room</a:t>
            </a:r>
          </a:p>
          <a:p>
            <a:pPr lvl="2"/>
            <a:r>
              <a:rPr lang="en-US" dirty="0" smtClean="0"/>
              <a:t>and size</a:t>
            </a:r>
            <a:endParaRPr lang="en-US" dirty="0"/>
          </a:p>
          <a:p>
            <a:pPr lvl="3"/>
            <a:r>
              <a:rPr lang="en-US" dirty="0"/>
              <a:t>number of elements used (assigned values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like the number of chairs being used in this room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</a:t>
            </a:r>
            <a:r>
              <a:rPr lang="en-US" dirty="0" err="1" smtClean="0"/>
              <a:t>CapSize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 groups of 2 to 4</a:t>
            </a:r>
          </a:p>
          <a:p>
            <a:r>
              <a:rPr lang="en-US" dirty="0" smtClean="0"/>
              <a:t>Write a program to execute the following code</a:t>
            </a:r>
          </a:p>
          <a:p>
            <a:r>
              <a:rPr lang="en-US" dirty="0" smtClean="0"/>
              <a:t>Take 10 minutes or so to discuss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077200" cy="25908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    :</a:t>
            </a:r>
          </a:p>
          <a:p>
            <a:r>
              <a:rPr lang="en-US" sz="1600" dirty="0" err="1" smtClean="0">
                <a:latin typeface="Comic Sans MS" panose="030F0702030302020204" pitchFamily="66" charset="0"/>
              </a:rPr>
              <a:t>cout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"Creating a 10 element vector to hold scores.\n";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vector&lt;</a:t>
            </a:r>
            <a:r>
              <a:rPr lang="en-US" sz="1600" dirty="0" err="1">
                <a:latin typeface="Comic Sans MS" panose="030F0702030302020204" pitchFamily="66" charset="0"/>
              </a:rPr>
              <a:t>int</a:t>
            </a:r>
            <a:r>
              <a:rPr lang="en-US" sz="1600" dirty="0">
                <a:latin typeface="Comic Sans MS" panose="030F0702030302020204" pitchFamily="66" charset="0"/>
              </a:rPr>
              <a:t>&gt; scores(10, 0); </a:t>
            </a:r>
            <a:r>
              <a:rPr lang="en-US" sz="1600" dirty="0" smtClean="0">
                <a:latin typeface="Comic Sans MS" panose="030F0702030302020204" pitchFamily="66" charset="0"/>
              </a:rPr>
              <a:t>         </a:t>
            </a:r>
            <a:r>
              <a:rPr lang="en-US" sz="1600" i="1" dirty="0" smtClean="0">
                <a:latin typeface="Comic Sans MS" panose="030F0702030302020204" pitchFamily="66" charset="0"/>
              </a:rPr>
              <a:t>// initialize </a:t>
            </a:r>
            <a:r>
              <a:rPr lang="en-US" sz="1600" i="1" dirty="0">
                <a:latin typeface="Comic Sans MS" panose="030F0702030302020204" pitchFamily="66" charset="0"/>
              </a:rPr>
              <a:t>all 10 elements to </a:t>
            </a:r>
            <a:r>
              <a:rPr lang="en-US" sz="1600" i="1" dirty="0" smtClean="0">
                <a:latin typeface="Comic Sans MS" panose="030F0702030302020204" pitchFamily="66" charset="0"/>
              </a:rPr>
              <a:t>zero</a:t>
            </a:r>
          </a:p>
          <a:p>
            <a:r>
              <a:rPr lang="en-US" sz="1600" dirty="0" err="1" smtClean="0">
                <a:latin typeface="Comic Sans MS" panose="030F0702030302020204" pitchFamily="66" charset="0"/>
              </a:rPr>
              <a:t>cout</a:t>
            </a:r>
            <a:r>
              <a:rPr lang="en-US" sz="1600" dirty="0" smtClean="0">
                <a:latin typeface="Comic Sans MS" panose="030F0702030302020204" pitchFamily="66" charset="0"/>
              </a:rPr>
              <a:t> &lt;&lt; "Vector size is :" &lt;&lt; </a:t>
            </a:r>
            <a:r>
              <a:rPr lang="en-US" sz="1600" dirty="0" err="1" smtClean="0">
                <a:latin typeface="Comic Sans MS" panose="030F0702030302020204" pitchFamily="66" charset="0"/>
              </a:rPr>
              <a:t>scores.size</a:t>
            </a:r>
            <a:r>
              <a:rPr lang="en-US" sz="1600" dirty="0" smtClean="0">
                <a:latin typeface="Comic Sans MS" panose="030F0702030302020204" pitchFamily="66" charset="0"/>
              </a:rPr>
              <a:t>() &lt;&lt; </a:t>
            </a:r>
            <a:r>
              <a:rPr lang="en-US" sz="1600" dirty="0" err="1" smtClean="0">
                <a:latin typeface="Comic Sans MS" panose="030F0702030302020204" pitchFamily="66" charset="0"/>
              </a:rPr>
              <a:t>endl</a:t>
            </a:r>
            <a:r>
              <a:rPr lang="en-US" sz="16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err="1" smtClean="0">
                <a:latin typeface="Comic Sans MS" panose="030F0702030302020204" pitchFamily="66" charset="0"/>
              </a:rPr>
              <a:t>cout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"Vector capacity is:" &lt;&lt; </a:t>
            </a:r>
            <a:r>
              <a:rPr lang="en-US" sz="1600" dirty="0" err="1">
                <a:latin typeface="Comic Sans MS" panose="030F0702030302020204" pitchFamily="66" charset="0"/>
              </a:rPr>
              <a:t>scores.capacity</a:t>
            </a:r>
            <a:r>
              <a:rPr lang="en-US" sz="1600" dirty="0">
                <a:latin typeface="Comic Sans MS" panose="030F0702030302020204" pitchFamily="66" charset="0"/>
              </a:rPr>
              <a:t>() &lt;&lt; </a:t>
            </a:r>
            <a:r>
              <a:rPr lang="en-US" sz="1600" dirty="0" err="1">
                <a:latin typeface="Comic Sans MS" panose="030F0702030302020204" pitchFamily="66" charset="0"/>
              </a:rPr>
              <a:t>endl</a:t>
            </a:r>
            <a:r>
              <a:rPr lang="en-US" sz="1600" dirty="0" smtClean="0">
                <a:latin typeface="Comic Sans MS" panose="030F0702030302020204" pitchFamily="66" charset="0"/>
              </a:rPr>
              <a:t>;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"Adding a score.\n";</a:t>
            </a:r>
          </a:p>
          <a:p>
            <a:r>
              <a:rPr lang="en-US" sz="1600" dirty="0" err="1">
                <a:latin typeface="Comic Sans MS" panose="030F0702030302020204" pitchFamily="66" charset="0"/>
              </a:rPr>
              <a:t>scores.push_back</a:t>
            </a:r>
            <a:r>
              <a:rPr lang="en-US" sz="1600" dirty="0">
                <a:latin typeface="Comic Sans MS" panose="030F0702030302020204" pitchFamily="66" charset="0"/>
              </a:rPr>
              <a:t>(0); </a:t>
            </a:r>
            <a:r>
              <a:rPr lang="en-US" sz="1600" dirty="0" smtClean="0">
                <a:latin typeface="Comic Sans MS" panose="030F0702030302020204" pitchFamily="66" charset="0"/>
              </a:rPr>
              <a:t>              </a:t>
            </a:r>
            <a:r>
              <a:rPr lang="en-US" sz="1600" i="1" dirty="0" smtClean="0">
                <a:latin typeface="Comic Sans MS" panose="030F0702030302020204" pitchFamily="66" charset="0"/>
              </a:rPr>
              <a:t>// memory </a:t>
            </a:r>
            <a:r>
              <a:rPr lang="en-US" sz="1600" i="1" dirty="0">
                <a:latin typeface="Comic Sans MS" panose="030F0702030302020204" pitchFamily="66" charset="0"/>
              </a:rPr>
              <a:t>is reallocated to accommodate growth</a:t>
            </a:r>
          </a:p>
          <a:p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"Vector size is :" &lt;&lt; </a:t>
            </a:r>
            <a:r>
              <a:rPr lang="en-US" sz="1600" dirty="0" err="1">
                <a:latin typeface="Comic Sans MS" panose="030F0702030302020204" pitchFamily="66" charset="0"/>
              </a:rPr>
              <a:t>scores.size</a:t>
            </a:r>
            <a:r>
              <a:rPr lang="en-US" sz="1600" dirty="0">
                <a:latin typeface="Comic Sans MS" panose="030F0702030302020204" pitchFamily="66" charset="0"/>
              </a:rPr>
              <a:t>() &lt;&lt; </a:t>
            </a:r>
            <a:r>
              <a:rPr lang="en-US" sz="1600" dirty="0" err="1">
                <a:latin typeface="Comic Sans MS" panose="030F0702030302020204" pitchFamily="66" charset="0"/>
              </a:rPr>
              <a:t>endl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"Vector capacity is:" &lt;&lt; </a:t>
            </a:r>
            <a:r>
              <a:rPr lang="en-US" sz="1600" dirty="0" err="1">
                <a:latin typeface="Comic Sans MS" panose="030F0702030302020204" pitchFamily="66" charset="0"/>
              </a:rPr>
              <a:t>scores.capacity</a:t>
            </a:r>
            <a:r>
              <a:rPr lang="en-US" sz="1600" dirty="0">
                <a:latin typeface="Comic Sans MS" panose="030F0702030302020204" pitchFamily="66" charset="0"/>
              </a:rPr>
              <a:t>() &lt;&lt; </a:t>
            </a:r>
            <a:r>
              <a:rPr lang="en-US" sz="1600" dirty="0" err="1">
                <a:latin typeface="Comic Sans MS" panose="030F0702030302020204" pitchFamily="66" charset="0"/>
              </a:rPr>
              <a:t>endl</a:t>
            </a:r>
            <a:r>
              <a:rPr lang="en-US" sz="1600" dirty="0" smtClean="0">
                <a:latin typeface="Comic Sans MS" panose="030F0702030302020204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48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Did you notice the vector size starts as 10, with capacity 10</a:t>
            </a:r>
          </a:p>
          <a:p>
            <a:endParaRPr lang="en-US" dirty="0"/>
          </a:p>
          <a:p>
            <a:r>
              <a:rPr lang="en-US" dirty="0" smtClean="0"/>
              <a:t>But then adding just one element changes the size to 11 (as expected) but the capacity jumps to 20?</a:t>
            </a:r>
          </a:p>
          <a:p>
            <a:endParaRPr lang="en-US" dirty="0"/>
          </a:p>
          <a:p>
            <a:r>
              <a:rPr lang="en-US" dirty="0" smtClean="0"/>
              <a:t>It’s something to think on…</a:t>
            </a:r>
          </a:p>
          <a:p>
            <a:endParaRPr lang="en-US" dirty="0"/>
          </a:p>
          <a:p>
            <a:r>
              <a:rPr lang="en-US" dirty="0" smtClean="0"/>
              <a:t>Now try something a little different…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</a:t>
            </a:r>
            <a:r>
              <a:rPr lang="en-US" dirty="0" err="1" smtClean="0"/>
              <a:t>CapSize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same groups as before</a:t>
            </a:r>
          </a:p>
          <a:p>
            <a:r>
              <a:rPr lang="en-US" dirty="0" smtClean="0"/>
              <a:t>Write a program to execute the following code</a:t>
            </a:r>
          </a:p>
          <a:p>
            <a:r>
              <a:rPr lang="en-US" dirty="0" smtClean="0"/>
              <a:t>Take 5 minutes or so to discuss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077200" cy="3200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cout</a:t>
            </a:r>
            <a:r>
              <a:rPr lang="en-US" dirty="0">
                <a:latin typeface="Comic Sans MS" panose="030F0702030302020204" pitchFamily="66" charset="0"/>
              </a:rPr>
              <a:t> &lt;&lt; "Creating a list of scores.\n";</a:t>
            </a:r>
          </a:p>
          <a:p>
            <a:r>
              <a:rPr lang="en-US" dirty="0">
                <a:latin typeface="Comic Sans MS" panose="030F0702030302020204" pitchFamily="66" charset="0"/>
              </a:rPr>
              <a:t>vector&lt;</a:t>
            </a:r>
            <a:r>
              <a:rPr lang="en-US" dirty="0" err="1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&gt; scores(10, 0); </a:t>
            </a:r>
            <a:r>
              <a:rPr lang="en-US" dirty="0" smtClean="0">
                <a:latin typeface="Comic Sans MS" panose="030F0702030302020204" pitchFamily="66" charset="0"/>
              </a:rPr>
              <a:t>                 </a:t>
            </a:r>
            <a:r>
              <a:rPr lang="en-US" i="1" dirty="0" smtClean="0">
                <a:latin typeface="Comic Sans MS" panose="030F0702030302020204" pitchFamily="66" charset="0"/>
              </a:rPr>
              <a:t>//</a:t>
            </a:r>
            <a:r>
              <a:rPr lang="en-US" i="1" dirty="0">
                <a:latin typeface="Comic Sans MS" panose="030F0702030302020204" pitchFamily="66" charset="0"/>
              </a:rPr>
              <a:t>initialize all 10 elements to </a:t>
            </a:r>
            <a:r>
              <a:rPr lang="en-US" i="1" dirty="0" smtClean="0">
                <a:latin typeface="Comic Sans MS" panose="030F0702030302020204" pitchFamily="66" charset="0"/>
              </a:rPr>
              <a:t>zero</a:t>
            </a:r>
            <a:endParaRPr lang="en-US" i="1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cout</a:t>
            </a:r>
            <a:r>
              <a:rPr lang="en-US" dirty="0">
                <a:latin typeface="Comic Sans MS" panose="030F0702030302020204" pitchFamily="66" charset="0"/>
              </a:rPr>
              <a:t> &lt;&lt; "Vector size is :" &lt;&lt; </a:t>
            </a:r>
            <a:r>
              <a:rPr lang="en-US" dirty="0" err="1">
                <a:latin typeface="Comic Sans MS" panose="030F0702030302020204" pitchFamily="66" charset="0"/>
              </a:rPr>
              <a:t>scores.size</a:t>
            </a:r>
            <a:r>
              <a:rPr lang="en-US" dirty="0">
                <a:latin typeface="Comic Sans MS" panose="030F0702030302020204" pitchFamily="66" charset="0"/>
              </a:rPr>
              <a:t>() &lt;&lt; </a:t>
            </a:r>
            <a:r>
              <a:rPr lang="en-US" dirty="0" err="1">
                <a:latin typeface="Comic Sans MS" panose="030F0702030302020204" pitchFamily="66" charset="0"/>
              </a:rPr>
              <a:t>endl</a:t>
            </a:r>
            <a:r>
              <a:rPr lang="en-US" dirty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cout</a:t>
            </a:r>
            <a:r>
              <a:rPr lang="en-US" dirty="0">
                <a:latin typeface="Comic Sans MS" panose="030F0702030302020204" pitchFamily="66" charset="0"/>
              </a:rPr>
              <a:t> &lt;&lt; "Vector capacity is:" &lt;&lt; </a:t>
            </a:r>
            <a:r>
              <a:rPr lang="en-US" dirty="0" err="1">
                <a:latin typeface="Comic Sans MS" panose="030F0702030302020204" pitchFamily="66" charset="0"/>
              </a:rPr>
              <a:t>scores.capacity</a:t>
            </a:r>
            <a:r>
              <a:rPr lang="en-US" dirty="0">
                <a:latin typeface="Comic Sans MS" panose="030F0702030302020204" pitchFamily="66" charset="0"/>
              </a:rPr>
              <a:t>() &lt;&lt; </a:t>
            </a:r>
            <a:r>
              <a:rPr lang="en-US" dirty="0" err="1">
                <a:latin typeface="Comic Sans MS" panose="030F0702030302020204" pitchFamily="66" charset="0"/>
              </a:rPr>
              <a:t>endl</a:t>
            </a:r>
            <a:r>
              <a:rPr lang="en-US" dirty="0">
                <a:latin typeface="Comic Sans MS" panose="030F0702030302020204" pitchFamily="66" charset="0"/>
              </a:rPr>
              <a:t>;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cout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&lt;&lt; "Reserving more memory.\n";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scores.reserve</a:t>
            </a:r>
            <a:r>
              <a:rPr lang="en-US" dirty="0">
                <a:latin typeface="Comic Sans MS" panose="030F0702030302020204" pitchFamily="66" charset="0"/>
              </a:rPr>
              <a:t>(20);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i="1" dirty="0" smtClean="0">
                <a:latin typeface="Comic Sans MS" panose="030F0702030302020204" pitchFamily="66" charset="0"/>
              </a:rPr>
              <a:t>//</a:t>
            </a:r>
            <a:r>
              <a:rPr lang="en-US" i="1" dirty="0">
                <a:latin typeface="Comic Sans MS" panose="030F0702030302020204" pitchFamily="66" charset="0"/>
              </a:rPr>
              <a:t>reserve memory for 10 additional elements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cout</a:t>
            </a:r>
            <a:r>
              <a:rPr lang="en-US" dirty="0">
                <a:latin typeface="Comic Sans MS" panose="030F0702030302020204" pitchFamily="66" charset="0"/>
              </a:rPr>
              <a:t> &lt;&lt; "Vector size is :" &lt;&lt; </a:t>
            </a:r>
            <a:r>
              <a:rPr lang="en-US" dirty="0" err="1">
                <a:latin typeface="Comic Sans MS" panose="030F0702030302020204" pitchFamily="66" charset="0"/>
              </a:rPr>
              <a:t>scores.size</a:t>
            </a:r>
            <a:r>
              <a:rPr lang="en-US" dirty="0">
                <a:latin typeface="Comic Sans MS" panose="030F0702030302020204" pitchFamily="66" charset="0"/>
              </a:rPr>
              <a:t>() &lt;&lt; </a:t>
            </a:r>
            <a:r>
              <a:rPr lang="en-US" dirty="0" err="1">
                <a:latin typeface="Comic Sans MS" panose="030F0702030302020204" pitchFamily="66" charset="0"/>
              </a:rPr>
              <a:t>endl</a:t>
            </a:r>
            <a:r>
              <a:rPr lang="en-US" dirty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cout</a:t>
            </a:r>
            <a:r>
              <a:rPr lang="en-US" dirty="0">
                <a:latin typeface="Comic Sans MS" panose="030F0702030302020204" pitchFamily="66" charset="0"/>
              </a:rPr>
              <a:t> &lt;&lt; "Vector capacity is:" &lt;&lt; </a:t>
            </a:r>
            <a:r>
              <a:rPr lang="en-US" dirty="0" err="1">
                <a:latin typeface="Comic Sans MS" panose="030F0702030302020204" pitchFamily="66" charset="0"/>
              </a:rPr>
              <a:t>scores.capacity</a:t>
            </a:r>
            <a:r>
              <a:rPr lang="en-US" dirty="0">
                <a:latin typeface="Comic Sans MS" panose="030F0702030302020204" pitchFamily="66" charset="0"/>
              </a:rPr>
              <a:t>() &lt;&lt; </a:t>
            </a:r>
            <a:r>
              <a:rPr lang="en-US" dirty="0" err="1">
                <a:latin typeface="Comic Sans MS" panose="030F0702030302020204" pitchFamily="66" charset="0"/>
              </a:rPr>
              <a:t>endl</a:t>
            </a:r>
            <a:r>
              <a:rPr lang="en-US" dirty="0">
                <a:latin typeface="Comic Sans MS" panose="030F0702030302020204" pitchFamily="66" charset="0"/>
              </a:rPr>
              <a:t>;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2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time the size remains 10</a:t>
            </a:r>
          </a:p>
          <a:p>
            <a:r>
              <a:rPr lang="en-US" dirty="0" smtClean="0"/>
              <a:t>The capacity starts at 10 and then changes to 20</a:t>
            </a:r>
          </a:p>
          <a:p>
            <a:endParaRPr lang="en-US" dirty="0"/>
          </a:p>
          <a:p>
            <a:r>
              <a:rPr lang="en-US" dirty="0" smtClean="0"/>
              <a:t>This could be useful if you knew the maximum </a:t>
            </a:r>
          </a:p>
          <a:p>
            <a:pPr lvl="1"/>
            <a:r>
              <a:rPr lang="en-US" dirty="0" smtClean="0"/>
              <a:t>or better a maximum size for a “typical run”</a:t>
            </a:r>
          </a:p>
          <a:p>
            <a:r>
              <a:rPr lang="en-US" dirty="0" smtClean="0"/>
              <a:t>of a vector you needed prior to a program running</a:t>
            </a:r>
          </a:p>
          <a:p>
            <a:pPr lvl="1"/>
            <a:r>
              <a:rPr lang="en-US" dirty="0" smtClean="0"/>
              <a:t>It could cut down on lag do to memory allocation and re-allocation as the vector changes size</a:t>
            </a:r>
          </a:p>
          <a:p>
            <a:pPr lvl="1"/>
            <a:r>
              <a:rPr lang="en-US" dirty="0" smtClean="0"/>
              <a:t>But still allow the vector to grow if you got the maximum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vector growth</a:t>
            </a:r>
          </a:p>
          <a:p>
            <a:pPr lvl="2"/>
            <a:r>
              <a:rPr lang="en-US" dirty="0" smtClean="0"/>
              <a:t>size() versus capacity()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Other STL containers</a:t>
            </a:r>
          </a:p>
        </p:txBody>
      </p:sp>
    </p:spTree>
    <p:extLst>
      <p:ext uri="{BB962C8B-B14F-4D97-AF65-F5344CB8AC3E}">
        <p14:creationId xmlns:p14="http://schemas.microsoft.com/office/powerpoint/2010/main" val="17759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STL Containers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65623"/>
              </p:ext>
            </p:extLst>
          </p:nvPr>
        </p:nvGraphicFramePr>
        <p:xfrm>
          <a:off x="838200" y="1143000"/>
          <a:ext cx="76962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41"/>
                <a:gridCol w="55539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</a:t>
                      </a:r>
                      <a:r>
                        <a:rPr lang="en-US" dirty="0" err="1" smtClean="0"/>
                        <a:t>deque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ended queue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list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of key/value pairs in which each key is associated with exactly one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</a:t>
                      </a:r>
                      <a:r>
                        <a:rPr lang="en-US" dirty="0" err="1" smtClean="0"/>
                        <a:t>multimap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Collection of key/value pairs in which each key may</a:t>
                      </a:r>
                      <a:r>
                        <a:rPr lang="en-US" baseline="0" dirty="0" smtClean="0"/>
                        <a:t> be </a:t>
                      </a:r>
                      <a:r>
                        <a:rPr lang="en-US" dirty="0" smtClean="0"/>
                        <a:t>associated with more than one value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</a:t>
                      </a:r>
                      <a:r>
                        <a:rPr lang="en-US" dirty="0" err="1" smtClean="0"/>
                        <a:t>priority_queue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the name says:</a:t>
                      </a:r>
                      <a:r>
                        <a:rPr lang="en-US" baseline="0" dirty="0" smtClean="0"/>
                        <a:t> prioritized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the name says: a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in which each element is unique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the name says: a stack of elements</a:t>
                      </a:r>
                      <a:r>
                        <a:rPr lang="en-US" baseline="0" dirty="0" smtClean="0"/>
                        <a:t> on top of another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::vector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array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508365"/>
            <a:ext cx="816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to understand: </a:t>
            </a:r>
            <a:r>
              <a:rPr lang="en-US" b="1" dirty="0" smtClean="0">
                <a:solidFill>
                  <a:srgbClr val="FF0000"/>
                </a:solidFill>
              </a:rPr>
              <a:t>These are specific implementations of abstract data types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vector growth</a:t>
            </a:r>
          </a:p>
          <a:p>
            <a:pPr lvl="2"/>
            <a:r>
              <a:rPr lang="en-US" dirty="0" smtClean="0"/>
              <a:t>size() versus capacity()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General Questions?</a:t>
            </a:r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Free Play</a:t>
            </a:r>
          </a:p>
        </p:txBody>
      </p:sp>
    </p:spTree>
    <p:extLst>
      <p:ext uri="{BB962C8B-B14F-4D97-AF65-F5344CB8AC3E}">
        <p14:creationId xmlns:p14="http://schemas.microsoft.com/office/powerpoint/2010/main" val="10413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– Best Guess</a:t>
            </a:r>
          </a:p>
          <a:p>
            <a:r>
              <a:rPr lang="en-US" dirty="0" smtClean="0"/>
              <a:t>Homework 3 – Movies</a:t>
            </a:r>
          </a:p>
          <a:p>
            <a:r>
              <a:rPr lang="en-US" dirty="0" smtClean="0"/>
              <a:t>In Class ICA003 – Word Jumble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C++ allows software objects to be created</a:t>
            </a:r>
          </a:p>
          <a:p>
            <a:pPr lvl="1"/>
            <a:r>
              <a:rPr lang="en-US" dirty="0" smtClean="0"/>
              <a:t>using classes</a:t>
            </a:r>
          </a:p>
          <a:p>
            <a:endParaRPr lang="en-US" dirty="0" smtClean="0"/>
          </a:p>
          <a:p>
            <a:r>
              <a:rPr lang="en-US" dirty="0" smtClean="0"/>
              <a:t>Objects combine data and functions</a:t>
            </a:r>
          </a:p>
          <a:p>
            <a:pPr lvl="1"/>
            <a:r>
              <a:rPr lang="en-US" dirty="0" smtClean="0"/>
              <a:t>data members</a:t>
            </a:r>
          </a:p>
          <a:p>
            <a:pPr lvl="1"/>
            <a:r>
              <a:rPr lang="en-US" dirty="0" smtClean="0"/>
              <a:t>member functions  (sometimes called methods)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495800"/>
            <a:ext cx="2515432" cy="147732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SpaceCraft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  energy;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void </a:t>
            </a:r>
            <a:r>
              <a:rPr lang="en-US" dirty="0" err="1" smtClean="0">
                <a:latin typeface="Comic Sans MS" panose="030F0702030302020204" pitchFamily="66" charset="0"/>
              </a:rPr>
              <a:t>fireWeapons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62864"/>
            <a:ext cx="164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Objects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thing about objects</a:t>
            </a:r>
          </a:p>
          <a:p>
            <a:pPr lvl="1"/>
            <a:r>
              <a:rPr lang="en-US" dirty="0" smtClean="0"/>
              <a:t>You don’t need to know the implementation details to use them</a:t>
            </a:r>
          </a:p>
          <a:p>
            <a:pPr lvl="2"/>
            <a:r>
              <a:rPr lang="en-US" dirty="0" smtClean="0"/>
              <a:t>Kind of like driving a car</a:t>
            </a:r>
          </a:p>
          <a:p>
            <a:pPr lvl="3"/>
            <a:r>
              <a:rPr lang="en-US" dirty="0" smtClean="0"/>
              <a:t>Don’t need to know how to build one to drive one</a:t>
            </a:r>
          </a:p>
          <a:p>
            <a:pPr lvl="3"/>
            <a:r>
              <a:rPr lang="en-US" dirty="0" smtClean="0"/>
              <a:t>Don’t need to know the object’s data members and member functions</a:t>
            </a:r>
          </a:p>
          <a:p>
            <a:pPr lvl="3"/>
            <a:r>
              <a:rPr lang="en-US" dirty="0" smtClean="0"/>
              <a:t>Just need to know where the steering wheel, gas pedal, and brake are located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Technically</a:t>
            </a:r>
          </a:p>
          <a:p>
            <a:pPr lvl="1"/>
            <a:r>
              <a:rPr lang="en-US" dirty="0" smtClean="0"/>
              <a:t>objects are instantiations of classes</a:t>
            </a:r>
          </a:p>
          <a:p>
            <a:endParaRPr lang="en-US" dirty="0"/>
          </a:p>
          <a:p>
            <a:r>
              <a:rPr lang="en-US" dirty="0" smtClean="0"/>
              <a:t>What that means is an object is a variable that is of a class type</a:t>
            </a:r>
          </a:p>
          <a:p>
            <a:pPr lvl="1"/>
            <a:r>
              <a:rPr lang="en-US" dirty="0" err="1" smtClean="0"/>
              <a:t>SpaceCraft</a:t>
            </a:r>
            <a:r>
              <a:rPr lang="en-US" dirty="0" smtClean="0"/>
              <a:t> ship;   </a:t>
            </a:r>
            <a:r>
              <a:rPr lang="en-US" dirty="0" smtClean="0">
                <a:sym typeface="Wingdings" panose="05000000000000000000" pitchFamily="2" charset="2"/>
              </a:rPr>
              <a:t> ship is an object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909536"/>
            <a:ext cx="2514600" cy="1785104"/>
          </a:xfrm>
          <a:prstGeom prst="rect">
            <a:avLst/>
          </a:prstGeom>
          <a:solidFill>
            <a:srgbClr val="ECEBD3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class </a:t>
            </a:r>
            <a:r>
              <a:rPr lang="en-US" sz="1400" dirty="0" err="1" smtClean="0">
                <a:latin typeface="Comic Sans MS" panose="030F0702030302020204" pitchFamily="66" charset="0"/>
              </a:rPr>
              <a:t>SpaceCraft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  energy;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void </a:t>
            </a:r>
            <a:r>
              <a:rPr lang="en-US" sz="1400" dirty="0" err="1" smtClean="0">
                <a:latin typeface="Comic Sans MS" panose="030F0702030302020204" pitchFamily="66" charset="0"/>
              </a:rPr>
              <a:t>fireWeapons</a:t>
            </a:r>
            <a:r>
              <a:rPr lang="en-US" sz="1400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};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64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3909536"/>
            <a:ext cx="3276600" cy="1785104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#include “</a:t>
            </a:r>
            <a:r>
              <a:rPr lang="en-US" sz="1400" dirty="0" err="1" smtClean="0">
                <a:latin typeface="Comic Sans MS" panose="030F0702030302020204" pitchFamily="66" charset="0"/>
              </a:rPr>
              <a:t>SpaceCraft.h</a:t>
            </a:r>
            <a:r>
              <a:rPr lang="en-US" sz="1400" dirty="0" smtClean="0">
                <a:latin typeface="Comic Sans MS" panose="030F0702030302020204" pitchFamily="66" charset="0"/>
              </a:rPr>
              <a:t>”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: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err="1" smtClean="0">
                <a:latin typeface="Comic Sans MS" panose="030F0702030302020204" pitchFamily="66" charset="0"/>
              </a:rPr>
              <a:t>SpaceCraft</a:t>
            </a:r>
            <a:r>
              <a:rPr lang="en-US" dirty="0" smtClean="0">
                <a:latin typeface="Comic Sans MS" panose="030F0702030302020204" pitchFamily="66" charset="0"/>
              </a:rPr>
              <a:t> ship;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: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4800" y="3091934"/>
            <a:ext cx="2819400" cy="2089666"/>
            <a:chOff x="4114800" y="3091934"/>
            <a:chExt cx="2819400" cy="2089666"/>
          </a:xfrm>
        </p:grpSpPr>
        <p:sp>
          <p:nvSpPr>
            <p:cNvPr id="7" name="Rounded Rectangle 6"/>
            <p:cNvSpPr/>
            <p:nvPr/>
          </p:nvSpPr>
          <p:spPr>
            <a:xfrm>
              <a:off x="5486400" y="4802088"/>
              <a:ext cx="1447800" cy="379512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091934"/>
              <a:ext cx="1242648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class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4736124" y="3799820"/>
              <a:ext cx="1474176" cy="10022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10300" y="2845713"/>
            <a:ext cx="2209131" cy="2335887"/>
            <a:chOff x="4528681" y="3138726"/>
            <a:chExt cx="2209131" cy="2335887"/>
          </a:xfrm>
        </p:grpSpPr>
        <p:sp>
          <p:nvSpPr>
            <p:cNvPr id="14" name="Rounded Rectangle 13"/>
            <p:cNvSpPr/>
            <p:nvPr/>
          </p:nvSpPr>
          <p:spPr>
            <a:xfrm>
              <a:off x="5252581" y="5095101"/>
              <a:ext cx="723900" cy="379512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8681" y="3138726"/>
              <a:ext cx="2209131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object</a:t>
              </a:r>
            </a:p>
            <a:p>
              <a:r>
                <a:rPr lang="en-US" sz="1600" b="1" dirty="0" smtClean="0"/>
                <a:t>(instantiation of a class)</a:t>
              </a:r>
              <a:endParaRPr lang="en-US" sz="900" dirty="0"/>
            </a:p>
          </p:txBody>
        </p:sp>
        <p:cxnSp>
          <p:nvCxnSpPr>
            <p:cNvPr id="16" name="Straight Arrow Connector 15"/>
            <p:cNvCxnSpPr>
              <a:stCxn id="15" idx="2"/>
              <a:endCxn id="14" idx="0"/>
            </p:cNvCxnSpPr>
            <p:nvPr/>
          </p:nvCxnSpPr>
          <p:spPr>
            <a:xfrm flipH="1">
              <a:off x="5614531" y="4092833"/>
              <a:ext cx="18716" cy="10022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8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Assume you have stored a </a:t>
            </a:r>
            <a:r>
              <a:rPr lang="en-US" dirty="0" err="1" smtClean="0"/>
              <a:t>SpaceCraft</a:t>
            </a:r>
            <a:r>
              <a:rPr lang="en-US" dirty="0" smtClean="0"/>
              <a:t> object in the variable named: ship</a:t>
            </a:r>
          </a:p>
          <a:p>
            <a:endParaRPr lang="en-US" dirty="0"/>
          </a:p>
          <a:p>
            <a:r>
              <a:rPr lang="en-US" dirty="0" smtClean="0"/>
              <a:t>You can access data members and data functions using the member selection operator, also called a dot ( . )</a:t>
            </a:r>
          </a:p>
          <a:p>
            <a:endParaRPr lang="en-US" dirty="0"/>
          </a:p>
          <a:p>
            <a:r>
              <a:rPr lang="en-US" dirty="0" smtClean="0"/>
              <a:t>Say you want to fire the weapons of your ship only if its energy level is greater than 10</a:t>
            </a:r>
          </a:p>
          <a:p>
            <a:pPr lvl="1"/>
            <a:r>
              <a:rPr lang="en-US" dirty="0" smtClean="0"/>
              <a:t>The code to achieve this looks something like: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505200"/>
            <a:ext cx="4343400" cy="205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// ship is an object of type </a:t>
            </a:r>
            <a:r>
              <a:rPr lang="en-US" sz="1400" dirty="0" err="1" smtClean="0">
                <a:latin typeface="Comic Sans MS" panose="030F0702030302020204" pitchFamily="66" charset="0"/>
              </a:rPr>
              <a:t>SpaceCraft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SpaceCraft</a:t>
            </a:r>
            <a:r>
              <a:rPr lang="en-US" sz="1400" dirty="0" smtClean="0">
                <a:latin typeface="Comic Sans MS" panose="030F0702030302020204" pitchFamily="66" charset="0"/>
              </a:rPr>
              <a:t> ship;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if (</a:t>
            </a:r>
            <a:r>
              <a:rPr lang="en-US" sz="2000" dirty="0" err="1" smtClean="0">
                <a:latin typeface="Comic Sans MS" panose="030F0702030302020204" pitchFamily="66" charset="0"/>
              </a:rPr>
              <a:t>ship.energy</a:t>
            </a:r>
            <a:r>
              <a:rPr lang="en-US" sz="2000" dirty="0" smtClean="0">
                <a:latin typeface="Comic Sans MS" panose="030F0702030302020204" pitchFamily="66" charset="0"/>
              </a:rPr>
              <a:t> &gt; 10)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</a:t>
            </a:r>
            <a:r>
              <a:rPr lang="en-US" sz="2000" dirty="0" err="1" smtClean="0">
                <a:latin typeface="Comic Sans MS" panose="030F0702030302020204" pitchFamily="66" charset="0"/>
              </a:rPr>
              <a:t>ship.fireWeapons</a:t>
            </a:r>
            <a:r>
              <a:rPr lang="en-US" sz="2000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4399" y="4451866"/>
            <a:ext cx="1989438" cy="1664732"/>
            <a:chOff x="914399" y="4451866"/>
            <a:chExt cx="1989438" cy="1664732"/>
          </a:xfrm>
        </p:grpSpPr>
        <p:sp>
          <p:nvSpPr>
            <p:cNvPr id="5" name="TextBox 4"/>
            <p:cNvSpPr txBox="1"/>
            <p:nvPr/>
          </p:nvSpPr>
          <p:spPr>
            <a:xfrm>
              <a:off x="914399" y="5747266"/>
              <a:ext cx="1601721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notice the dots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371599" y="4451866"/>
              <a:ext cx="1524000" cy="1295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133599" y="5099566"/>
              <a:ext cx="770238" cy="6477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4288"/>
            <a:ext cx="164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31786" y="4154388"/>
            <a:ext cx="4654814" cy="514410"/>
            <a:chOff x="2431786" y="4154388"/>
            <a:chExt cx="4654814" cy="514410"/>
          </a:xfrm>
        </p:grpSpPr>
        <p:sp>
          <p:nvSpPr>
            <p:cNvPr id="11" name="Rounded Rectangle 10"/>
            <p:cNvSpPr/>
            <p:nvPr/>
          </p:nvSpPr>
          <p:spPr>
            <a:xfrm>
              <a:off x="2431786" y="4154388"/>
              <a:ext cx="1447800" cy="379512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3879586" y="4344144"/>
              <a:ext cx="3207014" cy="3246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431786" y="4802088"/>
            <a:ext cx="4654814" cy="760512"/>
            <a:chOff x="750167" y="5095101"/>
            <a:chExt cx="4654814" cy="760512"/>
          </a:xfrm>
        </p:grpSpPr>
        <p:sp>
          <p:nvSpPr>
            <p:cNvPr id="15" name="Rounded Rectangle 14"/>
            <p:cNvSpPr/>
            <p:nvPr/>
          </p:nvSpPr>
          <p:spPr>
            <a:xfrm>
              <a:off x="750167" y="5095101"/>
              <a:ext cx="2521214" cy="379512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5" idx="3"/>
            </p:cNvCxnSpPr>
            <p:nvPr/>
          </p:nvCxnSpPr>
          <p:spPr>
            <a:xfrm>
              <a:off x="3271381" y="5284857"/>
              <a:ext cx="2133600" cy="5707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4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objects ?</a:t>
            </a:r>
          </a:p>
          <a:p>
            <a:pPr lvl="2"/>
            <a:r>
              <a:rPr lang="en-US" dirty="0"/>
              <a:t>We will talk more later on how to create new classes</a:t>
            </a:r>
          </a:p>
          <a:p>
            <a:pPr lvl="2"/>
            <a:r>
              <a:rPr lang="en-US" dirty="0"/>
              <a:t>Focus now will be on using them… such as objects of the class type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smtClean="0"/>
              <a:t>string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::string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 objects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vars</a:t>
            </a:r>
            <a:r>
              <a:rPr lang="en-US" dirty="0" smtClean="0"/>
              <a:t> of type </a:t>
            </a:r>
            <a:r>
              <a:rPr lang="en-US" dirty="0" err="1" smtClean="0"/>
              <a:t>std</a:t>
            </a:r>
            <a:r>
              <a:rPr lang="en-US" dirty="0" smtClean="0"/>
              <a:t>::string)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objects are a sequence of characters</a:t>
            </a:r>
          </a:p>
          <a:p>
            <a:endParaRPr lang="en-US" dirty="0" smtClean="0"/>
          </a:p>
          <a:p>
            <a:r>
              <a:rPr lang="en-US" dirty="0" smtClean="0"/>
              <a:t>A variable of </a:t>
            </a:r>
            <a:r>
              <a:rPr lang="en-US" dirty="0" err="1" smtClean="0"/>
              <a:t>std</a:t>
            </a:r>
            <a:r>
              <a:rPr lang="en-US" dirty="0" smtClean="0"/>
              <a:t>::string is really an object </a:t>
            </a:r>
          </a:p>
          <a:p>
            <a:pPr lvl="1"/>
            <a:r>
              <a:rPr lang="en-US" dirty="0" smtClean="0"/>
              <a:t>It provides its own set of member functions and data</a:t>
            </a:r>
          </a:p>
          <a:p>
            <a:pPr lvl="1"/>
            <a:endParaRPr lang="en-US" dirty="0"/>
          </a:p>
          <a:p>
            <a:r>
              <a:rPr lang="en-US" dirty="0" smtClean="0"/>
              <a:t>Let’s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Tester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String Tester program </a:t>
            </a:r>
          </a:p>
          <a:p>
            <a:pPr lvl="1"/>
            <a:r>
              <a:rPr lang="en-US" dirty="0" smtClean="0"/>
              <a:t>uses the string object equal to “Game Over!!!” </a:t>
            </a:r>
          </a:p>
          <a:p>
            <a:pPr lvl="1"/>
            <a:r>
              <a:rPr lang="en-US" dirty="0" smtClean="0"/>
              <a:t>and tells you</a:t>
            </a:r>
          </a:p>
          <a:p>
            <a:pPr lvl="2"/>
            <a:r>
              <a:rPr lang="en-US" dirty="0" smtClean="0"/>
              <a:t>its length</a:t>
            </a:r>
          </a:p>
          <a:p>
            <a:pPr lvl="2"/>
            <a:r>
              <a:rPr lang="en-US" dirty="0" smtClean="0"/>
              <a:t>the index (position number) of each character</a:t>
            </a:r>
          </a:p>
          <a:p>
            <a:pPr lvl="2"/>
            <a:r>
              <a:rPr lang="en-US" dirty="0" smtClean="0"/>
              <a:t>and whether or not certain substrings can be found in it</a:t>
            </a:r>
          </a:p>
          <a:p>
            <a:endParaRPr lang="en-US" dirty="0"/>
          </a:p>
          <a:p>
            <a:r>
              <a:rPr lang="en-US" dirty="0" smtClean="0"/>
              <a:t>The program also demonstrates how to erase part of the contents of a string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String Tester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81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Create and run the </a:t>
            </a:r>
            <a:r>
              <a:rPr lang="en-US" dirty="0" err="1" smtClean="0"/>
              <a:t>StringTester</a:t>
            </a:r>
            <a:r>
              <a:rPr lang="en-US" dirty="0" smtClean="0"/>
              <a:t> program displayed below (circa 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4267200" cy="44958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String Tester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string objects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string </a:t>
            </a:r>
            <a:r>
              <a:rPr lang="en-US" sz="1400" dirty="0">
                <a:latin typeface="Comic Sans MS" panose="030F0702030302020204" pitchFamily="66" charset="0"/>
              </a:rPr>
              <a:t>word1 = "Game";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string </a:t>
            </a:r>
            <a:r>
              <a:rPr lang="en-US" sz="1400" dirty="0">
                <a:latin typeface="Comic Sans MS" panose="030F0702030302020204" pitchFamily="66" charset="0"/>
              </a:rPr>
              <a:t>word2("Over");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string </a:t>
            </a:r>
            <a:r>
              <a:rPr lang="en-US" sz="1400" dirty="0">
                <a:latin typeface="Comic Sans MS" panose="030F0702030302020204" pitchFamily="66" charset="0"/>
              </a:rPr>
              <a:t>word3(3, </a:t>
            </a:r>
            <a:r>
              <a:rPr lang="en-US" sz="1400" dirty="0" smtClean="0">
                <a:latin typeface="Comic Sans MS" panose="030F0702030302020204" pitchFamily="66" charset="0"/>
              </a:rPr>
              <a:t>'!');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string </a:t>
            </a:r>
            <a:r>
              <a:rPr lang="en-US" sz="1400" dirty="0">
                <a:latin typeface="Comic Sans MS" panose="030F0702030302020204" pitchFamily="66" charset="0"/>
              </a:rPr>
              <a:t>phrase = word1 + " " + word2 + word3;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is: " &lt;&lt; phrase &lt;&lt; "\n\n";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has " &lt;&lt; </a:t>
            </a:r>
            <a:r>
              <a:rPr lang="en-US" sz="1400" dirty="0" err="1">
                <a:latin typeface="Comic Sans MS" panose="030F0702030302020204" pitchFamily="66" charset="0"/>
              </a:rPr>
              <a:t>phrase.size</a:t>
            </a:r>
            <a:r>
              <a:rPr lang="en-US" sz="1400" dirty="0">
                <a:latin typeface="Comic Sans MS" panose="030F0702030302020204" pitchFamily="66" charset="0"/>
              </a:rPr>
              <a:t>()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</a:t>
            </a:r>
            <a:r>
              <a:rPr lang="en-US" sz="1400" dirty="0">
                <a:latin typeface="Comic Sans MS" panose="030F0702030302020204" pitchFamily="66" charset="0"/>
              </a:rPr>
              <a:t>" characters in it.\n\n";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character at position 0 is: 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</a:t>
            </a:r>
            <a:r>
              <a:rPr lang="en-US" sz="1400" dirty="0">
                <a:latin typeface="Comic Sans MS" panose="030F0702030302020204" pitchFamily="66" charset="0"/>
              </a:rPr>
              <a:t>phrase[0] &lt;&lt; "\n\n";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"Changing the character at position 0.\n";</a:t>
            </a: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phrase[0</a:t>
            </a:r>
            <a:r>
              <a:rPr lang="en-US" sz="1400" dirty="0">
                <a:latin typeface="Comic Sans MS" panose="030F0702030302020204" pitchFamily="66" charset="0"/>
              </a:rPr>
              <a:t>] = '</a:t>
            </a:r>
            <a:r>
              <a:rPr lang="en-US" sz="1400" dirty="0" smtClean="0">
                <a:latin typeface="Comic Sans MS" panose="030F0702030302020204" pitchFamily="66" charset="0"/>
              </a:rPr>
              <a:t>L';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is now: " &lt;&lt; phrase &lt;&lt; "\n\n";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447800"/>
            <a:ext cx="4572000" cy="52578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 for </a:t>
            </a:r>
            <a:r>
              <a:rPr lang="en-US" sz="1400" dirty="0">
                <a:latin typeface="Comic Sans MS" panose="030F0702030302020204" pitchFamily="66" charset="0"/>
              </a:rPr>
              <a:t>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phrase.size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"Character at position " &lt;&lt;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&lt;&lt; " is: 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</a:t>
            </a:r>
            <a:r>
              <a:rPr lang="en-US" sz="1400" dirty="0">
                <a:latin typeface="Comic Sans MS" panose="030F0702030302020204" pitchFamily="66" charset="0"/>
              </a:rPr>
              <a:t>phrase[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sequence ’Over’ begins at location 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</a:t>
            </a:r>
            <a:r>
              <a:rPr lang="en-US" sz="1400" dirty="0" err="1">
                <a:latin typeface="Comic Sans MS" panose="030F0702030302020204" pitchFamily="66" charset="0"/>
              </a:rPr>
              <a:t>phrase.find</a:t>
            </a:r>
            <a:r>
              <a:rPr lang="en-US" sz="1400" dirty="0">
                <a:latin typeface="Comic Sans MS" panose="030F0702030302020204" pitchFamily="66" charset="0"/>
              </a:rPr>
              <a:t>("Over")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phrase.find</a:t>
            </a:r>
            <a:r>
              <a:rPr lang="en-US" sz="1400" dirty="0">
                <a:latin typeface="Comic Sans MS" panose="030F0702030302020204" pitchFamily="66" charset="0"/>
              </a:rPr>
              <a:t>("eggplant") == string::</a:t>
            </a:r>
            <a:r>
              <a:rPr lang="en-US" sz="1400" dirty="0" err="1">
                <a:latin typeface="Comic Sans MS" panose="030F0702030302020204" pitchFamily="66" charset="0"/>
              </a:rPr>
              <a:t>npos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"’eggplant’ is not in the phrase.\n\n";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phrase.erase</a:t>
            </a:r>
            <a:r>
              <a:rPr lang="en-US" sz="1400" dirty="0" smtClean="0">
                <a:latin typeface="Comic Sans MS" panose="030F0702030302020204" pitchFamily="66" charset="0"/>
              </a:rPr>
              <a:t>(4</a:t>
            </a:r>
            <a:r>
              <a:rPr lang="en-US" sz="1400" dirty="0">
                <a:latin typeface="Comic Sans MS" panose="030F0702030302020204" pitchFamily="66" charset="0"/>
              </a:rPr>
              <a:t>, 5);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is now: " &lt;&lt; phrase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phrase.erase</a:t>
            </a:r>
            <a:r>
              <a:rPr lang="en-US" sz="1400" dirty="0" smtClean="0">
                <a:latin typeface="Comic Sans MS" panose="030F0702030302020204" pitchFamily="66" charset="0"/>
              </a:rPr>
              <a:t>(4</a:t>
            </a:r>
            <a:r>
              <a:rPr lang="en-US" sz="1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is now: " &lt;&lt; phrase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phrase.erase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"The phrase is now: " &lt;&lt; phrase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phrase.empty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phrase is no more.\n";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return </a:t>
            </a:r>
            <a:r>
              <a:rPr lang="en-US" sz="1400" dirty="0">
                <a:latin typeface="Comic Sans MS" panose="030F0702030302020204" pitchFamily="66" charset="0"/>
              </a:rPr>
              <a:t>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96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43400" cy="5181600"/>
          </a:xfrm>
        </p:spPr>
        <p:txBody>
          <a:bodyPr/>
          <a:lstStyle/>
          <a:p>
            <a:r>
              <a:rPr lang="en-US" dirty="0" smtClean="0"/>
              <a:t>Output should appear something like that shown on the right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290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Meta-Info Files on D2L</a:t>
            </a:r>
          </a:p>
          <a:p>
            <a:r>
              <a:rPr lang="en-US" dirty="0" smtClean="0"/>
              <a:t>Example Programs</a:t>
            </a:r>
          </a:p>
          <a:p>
            <a:pPr lvl="1"/>
            <a:r>
              <a:rPr lang="en-US" dirty="0" smtClean="0"/>
              <a:t>Games Stats 2.0</a:t>
            </a:r>
          </a:p>
          <a:p>
            <a:pPr lvl="2"/>
            <a:r>
              <a:rPr lang="en-US" dirty="0" err="1" smtClean="0"/>
              <a:t>incrementors</a:t>
            </a:r>
            <a:r>
              <a:rPr lang="en-US" dirty="0" smtClean="0"/>
              <a:t>, ++,  --,  +=,  -=,  *=,  /=,  %=,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Game Stats 3.0</a:t>
            </a:r>
          </a:p>
          <a:p>
            <a:pPr lvl="2"/>
            <a:r>
              <a:rPr lang="en-US" dirty="0" smtClean="0"/>
              <a:t>constants, enumerated types</a:t>
            </a:r>
          </a:p>
          <a:p>
            <a:pPr lvl="1"/>
            <a:r>
              <a:rPr lang="en-US" dirty="0" smtClean="0"/>
              <a:t>Lost Gold</a:t>
            </a:r>
          </a:p>
          <a:p>
            <a:pPr lvl="2"/>
            <a:r>
              <a:rPr lang="en-US" dirty="0" err="1" smtClean="0"/>
              <a:t>std</a:t>
            </a:r>
            <a:r>
              <a:rPr lang="en-US" dirty="0" smtClean="0"/>
              <a:t>::string,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cin</a:t>
            </a:r>
            <a:r>
              <a:rPr lang="en-US" dirty="0" smtClean="0"/>
              <a:t>,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cout</a:t>
            </a:r>
            <a:endParaRPr lang="en-US" dirty="0" smtClean="0"/>
          </a:p>
          <a:p>
            <a:pPr lvl="1"/>
            <a:r>
              <a:rPr lang="en-US" dirty="0" smtClean="0"/>
              <a:t>Menu Chooser</a:t>
            </a:r>
          </a:p>
          <a:p>
            <a:pPr lvl="2"/>
            <a:r>
              <a:rPr lang="en-US" dirty="0" smtClean="0"/>
              <a:t>truth values, relational operators, logical operators, conditionals: if-else, switch-case-default</a:t>
            </a:r>
          </a:p>
          <a:p>
            <a:pPr lvl="1"/>
            <a:r>
              <a:rPr lang="en-US" dirty="0" smtClean="0"/>
              <a:t>Die Roller and Number Guesser</a:t>
            </a:r>
          </a:p>
          <a:p>
            <a:pPr lvl="2"/>
            <a:r>
              <a:rPr lang="en-US" dirty="0" smtClean="0"/>
              <a:t>Random Numbers</a:t>
            </a:r>
            <a:endParaRPr lang="en-US" dirty="0"/>
          </a:p>
          <a:p>
            <a:pPr lvl="2"/>
            <a:r>
              <a:rPr lang="en-US" dirty="0" smtClean="0"/>
              <a:t>while-loops and do-loops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– Create Strings and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2819400"/>
            <a:ext cx="2819400" cy="8763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1826288"/>
            <a:ext cx="21335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Watch the titles for what is going on</a:t>
            </a:r>
            <a:endParaRPr lang="en-US" sz="1400" i="1" dirty="0"/>
          </a:p>
        </p:txBody>
      </p:sp>
      <p:cxnSp>
        <p:nvCxnSpPr>
          <p:cNvPr id="10" name="Straight Arrow Connector 9"/>
          <p:cNvCxnSpPr>
            <a:stCxn id="8" idx="3"/>
            <a:endCxn id="9" idx="2"/>
          </p:cNvCxnSpPr>
          <p:nvPr/>
        </p:nvCxnSpPr>
        <p:spPr>
          <a:xfrm flipV="1">
            <a:off x="2971800" y="2472619"/>
            <a:ext cx="685800" cy="784931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  <a:endCxn id="2" idx="2"/>
          </p:cNvCxnSpPr>
          <p:nvPr/>
        </p:nvCxnSpPr>
        <p:spPr>
          <a:xfrm flipV="1">
            <a:off x="3657600" y="1066800"/>
            <a:ext cx="914400" cy="7594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– Concatenate 4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3499536"/>
            <a:ext cx="4038600" cy="310464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– As Each Says So It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3695700"/>
            <a:ext cx="4038600" cy="12573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" y="3683343"/>
            <a:ext cx="7028116" cy="2449388"/>
            <a:chOff x="152400" y="3683343"/>
            <a:chExt cx="7028116" cy="2449388"/>
          </a:xfrm>
        </p:grpSpPr>
        <p:grpSp>
          <p:nvGrpSpPr>
            <p:cNvPr id="13" name="Group 12"/>
            <p:cNvGrpSpPr/>
            <p:nvPr/>
          </p:nvGrpSpPr>
          <p:grpSpPr>
            <a:xfrm>
              <a:off x="152400" y="3683343"/>
              <a:ext cx="4038600" cy="1269657"/>
              <a:chOff x="152400" y="3683343"/>
              <a:chExt cx="4038600" cy="126965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38200" y="4572000"/>
                <a:ext cx="1066800" cy="381000"/>
              </a:xfrm>
              <a:prstGeom prst="roundRect">
                <a:avLst/>
              </a:prstGeom>
              <a:solidFill>
                <a:schemeClr val="accent1">
                  <a:alpha val="5000"/>
                </a:schemeClr>
              </a:solidFill>
              <a:ln w="76200">
                <a:solidFill>
                  <a:schemeClr val="accent1">
                    <a:shade val="5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905000" y="3695700"/>
                <a:ext cx="2286000" cy="1257300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52400" y="3683343"/>
                <a:ext cx="685800" cy="1257300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38200" y="3695700"/>
                <a:ext cx="1066800" cy="8763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45667" y="4762500"/>
              <a:ext cx="6034849" cy="1370231"/>
              <a:chOff x="1145667" y="4762500"/>
              <a:chExt cx="6034849" cy="137023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58683" y="5486400"/>
                <a:ext cx="5521833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the use of square brackets for index specification of</a:t>
                </a:r>
              </a:p>
              <a:p>
                <a:r>
                  <a:rPr lang="en-US" dirty="0" smtClean="0"/>
                  <a:t>element at index 0    </a:t>
                </a:r>
                <a:r>
                  <a:rPr lang="en-US" sz="1400" i="1" dirty="0" smtClean="0"/>
                  <a:t>(i.e. the first character in this case)</a:t>
                </a:r>
                <a:endParaRPr lang="en-US" sz="1400" i="1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658683" y="4762500"/>
                <a:ext cx="513017" cy="723900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4" idx="1"/>
              </p:cNvCxnSpPr>
              <p:nvPr/>
            </p:nvCxnSpPr>
            <p:spPr>
              <a:xfrm flipH="1" flipV="1">
                <a:off x="1145667" y="5433545"/>
                <a:ext cx="513016" cy="376021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71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– First Character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4781550"/>
            <a:ext cx="4419600" cy="10858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Thru – One character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67200" y="1447284"/>
            <a:ext cx="4419600" cy="1219715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Thru – find is a member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67200" y="2438657"/>
            <a:ext cx="4724400" cy="609858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Thru – </a:t>
            </a:r>
            <a:r>
              <a:rPr lang="en-US" dirty="0" err="1" smtClean="0"/>
              <a:t>npos</a:t>
            </a:r>
            <a:r>
              <a:rPr lang="en-US" dirty="0" smtClean="0"/>
              <a:t> == </a:t>
            </a:r>
            <a:r>
              <a:rPr lang="en-US" dirty="0" err="1" smtClean="0"/>
              <a:t>NoPosition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54843" y="3094594"/>
            <a:ext cx="4724400" cy="1096405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Walk Thru – Erase 5 chars starting at index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54843" y="3962400"/>
            <a:ext cx="4724400" cy="6625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Walk Thru – Erase char at index 4 to 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54843" y="4419600"/>
            <a:ext cx="4724400" cy="6625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Walk Thru – Erase the whole string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8839200" cy="5257800"/>
            <a:chOff x="152400" y="1447800"/>
            <a:chExt cx="88392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447800"/>
              <a:ext cx="4267200" cy="4495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100" i="1" dirty="0">
                  <a:latin typeface="Comic Sans MS" panose="030F0702030302020204" pitchFamily="66" charset="0"/>
                </a:rPr>
                <a:t>// String Tester</a:t>
              </a:r>
            </a:p>
            <a:p>
              <a:r>
                <a:rPr lang="en-US" sz="1100" i="1" dirty="0">
                  <a:latin typeface="Comic Sans MS" panose="030F0702030302020204" pitchFamily="66" charset="0"/>
                </a:rPr>
                <a:t>// Demonstrates string objects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</a:t>
              </a:r>
              <a:r>
                <a:rPr lang="en-US" sz="1400" dirty="0" err="1">
                  <a:latin typeface="Comic Sans MS" panose="030F0702030302020204" pitchFamily="66" charset="0"/>
                </a:rPr>
                <a:t>iostream</a:t>
              </a:r>
              <a:r>
                <a:rPr lang="en-US" sz="1400" dirty="0">
                  <a:latin typeface="Comic Sans MS" panose="030F0702030302020204" pitchFamily="66" charset="0"/>
                </a:rPr>
                <a:t>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#include &lt;string&gt;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using namespace </a:t>
              </a:r>
              <a:r>
                <a:rPr lang="en-US" sz="1400" dirty="0" err="1">
                  <a:latin typeface="Comic Sans MS" panose="030F0702030302020204" pitchFamily="66" charset="0"/>
                </a:rPr>
                <a:t>std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main()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{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word1 = "Game";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word2("Over");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word3(3, </a:t>
              </a:r>
              <a:r>
                <a:rPr lang="en-US" sz="1400" dirty="0" smtClean="0">
                  <a:latin typeface="Comic Sans MS" panose="030F0702030302020204" pitchFamily="66" charset="0"/>
                </a:rPr>
                <a:t>'!');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string </a:t>
              </a:r>
              <a:r>
                <a:rPr lang="en-US" sz="1400" dirty="0">
                  <a:latin typeface="Comic Sans MS" panose="030F0702030302020204" pitchFamily="66" charset="0"/>
                </a:rPr>
                <a:t>phrase = word1 + " " + word2 + word3;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is: " &lt;&lt; phrase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has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" characters in it.\n\n";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character at position 0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phrase[0] &lt;&lt; "\n\n";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"Changing the character at position 0.\n";</a:t>
              </a:r>
            </a:p>
            <a:p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phrase[0</a:t>
              </a:r>
              <a:r>
                <a:rPr lang="en-US" sz="1400" dirty="0">
                  <a:latin typeface="Comic Sans MS" panose="030F0702030302020204" pitchFamily="66" charset="0"/>
                </a:rPr>
                <a:t>] = '</a:t>
              </a:r>
              <a:r>
                <a:rPr lang="en-US" sz="1400" dirty="0" smtClean="0">
                  <a:latin typeface="Comic Sans MS" panose="030F0702030302020204" pitchFamily="66" charset="0"/>
                </a:rPr>
                <a:t>L';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"\n\n";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1447800"/>
              <a:ext cx="4572000" cy="5257800"/>
            </a:xfrm>
            <a:prstGeom prst="rect">
              <a:avLst/>
            </a:prstGeom>
            <a:solidFill>
              <a:srgbClr val="FEFEBF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    for </a:t>
              </a:r>
              <a:r>
                <a:rPr lang="en-US" sz="1400" dirty="0">
                  <a:latin typeface="Comic Sans MS" panose="030F0702030302020204" pitchFamily="66" charset="0"/>
                </a:rPr>
                <a:t>(unsigned </a:t>
              </a:r>
              <a:r>
                <a:rPr lang="en-US" sz="1400" dirty="0" err="1">
                  <a:latin typeface="Comic Sans MS" panose="030F0702030302020204" pitchFamily="66" charset="0"/>
                </a:rPr>
                <a:t>int</a:t>
              </a:r>
              <a:r>
                <a:rPr lang="en-US" sz="1400" dirty="0">
                  <a:latin typeface="Comic Sans MS" panose="030F0702030302020204" pitchFamily="66" charset="0"/>
                </a:rPr>
                <a:t>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= 0;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phrase.size</a:t>
              </a:r>
              <a:r>
                <a:rPr lang="en-US" sz="1400" dirty="0">
                  <a:latin typeface="Comic Sans MS" panose="030F0702030302020204" pitchFamily="66" charset="0"/>
                </a:rPr>
                <a:t>(); ++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"Character at position "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 &lt;&lt; " is: " </a:t>
              </a:r>
              <a:endParaRPr lang="en-US" sz="1400" dirty="0" smtClean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&lt;&lt; </a:t>
              </a:r>
              <a:r>
                <a:rPr lang="en-US" sz="1400" dirty="0">
                  <a:latin typeface="Comic Sans MS" panose="030F0702030302020204" pitchFamily="66" charset="0"/>
                </a:rPr>
                <a:t>phrase[</a:t>
              </a:r>
              <a:r>
                <a:rPr lang="en-US" sz="1400" dirty="0" err="1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sequence ’Over’ begins at location 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("Over")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phrase.find</a:t>
              </a:r>
              <a:r>
                <a:rPr lang="en-US" sz="1400" dirty="0">
                  <a:latin typeface="Comic Sans MS" panose="030F0702030302020204" pitchFamily="66" charset="0"/>
                </a:rPr>
                <a:t>("eggplant") == string::</a:t>
              </a:r>
              <a:r>
                <a:rPr lang="en-US" sz="1400" dirty="0" err="1">
                  <a:latin typeface="Comic Sans MS" panose="030F0702030302020204" pitchFamily="66" charset="0"/>
                </a:rPr>
                <a:t>npos</a:t>
              </a:r>
              <a:r>
                <a:rPr lang="en-US" sz="1400" dirty="0">
                  <a:latin typeface="Comic Sans MS" panose="030F0702030302020204" pitchFamily="66" charset="0"/>
                </a:rPr>
                <a:t>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"’eggplant’ is not in the phrase.\n\n";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, 5);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 smtClean="0">
                  <a:latin typeface="Comic Sans MS" panose="030F0702030302020204" pitchFamily="66" charset="0"/>
                </a:rPr>
                <a:t>(4</a:t>
              </a:r>
              <a:r>
                <a:rPr lang="en-US" sz="1400" dirty="0">
                  <a:latin typeface="Comic Sans MS" panose="030F0702030302020204" pitchFamily="66" charset="0"/>
                </a:rPr>
                <a:t>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phrase.erase</a:t>
              </a:r>
              <a:r>
                <a:rPr lang="en-US" sz="1400" dirty="0">
                  <a:latin typeface="Comic Sans MS" panose="030F0702030302020204" pitchFamily="66" charset="0"/>
                </a:rPr>
                <a:t>();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"The phrase is now: " &lt;&lt; phrase &lt;&lt; </a:t>
              </a:r>
              <a:r>
                <a:rPr lang="en-US" sz="1400" dirty="0" err="1">
                  <a:latin typeface="Comic Sans MS" panose="030F0702030302020204" pitchFamily="66" charset="0"/>
                </a:rPr>
                <a:t>endl</a:t>
              </a:r>
              <a:r>
                <a:rPr lang="en-US" sz="1400" dirty="0">
                  <a:latin typeface="Comic Sans MS" panose="030F0702030302020204" pitchFamily="66" charset="0"/>
                </a:rPr>
                <a:t>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if </a:t>
              </a:r>
              <a:r>
                <a:rPr lang="en-US" sz="1400" dirty="0">
                  <a:latin typeface="Comic Sans MS" panose="030F0702030302020204" pitchFamily="66" charset="0"/>
                </a:rPr>
                <a:t>(</a:t>
              </a:r>
              <a:r>
                <a:rPr lang="en-US" sz="1400" dirty="0" err="1">
                  <a:latin typeface="Comic Sans MS" panose="030F0702030302020204" pitchFamily="66" charset="0"/>
                </a:rPr>
                <a:t>phrase.empty</a:t>
              </a:r>
              <a:r>
                <a:rPr lang="en-US" sz="1400" dirty="0">
                  <a:latin typeface="Comic Sans MS" panose="030F0702030302020204" pitchFamily="66" charset="0"/>
                </a:rPr>
                <a:t>())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cout</a:t>
              </a:r>
              <a:r>
                <a:rPr lang="en-US" sz="1400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latin typeface="Comic Sans MS" panose="030F0702030302020204" pitchFamily="66" charset="0"/>
                </a:rPr>
                <a:t>&lt;&lt; "\</a:t>
              </a:r>
              <a:r>
                <a:rPr lang="en-US" sz="1400" dirty="0" err="1">
                  <a:latin typeface="Comic Sans MS" panose="030F0702030302020204" pitchFamily="66" charset="0"/>
                </a:rPr>
                <a:t>nThe</a:t>
              </a:r>
              <a:r>
                <a:rPr lang="en-US" sz="1400" dirty="0">
                  <a:latin typeface="Comic Sans MS" panose="030F0702030302020204" pitchFamily="66" charset="0"/>
                </a:rPr>
                <a:t> phrase is no more.\n";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}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return </a:t>
              </a:r>
              <a:r>
                <a:rPr lang="en-US" sz="1400" dirty="0">
                  <a:latin typeface="Comic Sans MS" panose="030F0702030302020204" pitchFamily="66" charset="0"/>
                </a:rPr>
                <a:t>0;</a:t>
              </a:r>
            </a:p>
            <a:p>
              <a:r>
                <a:rPr lang="en-US" sz="1400" dirty="0">
                  <a:latin typeface="Comic Sans MS" panose="030F0702030302020204" pitchFamily="66" charset="0"/>
                </a:rPr>
                <a:t>}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54843" y="4876800"/>
            <a:ext cx="4724400" cy="331251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is Due Soon (tonight)</a:t>
            </a:r>
          </a:p>
          <a:p>
            <a:endParaRPr lang="en-US" dirty="0" smtClean="0"/>
          </a:p>
          <a:p>
            <a:r>
              <a:rPr lang="en-US" dirty="0" smtClean="0"/>
              <a:t>Homework 3 is Posted on D2L</a:t>
            </a:r>
          </a:p>
          <a:p>
            <a:pPr lvl="1"/>
            <a:r>
              <a:rPr lang="en-US" dirty="0" smtClean="0"/>
              <a:t>Do NOT delay in starting it</a:t>
            </a:r>
          </a:p>
          <a:p>
            <a:pPr lvl="1"/>
            <a:endParaRPr lang="en-US" dirty="0"/>
          </a:p>
          <a:p>
            <a:r>
              <a:rPr lang="en-US" dirty="0" smtClean="0"/>
              <a:t>A second Meta-Info File is posted on material up to this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::string</a:t>
            </a:r>
          </a:p>
          <a:p>
            <a:pPr lvl="1"/>
            <a:endParaRPr lang="en-US" dirty="0"/>
          </a:p>
          <a:p>
            <a:r>
              <a:rPr lang="en-US" dirty="0" smtClean="0"/>
              <a:t>Next Up Arrays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::string is good for sequences of characters</a:t>
            </a:r>
          </a:p>
          <a:p>
            <a:endParaRPr lang="en-US" dirty="0"/>
          </a:p>
          <a:p>
            <a:r>
              <a:rPr lang="en-US" dirty="0" smtClean="0"/>
              <a:t>Arrays are good for sequences of anything else</a:t>
            </a:r>
          </a:p>
          <a:p>
            <a:pPr lvl="1"/>
            <a:r>
              <a:rPr lang="en-US" dirty="0" smtClean="0"/>
              <a:t>including an array of </a:t>
            </a:r>
            <a:r>
              <a:rPr lang="en-US" dirty="0" err="1" smtClean="0"/>
              <a:t>std</a:t>
            </a:r>
            <a:r>
              <a:rPr lang="en-US" dirty="0" smtClean="0"/>
              <a:t>::strings</a:t>
            </a:r>
          </a:p>
          <a:p>
            <a:pPr lvl="2"/>
            <a:r>
              <a:rPr lang="en-US" dirty="0" smtClean="0"/>
              <a:t>See example: EX009_HerosInventory.cpp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Before C++ </a:t>
            </a:r>
            <a:r>
              <a:rPr lang="en-US" sz="1800" i="1" dirty="0" smtClean="0"/>
              <a:t>(i.e. in C)</a:t>
            </a:r>
            <a:r>
              <a:rPr lang="en-US" dirty="0" smtClean="0"/>
              <a:t> you had to use arrays for character strings too</a:t>
            </a:r>
          </a:p>
        </p:txBody>
      </p:sp>
    </p:spTree>
    <p:extLst>
      <p:ext uri="{BB962C8B-B14F-4D97-AF65-F5344CB8AC3E}">
        <p14:creationId xmlns:p14="http://schemas.microsoft.com/office/powerpoint/2010/main" val="1606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Arrays </a:t>
            </a:r>
            <a:r>
              <a:rPr lang="en-US" sz="2400" i="1" dirty="0" smtClean="0"/>
              <a:t>(old school C-style strings)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 phrase[] = "Game Over!!!";</a:t>
            </a:r>
          </a:p>
          <a:p>
            <a:r>
              <a:rPr lang="en-US" dirty="0" smtClean="0"/>
              <a:t>Above has </a:t>
            </a:r>
            <a:r>
              <a:rPr lang="en-US" dirty="0"/>
              <a:t>an extra invisible character on the end</a:t>
            </a:r>
          </a:p>
          <a:p>
            <a:pPr lvl="1"/>
            <a:r>
              <a:rPr lang="en-US" dirty="0"/>
              <a:t>phrase[12] == ' \0'</a:t>
            </a:r>
          </a:p>
          <a:p>
            <a:pPr lvl="1"/>
            <a:r>
              <a:rPr lang="en-US" dirty="0"/>
              <a:t>' \0' is the null-terminator for character array strings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Character arrays have NO member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most common type of array is a static array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myArray</a:t>
            </a:r>
            <a:r>
              <a:rPr lang="en-US" dirty="0" smtClean="0"/>
              <a:t>[20];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array will always have just 20 elements in it</a:t>
            </a:r>
          </a:p>
          <a:p>
            <a:pPr lvl="1"/>
            <a:endParaRPr lang="en-US" dirty="0"/>
          </a:p>
          <a:p>
            <a:r>
              <a:rPr lang="en-US" dirty="0" smtClean="0"/>
              <a:t>The programmer (you) must be very careful not to use an index greater than 19</a:t>
            </a:r>
          </a:p>
          <a:p>
            <a:pPr lvl="1"/>
            <a:r>
              <a:rPr lang="en-US" dirty="0" smtClean="0"/>
              <a:t>why 19?</a:t>
            </a:r>
          </a:p>
          <a:p>
            <a:pPr lvl="1"/>
            <a:r>
              <a:rPr lang="en-US" dirty="0" smtClean="0"/>
              <a:t>arrays are ZERO based</a:t>
            </a:r>
          </a:p>
          <a:p>
            <a:pPr lvl="1"/>
            <a:r>
              <a:rPr lang="en-US" dirty="0" smtClean="0"/>
              <a:t>so only indices 0, 1, 2, …, 17, 18, 19 are valid</a:t>
            </a:r>
          </a:p>
          <a:p>
            <a:endParaRPr lang="en-US" dirty="0"/>
          </a:p>
          <a:p>
            <a:r>
              <a:rPr lang="en-US" dirty="0" smtClean="0"/>
              <a:t>If you try something like:</a:t>
            </a:r>
          </a:p>
          <a:p>
            <a:pPr lvl="1"/>
            <a:r>
              <a:rPr lang="en-US" dirty="0" err="1" smtClean="0"/>
              <a:t>myArray</a:t>
            </a:r>
            <a:r>
              <a:rPr lang="en-US" dirty="0" smtClean="0"/>
              <a:t>[34] = 789;</a:t>
            </a:r>
          </a:p>
          <a:p>
            <a:r>
              <a:rPr lang="en-US" dirty="0" smtClean="0"/>
              <a:t>The compiler will NOT issue a warning nor an error</a:t>
            </a:r>
          </a:p>
          <a:p>
            <a:r>
              <a:rPr lang="en-US" dirty="0" smtClean="0"/>
              <a:t>And you will have corrupted the memory space</a:t>
            </a:r>
          </a:p>
          <a:p>
            <a:pPr lvl="1"/>
            <a:r>
              <a:rPr lang="en-US" dirty="0" smtClean="0"/>
              <a:t>i.e. program crash likely at some very inconvenient time</a:t>
            </a:r>
            <a:endParaRPr lang="en-US" dirty="0"/>
          </a:p>
        </p:txBody>
      </p:sp>
      <p:pic>
        <p:nvPicPr>
          <p:cNvPr id="3074" name="Picture 2" descr="http://2.bp.blogspot.com/-JgXbhcxhZ20/UC2NKTRsiPI/AAAAAAAAEk4/9T5TZfeTFFk/s1600/BAD%2BMEM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390776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abstractions require arrays of more than one dimension</a:t>
            </a:r>
          </a:p>
          <a:p>
            <a:pPr lvl="1"/>
            <a:r>
              <a:rPr lang="en-US" dirty="0" smtClean="0"/>
              <a:t>Like a 2D grid, or 3D coordinate system, or even more</a:t>
            </a:r>
          </a:p>
          <a:p>
            <a:endParaRPr lang="en-US" dirty="0" smtClean="0"/>
          </a:p>
          <a:p>
            <a:r>
              <a:rPr lang="en-US" dirty="0" smtClean="0"/>
              <a:t>Example 2D array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myArray</a:t>
            </a:r>
            <a:r>
              <a:rPr lang="en-US" dirty="0" smtClean="0"/>
              <a:t>[2][3];</a:t>
            </a:r>
          </a:p>
          <a:p>
            <a:pPr lvl="1"/>
            <a:r>
              <a:rPr lang="en-US" dirty="0" smtClean="0"/>
              <a:t>char a[2][8];</a:t>
            </a:r>
          </a:p>
          <a:p>
            <a:pPr lvl="1"/>
            <a:endParaRPr lang="en-US" dirty="0"/>
          </a:p>
          <a:p>
            <a:r>
              <a:rPr lang="en-US" dirty="0" smtClean="0"/>
              <a:t>Example 3D array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cellPosition</a:t>
            </a:r>
            <a:r>
              <a:rPr lang="en-US" dirty="0" smtClean="0"/>
              <a:t>[12][12][12];</a:t>
            </a:r>
          </a:p>
          <a:p>
            <a:pPr lvl="1"/>
            <a:endParaRPr lang="en-US" dirty="0"/>
          </a:p>
          <a:p>
            <a:r>
              <a:rPr lang="en-US" dirty="0" smtClean="0"/>
              <a:t>For the interested there is an example of the start of a Tic-Tac-Toe game program on D2L</a:t>
            </a:r>
          </a:p>
          <a:p>
            <a:pPr lvl="1"/>
            <a:r>
              <a:rPr lang="en-US" dirty="0" smtClean="0"/>
              <a:t>EX010_TicTacToe.cpp</a:t>
            </a:r>
            <a:endParaRPr lang="en-US" dirty="0"/>
          </a:p>
        </p:txBody>
      </p:sp>
      <p:pic>
        <p:nvPicPr>
          <p:cNvPr id="4101" name="Picture 5" descr="http://www.programming.msjc.edu/Portals/19/Images/2dArra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2771775" cy="13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ntu.edu.sg/home/ehchua/programming/cpp/images/Array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76084"/>
            <a:ext cx="2833689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Class Activity – World Jumble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D2L</a:t>
            </a:r>
          </a:p>
          <a:p>
            <a:pPr lvl="1"/>
            <a:r>
              <a:rPr lang="en-US" dirty="0" smtClean="0"/>
              <a:t>In Class Assignments</a:t>
            </a:r>
          </a:p>
          <a:p>
            <a:pPr lvl="2"/>
            <a:r>
              <a:rPr lang="en-US" dirty="0" smtClean="0"/>
              <a:t>Unit 1</a:t>
            </a:r>
          </a:p>
          <a:p>
            <a:pPr lvl="3"/>
            <a:r>
              <a:rPr lang="en-US" dirty="0" smtClean="0"/>
              <a:t>Download/Read</a:t>
            </a:r>
          </a:p>
          <a:p>
            <a:pPr lvl="4"/>
            <a:r>
              <a:rPr lang="en-US" dirty="0" smtClean="0"/>
              <a:t>ICA004_WordJumble.pdf</a:t>
            </a:r>
          </a:p>
          <a:p>
            <a:endParaRPr lang="en-US" dirty="0"/>
          </a:p>
          <a:p>
            <a:r>
              <a:rPr lang="en-US" dirty="0" smtClean="0"/>
              <a:t>You may work as groups together</a:t>
            </a:r>
          </a:p>
          <a:p>
            <a:r>
              <a:rPr lang="en-US" b="1" u="sng" dirty="0" smtClean="0"/>
              <a:t>But each individual must submit a program</a:t>
            </a:r>
          </a:p>
          <a:p>
            <a:endParaRPr lang="en-US" dirty="0" smtClean="0"/>
          </a:p>
          <a:p>
            <a:r>
              <a:rPr lang="en-US" dirty="0" smtClean="0"/>
              <a:t>You have 15 to 20 minutes to work on it now</a:t>
            </a:r>
          </a:p>
          <a:p>
            <a:pPr lvl="1"/>
            <a:r>
              <a:rPr lang="en-US" dirty="0" smtClean="0"/>
              <a:t>Note the due date on the associated </a:t>
            </a:r>
            <a:r>
              <a:rPr lang="en-US" dirty="0" err="1" smtClean="0"/>
              <a:t>dropbox</a:t>
            </a:r>
            <a:r>
              <a:rPr lang="en-US" dirty="0" smtClean="0"/>
              <a:t> for the final deadline</a:t>
            </a:r>
          </a:p>
          <a:p>
            <a:pPr lvl="2"/>
            <a:r>
              <a:rPr lang="en-US" dirty="0" smtClean="0"/>
              <a:t>Best to get it done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arrays</a:t>
            </a:r>
          </a:p>
          <a:p>
            <a:pPr lvl="2"/>
            <a:r>
              <a:rPr lang="en-US" dirty="0" smtClean="0"/>
              <a:t>we will see them again</a:t>
            </a:r>
          </a:p>
          <a:p>
            <a:pPr lvl="1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Standard Template Library (STL)</a:t>
            </a:r>
          </a:p>
          <a:p>
            <a:pPr lvl="1"/>
            <a:r>
              <a:rPr lang="en-US" dirty="0" smtClean="0"/>
              <a:t>STL </a:t>
            </a:r>
            <a:r>
              <a:rPr lang="en-US" dirty="0"/>
              <a:t>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2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1"/>
            <a:r>
              <a:rPr lang="en-US" dirty="0"/>
              <a:t>Iterators</a:t>
            </a:r>
          </a:p>
          <a:p>
            <a:pPr lvl="2"/>
            <a:r>
              <a:rPr lang="en-US" dirty="0"/>
              <a:t>with vector’s begin(), end(), dereferencing an iterator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Meta-Info file 3 covers up to about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Template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it?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::string was pretty useful</a:t>
            </a:r>
          </a:p>
          <a:p>
            <a:pPr lvl="1"/>
            <a:r>
              <a:rPr lang="en-US" dirty="0" smtClean="0"/>
              <a:t>programmers are “lazy”</a:t>
            </a:r>
          </a:p>
          <a:p>
            <a:pPr lvl="2"/>
            <a:r>
              <a:rPr lang="en-US" dirty="0" smtClean="0"/>
              <a:t>if you have to do something</a:t>
            </a:r>
          </a:p>
          <a:p>
            <a:pPr lvl="2"/>
            <a:r>
              <a:rPr lang="en-US" dirty="0" smtClean="0"/>
              <a:t>then do it so you can re-use it </a:t>
            </a:r>
          </a:p>
          <a:p>
            <a:pPr lvl="3"/>
            <a:r>
              <a:rPr lang="en-US" dirty="0" smtClean="0"/>
              <a:t>i.e. won’t have to do it again</a:t>
            </a:r>
          </a:p>
          <a:p>
            <a:pPr lvl="2"/>
            <a:r>
              <a:rPr lang="en-US" dirty="0" smtClean="0"/>
              <a:t>if someone else already done it (and done it well)</a:t>
            </a:r>
          </a:p>
          <a:p>
            <a:pPr lvl="3"/>
            <a:r>
              <a:rPr lang="en-US" dirty="0" smtClean="0"/>
              <a:t>use their stuff (when appropriate)</a:t>
            </a:r>
          </a:p>
          <a:p>
            <a:pPr lvl="4"/>
            <a:r>
              <a:rPr lang="en-US" dirty="0" smtClean="0"/>
              <a:t>i.e. STL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this does NOT mean copy someone else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Template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359002" cy="369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complication</a:t>
            </a:r>
          </a:p>
          <a:p>
            <a:endParaRPr lang="en-US" dirty="0"/>
          </a:p>
          <a:p>
            <a:r>
              <a:rPr lang="en-US" dirty="0" smtClean="0"/>
              <a:t>STL does contain a lot of stuff</a:t>
            </a:r>
          </a:p>
          <a:p>
            <a:r>
              <a:rPr lang="en-US" dirty="0" smtClean="0"/>
              <a:t>In fact it can do most of what you are going to learn about in this class</a:t>
            </a:r>
          </a:p>
          <a:p>
            <a:endParaRPr lang="en-US" dirty="0" smtClean="0"/>
          </a:p>
          <a:p>
            <a:r>
              <a:rPr lang="en-US" dirty="0" smtClean="0"/>
              <a:t>However,</a:t>
            </a:r>
          </a:p>
          <a:p>
            <a:r>
              <a:rPr lang="en-US" dirty="0" smtClean="0"/>
              <a:t>One of the purposes of this class is so you can understand how STL works</a:t>
            </a:r>
          </a:p>
          <a:p>
            <a:r>
              <a:rPr lang="en-US" dirty="0" smtClean="0"/>
              <a:t>and why there might be circumstances where you do NOT want to use it</a:t>
            </a:r>
          </a:p>
          <a:p>
            <a:r>
              <a:rPr lang="en-US" dirty="0" smtClean="0"/>
              <a:t>OR that in some cases YOU CAN DO BETTER for the problem you are working</a:t>
            </a:r>
          </a:p>
          <a:p>
            <a:r>
              <a:rPr lang="en-US" dirty="0" smtClean="0"/>
              <a:t>     i.e. a chainsaw is not needed to cut a piece of paper</a:t>
            </a:r>
          </a:p>
          <a:p>
            <a:r>
              <a:rPr lang="en-US" dirty="0" smtClean="0"/>
              <a:t>Returning to</a:t>
            </a:r>
          </a:p>
          <a:p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Use the right tool for the right problem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76803">
            <a:off x="1272200" y="4523506"/>
            <a:ext cx="71870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/>
              <a:t>to teaching you how to add, subtract, multiple, and divide numbers</a:t>
            </a:r>
          </a:p>
          <a:p>
            <a:r>
              <a:rPr lang="en-US" dirty="0"/>
              <a:t>BEFORE teaching you algebra</a:t>
            </a:r>
          </a:p>
          <a:p>
            <a:r>
              <a:rPr lang="en-US" dirty="0"/>
              <a:t>	Okay, that’s a really loose </a:t>
            </a:r>
            <a:r>
              <a:rPr lang="en-US" dirty="0" smtClean="0"/>
              <a:t>analogy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318289">
            <a:off x="1468177" y="4716944"/>
            <a:ext cx="731437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/>
              <a:t>more like giving you a calculator </a:t>
            </a:r>
          </a:p>
          <a:p>
            <a:r>
              <a:rPr lang="en-US" dirty="0"/>
              <a:t>and then trying to get you to learn how to add, subtract, multiply and divide</a:t>
            </a:r>
          </a:p>
          <a:p>
            <a:endParaRPr lang="en-US" dirty="0"/>
          </a:p>
        </p:txBody>
      </p:sp>
      <p:pic>
        <p:nvPicPr>
          <p:cNvPr id="5122" name="Picture 2" descr="http://www.thewatchdogonline.com/wp-content/uploads/2012/07/chains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624027" cy="27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6324600" y="3789381"/>
            <a:ext cx="2395427" cy="276381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for-loops</a:t>
            </a:r>
          </a:p>
          <a:p>
            <a:r>
              <a:rPr lang="en-US" dirty="0" smtClean="0"/>
              <a:t>Standard Template Library -- strings</a:t>
            </a:r>
          </a:p>
          <a:p>
            <a:pPr lvl="1"/>
            <a:r>
              <a:rPr lang="en-US" dirty="0"/>
              <a:t>STL </a:t>
            </a:r>
            <a:r>
              <a:rPr lang="en-US" dirty="0" smtClean="0"/>
              <a:t>objects: </a:t>
            </a:r>
            <a:r>
              <a:rPr lang="en-US" dirty="0"/>
              <a:t>member data, member functions</a:t>
            </a:r>
          </a:p>
          <a:p>
            <a:pPr lvl="1"/>
            <a:r>
              <a:rPr lang="en-US" dirty="0" smtClean="0"/>
              <a:t>STL Strings are </a:t>
            </a:r>
            <a:r>
              <a:rPr lang="en-US" dirty="0" err="1" smtClean="0"/>
              <a:t>std</a:t>
            </a:r>
            <a:r>
              <a:rPr lang="en-US" dirty="0" smtClean="0"/>
              <a:t>::string</a:t>
            </a:r>
          </a:p>
          <a:p>
            <a:endParaRPr lang="en-US" dirty="0" smtClean="0"/>
          </a:p>
          <a:p>
            <a:r>
              <a:rPr lang="en-US" dirty="0" smtClean="0"/>
              <a:t>C-style strings</a:t>
            </a:r>
          </a:p>
          <a:p>
            <a:endParaRPr lang="en-US" dirty="0" smtClean="0"/>
          </a:p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static arrays all types</a:t>
            </a:r>
          </a:p>
          <a:p>
            <a:endParaRPr lang="en-US" dirty="0" smtClean="0"/>
          </a:p>
          <a:p>
            <a:r>
              <a:rPr lang="en-US" dirty="0" smtClean="0"/>
              <a:t>Standard Template Library -- vectors</a:t>
            </a:r>
          </a:p>
          <a:p>
            <a:pPr lvl="1"/>
            <a:r>
              <a:rPr lang="en-US" dirty="0" smtClean="0"/>
              <a:t>STL vectors are </a:t>
            </a:r>
            <a:r>
              <a:rPr lang="en-US" dirty="0" err="1" smtClean="0"/>
              <a:t>std</a:t>
            </a:r>
            <a:r>
              <a:rPr lang="en-US" dirty="0" smtClean="0"/>
              <a:t>:: vector</a:t>
            </a:r>
          </a:p>
          <a:p>
            <a:pPr lvl="2"/>
            <a:r>
              <a:rPr lang="en-US" dirty="0" err="1" smtClean="0"/>
              <a:t>push_back</a:t>
            </a:r>
            <a:r>
              <a:rPr lang="en-US" dirty="0" smtClean="0"/>
              <a:t>(), size(), indexing, </a:t>
            </a:r>
            <a:r>
              <a:rPr lang="en-US" dirty="0" err="1" smtClean="0"/>
              <a:t>pop_back</a:t>
            </a:r>
            <a:r>
              <a:rPr lang="en-US" dirty="0" smtClean="0"/>
              <a:t>(), clear(), empty()</a:t>
            </a:r>
          </a:p>
          <a:p>
            <a:pPr lvl="1"/>
            <a:r>
              <a:rPr lang="en-US" dirty="0" smtClean="0"/>
              <a:t>Iterators</a:t>
            </a:r>
          </a:p>
          <a:p>
            <a:pPr lvl="2"/>
            <a:r>
              <a:rPr lang="en-US" dirty="0" smtClean="0"/>
              <a:t>with vector’s begin(), end(), dereferencing an iterator, vector insert()</a:t>
            </a:r>
            <a:endParaRPr lang="en-US" dirty="0"/>
          </a:p>
          <a:p>
            <a:pPr lvl="1"/>
            <a:r>
              <a:rPr lang="en-US" dirty="0" smtClean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369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STL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STL provides a group of</a:t>
            </a:r>
          </a:p>
          <a:p>
            <a:pPr lvl="1"/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iterators</a:t>
            </a:r>
          </a:p>
          <a:p>
            <a:pPr lvl="1"/>
            <a:r>
              <a:rPr lang="en-US" dirty="0" smtClean="0"/>
              <a:t>and some other good stuff</a:t>
            </a:r>
          </a:p>
          <a:p>
            <a:pPr lvl="1"/>
            <a:endParaRPr lang="en-US" dirty="0"/>
          </a:p>
          <a:p>
            <a:r>
              <a:rPr lang="en-US" dirty="0" smtClean="0"/>
              <a:t>That all work together</a:t>
            </a:r>
          </a:p>
          <a:p>
            <a:r>
              <a:rPr lang="en-US" dirty="0" smtClean="0"/>
              <a:t>And it all</a:t>
            </a:r>
          </a:p>
          <a:p>
            <a:pPr lvl="1"/>
            <a:r>
              <a:rPr lang="en-US" dirty="0" smtClean="0"/>
              <a:t>Comes with most modern C++ compilers </a:t>
            </a:r>
          </a:p>
          <a:p>
            <a:pPr lvl="1"/>
            <a:r>
              <a:rPr lang="en-US" dirty="0" smtClean="0"/>
              <a:t>for “free”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Containers allow </a:t>
            </a:r>
          </a:p>
          <a:p>
            <a:pPr lvl="1"/>
            <a:r>
              <a:rPr lang="en-US" dirty="0" smtClean="0"/>
              <a:t>the storage and access of collections of values of he same type</a:t>
            </a:r>
          </a:p>
          <a:p>
            <a:endParaRPr lang="en-US" dirty="0" smtClean="0"/>
          </a:p>
          <a:p>
            <a:r>
              <a:rPr lang="en-US" dirty="0" smtClean="0"/>
              <a:t>Arrays do similar</a:t>
            </a:r>
          </a:p>
          <a:p>
            <a:pPr lvl="1"/>
            <a:r>
              <a:rPr lang="en-US" dirty="0" smtClean="0"/>
              <a:t>but are not as flexible or as powerful as STL containers</a:t>
            </a:r>
          </a:p>
          <a:p>
            <a:pPr lvl="1"/>
            <a:endParaRPr lang="en-US" dirty="0"/>
          </a:p>
          <a:p>
            <a:r>
              <a:rPr lang="en-US" dirty="0" smtClean="0"/>
              <a:t>Containers come in different varieties to meet different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algorithms defined in the STL work with its containers</a:t>
            </a:r>
          </a:p>
          <a:p>
            <a:endParaRPr lang="en-US" dirty="0"/>
          </a:p>
          <a:p>
            <a:r>
              <a:rPr lang="en-US" dirty="0" smtClean="0"/>
              <a:t>The algorithms are common functions that programmers repeatedly apply to groups of values</a:t>
            </a:r>
          </a:p>
          <a:p>
            <a:pPr lvl="1"/>
            <a:r>
              <a:rPr lang="en-US" dirty="0" smtClean="0"/>
              <a:t>This includes algorithms for</a:t>
            </a:r>
          </a:p>
          <a:p>
            <a:pPr lvl="1"/>
            <a:r>
              <a:rPr lang="en-US" dirty="0" smtClean="0"/>
              <a:t>Sorting, searching, copying, merging, inserting, and removing container elements</a:t>
            </a:r>
          </a:p>
          <a:p>
            <a:pPr lvl="1"/>
            <a:endParaRPr lang="en-US" dirty="0"/>
          </a:p>
          <a:p>
            <a:r>
              <a:rPr lang="en-US" dirty="0" smtClean="0"/>
              <a:t>One of the greatest values of this is </a:t>
            </a:r>
          </a:p>
          <a:p>
            <a:pPr lvl="1"/>
            <a:r>
              <a:rPr lang="en-US" dirty="0" smtClean="0"/>
              <a:t>any given STL algorithm can work with any given STL container</a:t>
            </a:r>
          </a:p>
          <a:p>
            <a:pPr lvl="1"/>
            <a:r>
              <a:rPr lang="en-US" dirty="0" smtClean="0"/>
              <a:t>This is also a weakness in some cases</a:t>
            </a:r>
          </a:p>
          <a:p>
            <a:pPr lvl="2"/>
            <a:r>
              <a:rPr lang="en-US" dirty="0" smtClean="0"/>
              <a:t>as it is overkill for more trivial or smaller tasks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Containers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Sounds a lot like</a:t>
            </a:r>
          </a:p>
          <a:p>
            <a:pPr lvl="1"/>
            <a:r>
              <a:rPr lang="en-US" dirty="0" smtClean="0"/>
              <a:t>Data Structures and Algorithms</a:t>
            </a:r>
          </a:p>
          <a:p>
            <a:pPr lvl="1"/>
            <a:endParaRPr lang="en-US" dirty="0"/>
          </a:p>
          <a:p>
            <a:r>
              <a:rPr lang="en-US" dirty="0" smtClean="0"/>
              <a:t>BUT… </a:t>
            </a:r>
            <a:r>
              <a:rPr lang="en-US" b="1" dirty="0" smtClean="0">
                <a:solidFill>
                  <a:srgbClr val="FF0000"/>
                </a:solidFill>
              </a:rPr>
              <a:t>STL is just ONE way to do things</a:t>
            </a:r>
          </a:p>
          <a:p>
            <a:pPr lvl="1"/>
            <a:r>
              <a:rPr lang="en-US" dirty="0" smtClean="0"/>
              <a:t>Very, very useful</a:t>
            </a:r>
          </a:p>
          <a:p>
            <a:pPr lvl="1"/>
            <a:endParaRPr lang="en-US" dirty="0"/>
          </a:p>
          <a:p>
            <a:r>
              <a:rPr lang="en-US" dirty="0" smtClean="0"/>
              <a:t>To use it correctly requires understanding</a:t>
            </a:r>
          </a:p>
          <a:p>
            <a:pPr lvl="1"/>
            <a:r>
              <a:rPr lang="en-US" dirty="0" smtClean="0"/>
              <a:t>what it is and what it is not</a:t>
            </a:r>
          </a:p>
          <a:p>
            <a:pPr lvl="1"/>
            <a:r>
              <a:rPr lang="en-US" dirty="0" smtClean="0"/>
              <a:t>when to use it and when not to use it</a:t>
            </a:r>
          </a:p>
          <a:p>
            <a:endParaRPr lang="en-US" dirty="0" smtClean="0"/>
          </a:p>
          <a:p>
            <a:r>
              <a:rPr lang="en-US" dirty="0" smtClean="0"/>
              <a:t>Thus we will look at the theory and ideas behind its design and implementation as this course progresses</a:t>
            </a:r>
          </a:p>
          <a:p>
            <a:pPr lvl="1"/>
            <a:r>
              <a:rPr lang="en-US" dirty="0" smtClean="0"/>
              <a:t>hence Data Structures and Algorithms in C++</a:t>
            </a:r>
          </a:p>
          <a:p>
            <a:pPr lvl="1"/>
            <a:r>
              <a:rPr lang="en-US" dirty="0" smtClean="0"/>
              <a:t>and NOT Containers and Algorithms in STL</a:t>
            </a:r>
          </a:p>
          <a:p>
            <a:pPr lvl="1"/>
            <a:endParaRPr lang="en-US" dirty="0"/>
          </a:p>
          <a:p>
            <a:r>
              <a:rPr lang="en-US" dirty="0" smtClean="0"/>
              <a:t>Of course, </a:t>
            </a:r>
            <a:r>
              <a:rPr lang="en-US" b="1" dirty="0" smtClean="0">
                <a:solidFill>
                  <a:srgbClr val="FF0000"/>
                </a:solidFill>
              </a:rPr>
              <a:t>knowing what it can do is also useful</a:t>
            </a:r>
          </a:p>
          <a:p>
            <a:pPr lvl="1"/>
            <a:r>
              <a:rPr lang="en-US" dirty="0" smtClean="0"/>
              <a:t>So we begin with that</a:t>
            </a:r>
          </a:p>
        </p:txBody>
      </p:sp>
    </p:spTree>
    <p:extLst>
      <p:ext uri="{BB962C8B-B14F-4D97-AF65-F5344CB8AC3E}">
        <p14:creationId xmlns:p14="http://schemas.microsoft.com/office/powerpoint/2010/main" val="26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Oh Yeah, there are iterators too</a:t>
            </a:r>
          </a:p>
          <a:p>
            <a:endParaRPr lang="en-US" dirty="0"/>
          </a:p>
          <a:p>
            <a:r>
              <a:rPr lang="en-US" dirty="0" smtClean="0"/>
              <a:t>Iterators are objects that </a:t>
            </a:r>
          </a:p>
          <a:p>
            <a:pPr lvl="1"/>
            <a:r>
              <a:rPr lang="en-US" dirty="0" smtClean="0"/>
              <a:t>identify elements in container </a:t>
            </a:r>
          </a:p>
          <a:p>
            <a:pPr lvl="1"/>
            <a:r>
              <a:rPr lang="en-US" dirty="0" smtClean="0"/>
              <a:t>and can be manipulated to move among elements in a container</a:t>
            </a:r>
          </a:p>
          <a:p>
            <a:pPr lvl="1"/>
            <a:r>
              <a:rPr lang="en-US" dirty="0" smtClean="0"/>
              <a:t>iterators can be thought of as referencing (or pointing to) elements in a container</a:t>
            </a:r>
          </a:p>
          <a:p>
            <a:endParaRPr lang="en-US" dirty="0"/>
          </a:p>
          <a:p>
            <a:r>
              <a:rPr lang="en-US" dirty="0" smtClean="0"/>
              <a:t>Useful for iterating through containers</a:t>
            </a:r>
          </a:p>
          <a:p>
            <a:endParaRPr lang="en-US" dirty="0" smtClean="0"/>
          </a:p>
          <a:p>
            <a:r>
              <a:rPr lang="en-US" dirty="0" smtClean="0"/>
              <a:t>Required by STL algorithms</a:t>
            </a:r>
          </a:p>
          <a:p>
            <a:pPr lvl="1"/>
            <a:r>
              <a:rPr lang="en-US" dirty="0" smtClean="0"/>
              <a:t>Its part of the “magic”</a:t>
            </a:r>
          </a:p>
          <a:p>
            <a:pPr lvl="2"/>
            <a:r>
              <a:rPr lang="en-US" i="1" dirty="0" smtClean="0"/>
              <a:t>and the overkill of using STL (in some cases)</a:t>
            </a:r>
          </a:p>
          <a:p>
            <a:pPr lvl="1"/>
            <a:r>
              <a:rPr lang="en-US" dirty="0" smtClean="0"/>
              <a:t>of making the STL algorithms work with any STL container</a:t>
            </a:r>
          </a:p>
        </p:txBody>
      </p:sp>
    </p:spTree>
    <p:extLst>
      <p:ext uri="{BB962C8B-B14F-4D97-AF65-F5344CB8AC3E}">
        <p14:creationId xmlns:p14="http://schemas.microsoft.com/office/powerpoint/2010/main" val="39092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/>
              <a:t>Standard Template Library (STL)</a:t>
            </a:r>
          </a:p>
          <a:p>
            <a:pPr lvl="1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STL </a:t>
            </a:r>
            <a:r>
              <a:rPr lang="en-US" dirty="0"/>
              <a:t>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2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1"/>
            <a:r>
              <a:rPr lang="en-US" dirty="0"/>
              <a:t>Iterators</a:t>
            </a:r>
          </a:p>
          <a:p>
            <a:pPr lvl="2"/>
            <a:r>
              <a:rPr lang="en-US" dirty="0"/>
              <a:t>with vector’s begin(), end(), dereferencing an iterator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std</a:t>
            </a:r>
            <a:r>
              <a:rPr lang="en-US" dirty="0" smtClean="0"/>
              <a:t>::vector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vector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class defines one kind of STL container</a:t>
            </a:r>
          </a:p>
          <a:p>
            <a:endParaRPr lang="en-US" dirty="0" smtClean="0"/>
          </a:p>
          <a:p>
            <a:r>
              <a:rPr lang="en-US" dirty="0" smtClean="0"/>
              <a:t>It meets the generic definition of being a </a:t>
            </a:r>
            <a:r>
              <a:rPr lang="en-US" b="1" dirty="0" smtClean="0">
                <a:solidFill>
                  <a:srgbClr val="FF0000"/>
                </a:solidFill>
              </a:rPr>
              <a:t>dynamic array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::vector is an implementation of the abstract data type dynamic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vs.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Vectors can grow </a:t>
            </a:r>
          </a:p>
          <a:p>
            <a:r>
              <a:rPr lang="en-US" dirty="0" smtClean="0"/>
              <a:t>Static arrays cannot</a:t>
            </a:r>
          </a:p>
          <a:p>
            <a:pPr lvl="1"/>
            <a:r>
              <a:rPr lang="en-US" dirty="0" smtClean="0"/>
              <a:t>So if you use a vector to store enemies in a game</a:t>
            </a:r>
          </a:p>
          <a:p>
            <a:pPr lvl="2"/>
            <a:r>
              <a:rPr lang="en-US" dirty="0" smtClean="0"/>
              <a:t>then the vector will grow as the number of enemies increase</a:t>
            </a:r>
          </a:p>
          <a:p>
            <a:pPr lvl="1"/>
            <a:r>
              <a:rPr lang="en-US" dirty="0" smtClean="0"/>
              <a:t>If you use a static array</a:t>
            </a:r>
          </a:p>
          <a:p>
            <a:pPr lvl="2"/>
            <a:r>
              <a:rPr lang="en-US" dirty="0" smtClean="0"/>
              <a:t>then it must be large enough to contain the maximum possible number of enemies </a:t>
            </a:r>
          </a:p>
          <a:p>
            <a:pPr lvl="2"/>
            <a:r>
              <a:rPr lang="en-US" dirty="0" smtClean="0"/>
              <a:t>and that memory will be “used up” for the entire duration of the game</a:t>
            </a:r>
          </a:p>
          <a:p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::vectors also work with STL algorithms which </a:t>
            </a:r>
            <a:r>
              <a:rPr lang="en-US" b="1" i="1" dirty="0" smtClean="0"/>
              <a:t>may</a:t>
            </a:r>
            <a:r>
              <a:rPr lang="en-US" dirty="0" smtClean="0"/>
              <a:t> save some time in coding certain effects</a:t>
            </a:r>
          </a:p>
          <a:p>
            <a:pPr lvl="1"/>
            <a:r>
              <a:rPr lang="en-US" dirty="0" smtClean="0"/>
              <a:t>Using arrays means you WILL spend time writing code for each algorithm</a:t>
            </a:r>
          </a:p>
          <a:p>
            <a:pPr lvl="2"/>
            <a:r>
              <a:rPr lang="en-US" dirty="0" smtClean="0"/>
              <a:t>But does allow for the specialization of the algorithm to your particular scenario</a:t>
            </a:r>
          </a:p>
          <a:p>
            <a:pPr lvl="2"/>
            <a:r>
              <a:rPr lang="en-US" dirty="0" smtClean="0"/>
              <a:t>But you can do that using vectors too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09166">
            <a:off x="155522" y="409238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Aside: Good to Know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vs. Static Arrays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Vectors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 extra memory for overhead</a:t>
            </a:r>
          </a:p>
          <a:p>
            <a:pPr lvl="2"/>
            <a:r>
              <a:rPr lang="en-US" dirty="0" smtClean="0"/>
              <a:t>so for simple/small/static situations may not be optimal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There can be performance cost when the vector grows in size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 platforms don’t support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 smtClean="0"/>
          </a:p>
          <a:p>
            <a:r>
              <a:rPr lang="en-US" dirty="0" smtClean="0"/>
              <a:t>So there are cases where arrays are the better choice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having </a:t>
            </a:r>
            <a:r>
              <a:rPr lang="en-US" dirty="0" err="1" smtClean="0"/>
              <a:t>std</a:t>
            </a:r>
            <a:r>
              <a:rPr lang="en-US" dirty="0" smtClean="0"/>
              <a:t>::vectors in your back pocket is generally a pretty good thing to know and understand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09166">
            <a:off x="3122" y="318622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Aside: Good to Know Stuff</a:t>
            </a:r>
            <a:endParaRPr lang="en-US" dirty="0"/>
          </a:p>
        </p:txBody>
      </p:sp>
      <p:pic>
        <p:nvPicPr>
          <p:cNvPr id="1026" name="Picture 2" descr="http://farm1.staticflickr.com/120/304197126_079c77762b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Concept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EXAMPLE to demonstrate:</a:t>
            </a:r>
          </a:p>
          <a:p>
            <a:pPr lvl="2"/>
            <a:r>
              <a:rPr lang="en-US" dirty="0" smtClean="0"/>
              <a:t>STL </a:t>
            </a:r>
            <a:r>
              <a:rPr lang="en-US" dirty="0"/>
              <a:t>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3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1"/>
            <a:r>
              <a:rPr lang="en-US" dirty="0" smtClean="0"/>
              <a:t>and then another example for</a:t>
            </a:r>
          </a:p>
          <a:p>
            <a:pPr lvl="2"/>
            <a:r>
              <a:rPr lang="en-US" dirty="0" smtClean="0"/>
              <a:t>Iterators</a:t>
            </a:r>
            <a:endParaRPr lang="en-US" dirty="0"/>
          </a:p>
          <a:p>
            <a:pPr lvl="3"/>
            <a:r>
              <a:rPr lang="en-US" dirty="0"/>
              <a:t>with vector’s begin(), end(), dereferencing an iterator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into for-loops</a:t>
            </a:r>
          </a:p>
          <a:p>
            <a:endParaRPr lang="en-US" dirty="0"/>
          </a:p>
          <a:p>
            <a:r>
              <a:rPr lang="en-US" dirty="0" smtClean="0"/>
              <a:t>Any General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Recall: Hero’s Inventory 1.0</a:t>
            </a:r>
          </a:p>
          <a:p>
            <a:pPr lvl="1"/>
            <a:r>
              <a:rPr lang="en-US" dirty="0" smtClean="0"/>
              <a:t>EX009_HerosInventory.cpp</a:t>
            </a:r>
          </a:p>
          <a:p>
            <a:pPr lvl="1"/>
            <a:endParaRPr lang="en-US" dirty="0"/>
          </a:p>
          <a:p>
            <a:r>
              <a:rPr lang="en-US" dirty="0" smtClean="0"/>
              <a:t>We will alter this to use vectors</a:t>
            </a:r>
          </a:p>
          <a:p>
            <a:endParaRPr lang="en-US" dirty="0"/>
          </a:p>
          <a:p>
            <a:r>
              <a:rPr lang="en-US" dirty="0" smtClean="0"/>
              <a:t>This is best done as ….</a:t>
            </a:r>
          </a:p>
          <a:p>
            <a:pPr lvl="1"/>
            <a:r>
              <a:rPr lang="en-US" dirty="0" smtClean="0"/>
              <a:t>[next slide]</a:t>
            </a:r>
            <a:endParaRPr lang="en-US" dirty="0"/>
          </a:p>
        </p:txBody>
      </p:sp>
      <p:pic>
        <p:nvPicPr>
          <p:cNvPr id="2050" name="Picture 2" descr="http://media.dropr.com/image/BrqG6Xmm8jaf2DQ6o2fcFGRo794nCeF6_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70" y="1219200"/>
            <a:ext cx="3914775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HerosInvent2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groups of 2 to 4</a:t>
            </a:r>
          </a:p>
          <a:p>
            <a:endParaRPr lang="en-US" dirty="0" smtClean="0"/>
          </a:p>
          <a:p>
            <a:r>
              <a:rPr lang="en-US" dirty="0" smtClean="0"/>
              <a:t>On D2L download</a:t>
            </a:r>
          </a:p>
          <a:p>
            <a:pPr lvl="1"/>
            <a:r>
              <a:rPr lang="en-US" dirty="0" smtClean="0"/>
              <a:t>EX009_HerosInventory.cpp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EX011_HerosInvent2.cpp</a:t>
            </a:r>
          </a:p>
          <a:p>
            <a:pPr lvl="1"/>
            <a:endParaRPr lang="en-US" dirty="0"/>
          </a:p>
          <a:p>
            <a:r>
              <a:rPr lang="en-US" dirty="0" smtClean="0"/>
              <a:t>Take 5 to 10 minutes to compare and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346" y="1676400"/>
            <a:ext cx="370345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Let’s take a look at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346" y="1676400"/>
            <a:ext cx="515125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use </a:t>
            </a:r>
            <a:r>
              <a:rPr lang="en-US" dirty="0" err="1" smtClean="0"/>
              <a:t>std</a:t>
            </a:r>
            <a:r>
              <a:rPr lang="en-US" dirty="0" smtClean="0"/>
              <a:t>::vector need to include the file vector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591962"/>
            <a:ext cx="1905000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3454" y="2740111"/>
            <a:ext cx="5151254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Make a variable named inventory</a:t>
            </a:r>
          </a:p>
          <a:p>
            <a:r>
              <a:rPr lang="en-US" dirty="0" smtClean="0"/>
              <a:t>of type:   vector of strings</a:t>
            </a:r>
          </a:p>
          <a:p>
            <a:endParaRPr lang="en-US" dirty="0"/>
          </a:p>
          <a:p>
            <a:r>
              <a:rPr lang="en-US" dirty="0" smtClean="0"/>
              <a:t>vector &lt;string&gt; inventory;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400300"/>
            <a:ext cx="2438400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209800"/>
            <a:ext cx="5151254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push_back</a:t>
            </a:r>
            <a:r>
              <a:rPr lang="en-US" dirty="0" smtClean="0"/>
              <a:t> is a member function of vector</a:t>
            </a:r>
          </a:p>
          <a:p>
            <a:endParaRPr lang="en-US" dirty="0"/>
          </a:p>
          <a:p>
            <a:r>
              <a:rPr lang="en-US" dirty="0" smtClean="0"/>
              <a:t>It adds an element on to the end of the vector</a:t>
            </a:r>
          </a:p>
          <a:p>
            <a:endParaRPr lang="en-US" dirty="0"/>
          </a:p>
          <a:p>
            <a:r>
              <a:rPr lang="en-US" dirty="0" smtClean="0"/>
              <a:t>So inventory[0] is “sword”</a:t>
            </a:r>
          </a:p>
          <a:p>
            <a:r>
              <a:rPr lang="en-US" dirty="0" smtClean="0"/>
              <a:t>     inventory[1] is “armor”</a:t>
            </a:r>
          </a:p>
          <a:p>
            <a:r>
              <a:rPr lang="en-US" dirty="0" smtClean="0"/>
              <a:t>     inventory[2] is “shield”</a:t>
            </a:r>
          </a:p>
          <a:p>
            <a:endParaRPr lang="en-US" dirty="0"/>
          </a:p>
          <a:p>
            <a:r>
              <a:rPr lang="en-US" dirty="0" smtClean="0"/>
              <a:t>Note the square brackets work just as they do for arrays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692742"/>
            <a:ext cx="2743200" cy="736257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886200"/>
            <a:ext cx="5151254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size()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returns the number of elements currently stored in the vector object</a:t>
            </a:r>
          </a:p>
          <a:p>
            <a:endParaRPr lang="en-US" dirty="0"/>
          </a:p>
          <a:p>
            <a:r>
              <a:rPr lang="en-US" dirty="0" smtClean="0"/>
              <a:t>recall: inventory is a vector object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8876" y="3524249"/>
            <a:ext cx="4250724" cy="361951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943100"/>
            <a:ext cx="5151254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Note the square brackets work just as they do for arrays</a:t>
            </a:r>
          </a:p>
          <a:p>
            <a:endParaRPr lang="en-US" dirty="0"/>
          </a:p>
          <a:p>
            <a:r>
              <a:rPr lang="en-US" dirty="0" smtClean="0"/>
              <a:t>So we can use a typical for-loop to iterate through the elements of a vector and print them to the screen using </a:t>
            </a:r>
            <a:r>
              <a:rPr lang="en-US" dirty="0" err="1" smtClean="0"/>
              <a:t>cout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8876" y="3771898"/>
            <a:ext cx="4250724" cy="12573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31710"/>
            <a:ext cx="5151254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You can also use the square brackets to set the value of elements in a vector (just as with arrays)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8876" y="5105400"/>
            <a:ext cx="4250724" cy="4191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638302"/>
            <a:ext cx="5622324" cy="274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Because we have a vector of string we can</a:t>
            </a:r>
          </a:p>
          <a:p>
            <a:r>
              <a:rPr lang="en-US" dirty="0" smtClean="0"/>
              <a:t>call the member functions of </a:t>
            </a:r>
            <a:r>
              <a:rPr lang="en-US" dirty="0" err="1" smtClean="0"/>
              <a:t>std</a:t>
            </a:r>
            <a:r>
              <a:rPr lang="en-US" dirty="0" smtClean="0"/>
              <a:t>::string</a:t>
            </a:r>
          </a:p>
          <a:p>
            <a:endParaRPr lang="en-US" dirty="0"/>
          </a:p>
          <a:p>
            <a:r>
              <a:rPr lang="en-US" dirty="0" smtClean="0"/>
              <a:t>Note the use of the square brackets to specify the element and the “dot” to call the element’s member function size() --- in this case </a:t>
            </a:r>
            <a:r>
              <a:rPr lang="en-US" dirty="0" err="1" smtClean="0"/>
              <a:t>std:string’s</a:t>
            </a:r>
            <a:r>
              <a:rPr lang="en-US" dirty="0" smtClean="0"/>
              <a:t> size() function</a:t>
            </a:r>
          </a:p>
          <a:p>
            <a:endParaRPr lang="en-US" dirty="0"/>
          </a:p>
          <a:p>
            <a:r>
              <a:rPr lang="en-US" dirty="0" smtClean="0"/>
              <a:t>EX:   inventory[0].size()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1219200"/>
            <a:ext cx="4800600" cy="4191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for-loop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 (</a:t>
            </a:r>
            <a:r>
              <a:rPr lang="en-US" i="1" dirty="0" smtClean="0"/>
              <a:t>initialization</a:t>
            </a:r>
            <a:r>
              <a:rPr lang="en-US" dirty="0" smtClean="0"/>
              <a:t>; </a:t>
            </a:r>
            <a:r>
              <a:rPr lang="en-US" i="1" dirty="0" smtClean="0"/>
              <a:t>test</a:t>
            </a:r>
            <a:r>
              <a:rPr lang="en-US" dirty="0" smtClean="0"/>
              <a:t>; </a:t>
            </a:r>
            <a:r>
              <a:rPr lang="en-US" i="1" dirty="0" smtClean="0"/>
              <a:t>action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    statement;</a:t>
            </a:r>
          </a:p>
          <a:p>
            <a:pPr lvl="1"/>
            <a:endParaRPr lang="en-US" dirty="0"/>
          </a:p>
          <a:p>
            <a:r>
              <a:rPr lang="en-US" b="1" i="1" dirty="0" smtClean="0"/>
              <a:t>initialization</a:t>
            </a:r>
            <a:r>
              <a:rPr lang="en-US" dirty="0" smtClean="0"/>
              <a:t> is a statement that sets up some initial condition of the for-loop</a:t>
            </a:r>
          </a:p>
          <a:p>
            <a:pPr lvl="1"/>
            <a:r>
              <a:rPr lang="en-US" dirty="0" smtClean="0"/>
              <a:t>typically something like:  k = 0</a:t>
            </a:r>
          </a:p>
          <a:p>
            <a:endParaRPr lang="en-US" dirty="0" smtClean="0"/>
          </a:p>
          <a:p>
            <a:r>
              <a:rPr lang="en-US" dirty="0" smtClean="0"/>
              <a:t>The expression </a:t>
            </a:r>
            <a:r>
              <a:rPr lang="en-US" b="1" i="1" dirty="0" smtClean="0"/>
              <a:t>test</a:t>
            </a:r>
            <a:r>
              <a:rPr lang="en-US" dirty="0" smtClean="0"/>
              <a:t> is evaluated each time before the for-loop statement (or code block) executes</a:t>
            </a:r>
          </a:p>
          <a:p>
            <a:pPr lvl="1"/>
            <a:r>
              <a:rPr lang="en-US" dirty="0" smtClean="0"/>
              <a:t>something like:   k &lt;= 10</a:t>
            </a:r>
          </a:p>
          <a:p>
            <a:endParaRPr lang="en-US" dirty="0" smtClean="0"/>
          </a:p>
          <a:p>
            <a:r>
              <a:rPr lang="en-US" dirty="0" smtClean="0"/>
              <a:t>If test evaluates to true </a:t>
            </a:r>
          </a:p>
          <a:p>
            <a:pPr lvl="1"/>
            <a:r>
              <a:rPr lang="en-US" dirty="0" smtClean="0"/>
              <a:t>the statement is executed</a:t>
            </a:r>
          </a:p>
          <a:p>
            <a:pPr lvl="1"/>
            <a:r>
              <a:rPr lang="en-US" dirty="0" smtClean="0"/>
              <a:t>And then </a:t>
            </a:r>
            <a:r>
              <a:rPr lang="en-US" b="1" i="1" dirty="0" smtClean="0"/>
              <a:t>action</a:t>
            </a:r>
            <a:r>
              <a:rPr lang="en-US" dirty="0" smtClean="0"/>
              <a:t> is executed</a:t>
            </a:r>
          </a:p>
          <a:p>
            <a:pPr lvl="2"/>
            <a:r>
              <a:rPr lang="en-US" dirty="0" smtClean="0"/>
              <a:t>something like:   k++</a:t>
            </a:r>
          </a:p>
          <a:p>
            <a:endParaRPr lang="en-US" dirty="0"/>
          </a:p>
          <a:p>
            <a:r>
              <a:rPr lang="en-US" dirty="0" smtClean="0"/>
              <a:t>This repeats until </a:t>
            </a:r>
            <a:r>
              <a:rPr lang="en-US" b="1" i="1" dirty="0" smtClean="0"/>
              <a:t>test</a:t>
            </a:r>
            <a:r>
              <a:rPr lang="en-US" dirty="0" smtClean="0"/>
              <a:t> evaluates to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54" y="2076448"/>
            <a:ext cx="4625546" cy="3105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/>
              <a:t>pop_back</a:t>
            </a:r>
            <a:r>
              <a:rPr lang="en-US" dirty="0" smtClean="0"/>
              <a:t>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removes the last element from the vector</a:t>
            </a:r>
          </a:p>
          <a:p>
            <a:r>
              <a:rPr lang="en-US" dirty="0" smtClean="0"/>
              <a:t>(in this case the shield)</a:t>
            </a:r>
          </a:p>
          <a:p>
            <a:endParaRPr lang="en-US" dirty="0"/>
          </a:p>
          <a:p>
            <a:r>
              <a:rPr lang="en-US" dirty="0" smtClean="0"/>
              <a:t>Which automatically causes the number of elements in the vector to be decreased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00600" y="2076449"/>
            <a:ext cx="4114800" cy="4191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54" y="2076448"/>
            <a:ext cx="4625546" cy="3105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clear()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removes ALL the elements from the vector</a:t>
            </a:r>
          </a:p>
          <a:p>
            <a:endParaRPr lang="en-US" dirty="0"/>
          </a:p>
          <a:p>
            <a:r>
              <a:rPr lang="en-US" dirty="0" smtClean="0"/>
              <a:t>and automatically adjusts the number of elements in the vector object to be zero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04719" y="4038600"/>
            <a:ext cx="4114800" cy="4191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// Hero’s Inventory 2.0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// Demonstrates vectors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#</a:t>
            </a:r>
            <a:r>
              <a:rPr lang="en-US" sz="1400" dirty="0">
                <a:latin typeface="Comic Sans MS" panose="030F0702030302020204" pitchFamily="66" charset="0"/>
              </a:rPr>
              <a:t>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latin typeface="Comic Sans MS" panose="030F0702030302020204" pitchFamily="66" charset="0"/>
              </a:rPr>
              <a:t>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inventory.push_back</a:t>
            </a:r>
            <a:r>
              <a:rPr lang="en-US" sz="14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"You have " &lt;&lt;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 &lt;&lt; " items.\n";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inventory[0] = "battle axe";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38200"/>
            <a:ext cx="42672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nThe</a:t>
            </a:r>
            <a:r>
              <a:rPr lang="en-US" sz="1400" dirty="0">
                <a:latin typeface="Comic Sans MS" panose="030F0702030302020204" pitchFamily="66" charset="0"/>
              </a:rPr>
              <a:t> item name \'" 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400" dirty="0">
                <a:latin typeface="Comic Sans MS" panose="030F0702030302020204" pitchFamily="66" charset="0"/>
              </a:rPr>
              <a:t>inventory[0] &lt;&lt; "\' has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inventory[0].size() &lt;&lt; " letters in it.\n";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shield is destroyed </a:t>
            </a:r>
            <a:r>
              <a:rPr lang="en-US" sz="1400" dirty="0" smtClean="0">
                <a:latin typeface="Comic Sans MS" panose="030F0702030302020204" pitchFamily="66" charset="0"/>
              </a:rPr>
              <a:t>“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&lt;&lt; "in </a:t>
            </a:r>
            <a:r>
              <a:rPr lang="en-US" sz="1400" dirty="0">
                <a:latin typeface="Comic Sans MS" panose="030F0702030302020204" pitchFamily="66" charset="0"/>
              </a:rPr>
              <a:t>a fierce battle.";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inventory.pop_back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nYour</a:t>
            </a:r>
            <a:r>
              <a:rPr lang="en-US" sz="14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 &lt; </a:t>
            </a:r>
            <a:r>
              <a:rPr lang="en-US" sz="1400" dirty="0" err="1">
                <a:latin typeface="Comic Sans MS" panose="030F0702030302020204" pitchFamily="66" charset="0"/>
              </a:rPr>
              <a:t>inventory.size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inventory[</a:t>
            </a:r>
            <a:r>
              <a:rPr lang="en-US" sz="1400" dirty="0" err="1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were robbed of all of your </a:t>
            </a:r>
            <a:r>
              <a:rPr lang="en-US" sz="1400" dirty="0" smtClean="0">
                <a:latin typeface="Comic Sans MS" panose="030F0702030302020204" pitchFamily="66" charset="0"/>
              </a:rPr>
              <a:t>“;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&lt;&lt; "possessions </a:t>
            </a:r>
            <a:r>
              <a:rPr lang="en-US" sz="1400" dirty="0">
                <a:latin typeface="Comic Sans MS" panose="030F0702030302020204" pitchFamily="66" charset="0"/>
              </a:rPr>
              <a:t>by a thief.";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inventory.clear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if (</a:t>
            </a:r>
            <a:r>
              <a:rPr lang="en-US" sz="1400" dirty="0" err="1">
                <a:latin typeface="Comic Sans MS" panose="030F0702030302020204" pitchFamily="66" charset="0"/>
              </a:rPr>
              <a:t>inventory.empty</a:t>
            </a:r>
            <a:r>
              <a:rPr lang="en-US" sz="14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nothing.\n";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nYou</a:t>
            </a:r>
            <a:r>
              <a:rPr lang="en-US" sz="1400" dirty="0">
                <a:latin typeface="Comic Sans MS" panose="030F0702030302020204" pitchFamily="66" charset="0"/>
              </a:rPr>
              <a:t> have at least one item.\n";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54" y="2076448"/>
            <a:ext cx="4625546" cy="3105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empty()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returns true if there are no elements in the vector object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10897" y="4454615"/>
            <a:ext cx="4114800" cy="419102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Concept of Hero’s Inventory 2</a:t>
            </a:r>
            <a:endParaRPr lang="en-US" dirty="0"/>
          </a:p>
          <a:p>
            <a:pPr lvl="2"/>
            <a:r>
              <a:rPr lang="en-US" dirty="0"/>
              <a:t>STL 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3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1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EXAMPLE to demonstrate:</a:t>
            </a:r>
          </a:p>
          <a:p>
            <a:pPr lvl="2"/>
            <a:r>
              <a:rPr lang="en-US" dirty="0" smtClean="0"/>
              <a:t>Iterators</a:t>
            </a:r>
            <a:endParaRPr lang="en-US" dirty="0"/>
          </a:p>
          <a:p>
            <a:pPr lvl="3"/>
            <a:r>
              <a:rPr lang="en-US" dirty="0"/>
              <a:t>with vector’s begin(), end(), dereferencing an iterator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HerosInvent3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 groups of 2 to 4</a:t>
            </a:r>
          </a:p>
          <a:p>
            <a:endParaRPr lang="en-US" dirty="0" smtClean="0"/>
          </a:p>
          <a:p>
            <a:r>
              <a:rPr lang="en-US" dirty="0" smtClean="0"/>
              <a:t>On D2L download</a:t>
            </a:r>
          </a:p>
          <a:p>
            <a:pPr lvl="1"/>
            <a:r>
              <a:rPr lang="en-US" dirty="0" smtClean="0"/>
              <a:t>EX009_HerosInventory.cpp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EX011_HerosInvent2.cpp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EX012_HerosInvent3.cpp</a:t>
            </a:r>
          </a:p>
          <a:p>
            <a:pPr lvl="1"/>
            <a:endParaRPr lang="en-US" dirty="0"/>
          </a:p>
          <a:p>
            <a:r>
              <a:rPr lang="en-US" dirty="0" smtClean="0"/>
              <a:t>Take 5 to 10 minutes to compare and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219200"/>
            <a:ext cx="32501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Let’s take a look at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52151"/>
            <a:ext cx="177937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Same includes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654" y="1143000"/>
            <a:ext cx="1653746" cy="742951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476" y="1143000"/>
            <a:ext cx="211712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Same initialization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209800"/>
            <a:ext cx="2531076" cy="9144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371600"/>
            <a:ext cx="5791200" cy="464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The line:  vector&lt;string&gt;::iterator </a:t>
            </a:r>
            <a:r>
              <a:rPr lang="en-US" dirty="0" err="1" smtClean="0"/>
              <a:t>myIterator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Declares an iterator named </a:t>
            </a:r>
            <a:r>
              <a:rPr lang="en-US" dirty="0" err="1" smtClean="0"/>
              <a:t>myIterator</a:t>
            </a:r>
            <a:r>
              <a:rPr lang="en-US" dirty="0" smtClean="0"/>
              <a:t> for a vector that contains string objects.</a:t>
            </a:r>
          </a:p>
          <a:p>
            <a:endParaRPr lang="en-US" dirty="0"/>
          </a:p>
          <a:p>
            <a:r>
              <a:rPr lang="en-US" dirty="0" smtClean="0"/>
              <a:t>It will be used to identify a particular element in a container</a:t>
            </a:r>
          </a:p>
          <a:p>
            <a:endParaRPr lang="en-US" dirty="0"/>
          </a:p>
          <a:p>
            <a:r>
              <a:rPr lang="en-US" dirty="0" smtClean="0"/>
              <a:t>You may think of an iterator as a post-it note that is “stuck” to an element in a container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 the iterator itself is NOT an element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  it REFERS (points) to an element</a:t>
            </a:r>
          </a:p>
          <a:p>
            <a:endParaRPr lang="en-US" dirty="0" smtClean="0"/>
          </a:p>
          <a:p>
            <a:r>
              <a:rPr lang="en-US" dirty="0" smtClean="0"/>
              <a:t>Now we can stick the </a:t>
            </a:r>
            <a:r>
              <a:rPr lang="en-US" dirty="0" err="1" smtClean="0"/>
              <a:t>myIterator</a:t>
            </a:r>
            <a:r>
              <a:rPr lang="en-US" dirty="0" smtClean="0"/>
              <a:t> post-it note on a specific element in inventory.</a:t>
            </a:r>
          </a:p>
          <a:p>
            <a:r>
              <a:rPr lang="en-US" dirty="0" smtClean="0"/>
              <a:t>Once we’ve done that we can access the element and even change its value if we want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971800"/>
            <a:ext cx="3124200" cy="5334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329114"/>
            <a:ext cx="2971800" cy="4000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2743200"/>
            <a:ext cx="4335162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This is a </a:t>
            </a:r>
            <a:r>
              <a:rPr lang="en-US" b="1" i="1" dirty="0" smtClean="0"/>
              <a:t>constant</a:t>
            </a:r>
            <a:r>
              <a:rPr lang="en-US" dirty="0" smtClean="0"/>
              <a:t> iterator</a:t>
            </a:r>
          </a:p>
          <a:p>
            <a:r>
              <a:rPr lang="en-US" dirty="0" smtClean="0"/>
              <a:t>for a vector that contains strings</a:t>
            </a:r>
          </a:p>
          <a:p>
            <a:endParaRPr lang="en-US" dirty="0"/>
          </a:p>
          <a:p>
            <a:r>
              <a:rPr lang="en-US" dirty="0" smtClean="0"/>
              <a:t>Constant in this case  means you </a:t>
            </a:r>
            <a:r>
              <a:rPr lang="en-US" b="1" i="1" dirty="0" smtClean="0"/>
              <a:t>cannot</a:t>
            </a:r>
            <a:r>
              <a:rPr lang="en-US" dirty="0" smtClean="0"/>
              <a:t> use it to </a:t>
            </a:r>
            <a:r>
              <a:rPr lang="en-US" b="1" i="1" dirty="0" smtClean="0"/>
              <a:t>change</a:t>
            </a:r>
            <a:r>
              <a:rPr lang="en-US" dirty="0" smtClean="0"/>
              <a:t> the </a:t>
            </a:r>
            <a:r>
              <a:rPr lang="en-US" b="1" i="1" dirty="0" smtClean="0"/>
              <a:t>value of the element to which it refers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For Loop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590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5 to 10 minutes</a:t>
            </a:r>
          </a:p>
          <a:p>
            <a:endParaRPr lang="en-US" dirty="0" smtClean="0"/>
          </a:p>
          <a:p>
            <a:r>
              <a:rPr lang="en-US" dirty="0" smtClean="0"/>
              <a:t>Enter and run the program to the right</a:t>
            </a:r>
          </a:p>
          <a:p>
            <a:endParaRPr lang="en-US" dirty="0" smtClean="0"/>
          </a:p>
          <a:p>
            <a:r>
              <a:rPr lang="en-US" dirty="0" smtClean="0"/>
              <a:t>Experiment and see how the aspects alter how the values change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52500"/>
            <a:ext cx="32670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14998" y="2667000"/>
            <a:ext cx="3305176" cy="3800475"/>
            <a:chOff x="5714999" y="2286000"/>
            <a:chExt cx="3305176" cy="38004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86000"/>
              <a:ext cx="330517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4429125"/>
              <a:ext cx="3305175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6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329114"/>
            <a:ext cx="2971800" cy="4000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2743200"/>
            <a:ext cx="4335162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This is a </a:t>
            </a:r>
            <a:r>
              <a:rPr lang="en-US" b="1" i="1" dirty="0" smtClean="0"/>
              <a:t>constant</a:t>
            </a:r>
            <a:r>
              <a:rPr lang="en-US" dirty="0" smtClean="0"/>
              <a:t> iterator</a:t>
            </a:r>
          </a:p>
          <a:p>
            <a:r>
              <a:rPr lang="en-US" dirty="0" smtClean="0"/>
              <a:t>for a vector that contains strings</a:t>
            </a:r>
          </a:p>
          <a:p>
            <a:endParaRPr lang="en-US" dirty="0"/>
          </a:p>
          <a:p>
            <a:r>
              <a:rPr lang="en-US" dirty="0" smtClean="0"/>
              <a:t>Which means you </a:t>
            </a:r>
            <a:r>
              <a:rPr lang="en-US" b="1" i="1" dirty="0" smtClean="0"/>
              <a:t>cannot</a:t>
            </a:r>
            <a:r>
              <a:rPr lang="en-US" dirty="0" smtClean="0"/>
              <a:t> use it to </a:t>
            </a:r>
            <a:r>
              <a:rPr lang="en-US" b="1" i="1" dirty="0" smtClean="0"/>
              <a:t>change</a:t>
            </a:r>
            <a:r>
              <a:rPr lang="en-US" dirty="0" smtClean="0"/>
              <a:t> the </a:t>
            </a:r>
            <a:r>
              <a:rPr lang="en-US" b="1" i="1" dirty="0" smtClean="0"/>
              <a:t>value of the element to which it refers</a:t>
            </a:r>
          </a:p>
          <a:p>
            <a:endParaRPr lang="en-US" dirty="0" smtClean="0"/>
          </a:p>
          <a:p>
            <a:r>
              <a:rPr lang="en-US" dirty="0" smtClean="0"/>
              <a:t>Use these to prevent accidental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905250"/>
            <a:ext cx="4337222" cy="5143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1219200"/>
            <a:ext cx="4335162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Looping through the content of the vector</a:t>
            </a:r>
          </a:p>
          <a:p>
            <a:endParaRPr lang="en-US" b="1" i="1" dirty="0"/>
          </a:p>
          <a:p>
            <a:r>
              <a:rPr lang="en-US" dirty="0" smtClean="0"/>
              <a:t>We </a:t>
            </a:r>
            <a:r>
              <a:rPr lang="en-US" b="1" dirty="0" smtClean="0"/>
              <a:t>use the constant </a:t>
            </a:r>
            <a:r>
              <a:rPr lang="en-US" b="1" dirty="0" err="1" smtClean="0"/>
              <a:t>iter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because we do not want to change any values, just print them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3919924"/>
            <a:ext cx="3499021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905250"/>
            <a:ext cx="4337222" cy="5143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1219200"/>
            <a:ext cx="4335162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Looping through the content of the vector</a:t>
            </a:r>
          </a:p>
          <a:p>
            <a:endParaRPr lang="en-US" b="1" i="1" dirty="0"/>
          </a:p>
          <a:p>
            <a:r>
              <a:rPr lang="en-US" dirty="0" smtClean="0"/>
              <a:t>We </a:t>
            </a:r>
            <a:r>
              <a:rPr lang="en-US" b="1" dirty="0" smtClean="0"/>
              <a:t>use the constant </a:t>
            </a:r>
            <a:r>
              <a:rPr lang="en-US" b="1" dirty="0" err="1" smtClean="0"/>
              <a:t>iter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because we do not want to change any values, just print them out</a:t>
            </a:r>
          </a:p>
          <a:p>
            <a:endParaRPr lang="en-US" dirty="0"/>
          </a:p>
          <a:p>
            <a:r>
              <a:rPr lang="en-US" b="1" i="1" dirty="0" smtClean="0"/>
              <a:t>begin()</a:t>
            </a:r>
            <a:r>
              <a:rPr lang="en-US" dirty="0" smtClean="0"/>
              <a:t>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It </a:t>
            </a:r>
            <a:r>
              <a:rPr lang="en-US" b="1" i="1" dirty="0" smtClean="0"/>
              <a:t>returns an iterator</a:t>
            </a:r>
            <a:r>
              <a:rPr lang="en-US" dirty="0" smtClean="0"/>
              <a:t> that </a:t>
            </a:r>
            <a:r>
              <a:rPr lang="en-US" b="1" i="1" dirty="0" smtClean="0"/>
              <a:t>references</a:t>
            </a:r>
            <a:r>
              <a:rPr lang="en-US" dirty="0" smtClean="0"/>
              <a:t> the </a:t>
            </a:r>
            <a:r>
              <a:rPr lang="en-US" b="1" i="1" dirty="0" smtClean="0"/>
              <a:t>first element</a:t>
            </a:r>
            <a:r>
              <a:rPr lang="en-US" dirty="0" smtClean="0"/>
              <a:t> in the vector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8940"/>
            <a:ext cx="3308609" cy="170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905250"/>
            <a:ext cx="419100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98356" y="3919924"/>
            <a:ext cx="2191265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905250"/>
            <a:ext cx="4337222" cy="5143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1219200"/>
            <a:ext cx="4335162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Looping through the content of the vector</a:t>
            </a:r>
          </a:p>
          <a:p>
            <a:endParaRPr lang="en-US" b="1" i="1" dirty="0"/>
          </a:p>
          <a:p>
            <a:r>
              <a:rPr lang="en-US" dirty="0" smtClean="0"/>
              <a:t>We </a:t>
            </a:r>
            <a:r>
              <a:rPr lang="en-US" b="1" dirty="0" smtClean="0"/>
              <a:t>use the constant </a:t>
            </a:r>
            <a:r>
              <a:rPr lang="en-US" b="1" dirty="0" err="1" smtClean="0"/>
              <a:t>iter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because we do not want to change any values, just print them out</a:t>
            </a:r>
          </a:p>
          <a:p>
            <a:endParaRPr lang="en-US" dirty="0"/>
          </a:p>
          <a:p>
            <a:r>
              <a:rPr lang="en-US" b="1" i="1" dirty="0" smtClean="0"/>
              <a:t>begin()</a:t>
            </a:r>
            <a:r>
              <a:rPr lang="en-US" dirty="0" smtClean="0"/>
              <a:t>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It </a:t>
            </a:r>
            <a:r>
              <a:rPr lang="en-US" b="1" i="1" dirty="0" smtClean="0"/>
              <a:t>returns an iterator</a:t>
            </a:r>
            <a:r>
              <a:rPr lang="en-US" dirty="0" smtClean="0"/>
              <a:t> that </a:t>
            </a:r>
            <a:r>
              <a:rPr lang="en-US" b="1" i="1" dirty="0" smtClean="0"/>
              <a:t>references</a:t>
            </a:r>
            <a:r>
              <a:rPr lang="en-US" dirty="0" smtClean="0"/>
              <a:t> the </a:t>
            </a:r>
            <a:r>
              <a:rPr lang="en-US" b="1" i="1" dirty="0" smtClean="0"/>
              <a:t>first element</a:t>
            </a:r>
            <a:r>
              <a:rPr lang="en-US" dirty="0" smtClean="0"/>
              <a:t> in the vector</a:t>
            </a:r>
          </a:p>
          <a:p>
            <a:endParaRPr lang="en-US" dirty="0" smtClean="0"/>
          </a:p>
          <a:p>
            <a:r>
              <a:rPr lang="en-US" b="1" i="1" dirty="0" smtClean="0"/>
              <a:t>end()</a:t>
            </a:r>
            <a:r>
              <a:rPr lang="en-US" dirty="0" smtClean="0"/>
              <a:t> </a:t>
            </a:r>
            <a:r>
              <a:rPr lang="en-US" dirty="0"/>
              <a:t>is a member function of </a:t>
            </a:r>
            <a:r>
              <a:rPr lang="en-US" dirty="0" err="1"/>
              <a:t>std</a:t>
            </a:r>
            <a:r>
              <a:rPr lang="en-US" dirty="0"/>
              <a:t>::vector</a:t>
            </a:r>
          </a:p>
          <a:p>
            <a:r>
              <a:rPr lang="en-US" dirty="0"/>
              <a:t>It </a:t>
            </a:r>
            <a:r>
              <a:rPr lang="en-US" b="1" i="1" dirty="0"/>
              <a:t>returns an iterator</a:t>
            </a:r>
            <a:r>
              <a:rPr lang="en-US" dirty="0"/>
              <a:t> that </a:t>
            </a:r>
            <a:r>
              <a:rPr lang="en-US" b="1" i="1" dirty="0"/>
              <a:t>references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i="1" u="sng" dirty="0" smtClean="0"/>
              <a:t>one past </a:t>
            </a:r>
            <a:r>
              <a:rPr lang="en-US" b="1" i="1" dirty="0" smtClean="0"/>
              <a:t>last element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vector</a:t>
            </a:r>
          </a:p>
          <a:p>
            <a:endParaRPr lang="en-US" dirty="0"/>
          </a:p>
          <a:p>
            <a:r>
              <a:rPr lang="en-US" b="1" i="1" dirty="0" smtClean="0"/>
              <a:t>++</a:t>
            </a:r>
            <a:r>
              <a:rPr lang="en-US" b="1" i="1" dirty="0" err="1" smtClean="0"/>
              <a:t>iter</a:t>
            </a:r>
            <a:r>
              <a:rPr lang="en-US" dirty="0" smtClean="0"/>
              <a:t> moves the “post it note” </a:t>
            </a:r>
            <a:br>
              <a:rPr lang="en-US" dirty="0" smtClean="0"/>
            </a:br>
            <a:r>
              <a:rPr lang="en-US" b="1" i="1" dirty="0" smtClean="0"/>
              <a:t>to the next element</a:t>
            </a:r>
            <a:r>
              <a:rPr lang="en-US" dirty="0" smtClean="0"/>
              <a:t> in the vector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905250"/>
            <a:ext cx="2013390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3919924"/>
            <a:ext cx="603421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6" y="2209801"/>
            <a:ext cx="3726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905250"/>
            <a:ext cx="4337222" cy="5143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1219200"/>
            <a:ext cx="4335162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Looping through the content of the vector</a:t>
            </a:r>
          </a:p>
          <a:p>
            <a:endParaRPr lang="en-US" b="1" i="1" dirty="0"/>
          </a:p>
          <a:p>
            <a:r>
              <a:rPr lang="en-US" dirty="0" smtClean="0"/>
              <a:t>We </a:t>
            </a:r>
            <a:r>
              <a:rPr lang="en-US" b="1" dirty="0" smtClean="0"/>
              <a:t>use the constant </a:t>
            </a:r>
            <a:r>
              <a:rPr lang="en-US" b="1" dirty="0" err="1" smtClean="0"/>
              <a:t>iter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because we do not want to change any values, just print them out</a:t>
            </a:r>
          </a:p>
          <a:p>
            <a:endParaRPr lang="en-US" dirty="0"/>
          </a:p>
          <a:p>
            <a:r>
              <a:rPr lang="en-US" b="1" i="1" dirty="0" smtClean="0"/>
              <a:t>begin()</a:t>
            </a:r>
            <a:r>
              <a:rPr lang="en-US" dirty="0" smtClean="0"/>
              <a:t>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It </a:t>
            </a:r>
            <a:r>
              <a:rPr lang="en-US" b="1" i="1" dirty="0" smtClean="0"/>
              <a:t>returns an iterator</a:t>
            </a:r>
            <a:r>
              <a:rPr lang="en-US" dirty="0" smtClean="0"/>
              <a:t> that </a:t>
            </a:r>
            <a:r>
              <a:rPr lang="en-US" b="1" i="1" dirty="0" smtClean="0"/>
              <a:t>references</a:t>
            </a:r>
            <a:r>
              <a:rPr lang="en-US" dirty="0" smtClean="0"/>
              <a:t> the </a:t>
            </a:r>
            <a:r>
              <a:rPr lang="en-US" b="1" i="1" dirty="0" smtClean="0"/>
              <a:t>first element</a:t>
            </a:r>
            <a:r>
              <a:rPr lang="en-US" dirty="0" smtClean="0"/>
              <a:t> in the vector</a:t>
            </a:r>
          </a:p>
          <a:p>
            <a:endParaRPr lang="en-US" dirty="0" smtClean="0"/>
          </a:p>
          <a:p>
            <a:r>
              <a:rPr lang="en-US" b="1" i="1" dirty="0" smtClean="0"/>
              <a:t>end()</a:t>
            </a:r>
            <a:r>
              <a:rPr lang="en-US" dirty="0" smtClean="0"/>
              <a:t> </a:t>
            </a:r>
            <a:r>
              <a:rPr lang="en-US" dirty="0"/>
              <a:t>is a member function of </a:t>
            </a:r>
            <a:r>
              <a:rPr lang="en-US" dirty="0" err="1"/>
              <a:t>std</a:t>
            </a:r>
            <a:r>
              <a:rPr lang="en-US" dirty="0"/>
              <a:t>::vector</a:t>
            </a:r>
          </a:p>
          <a:p>
            <a:r>
              <a:rPr lang="en-US" dirty="0"/>
              <a:t>It </a:t>
            </a:r>
            <a:r>
              <a:rPr lang="en-US" b="1" i="1" dirty="0"/>
              <a:t>returns an iterator</a:t>
            </a:r>
            <a:r>
              <a:rPr lang="en-US" dirty="0"/>
              <a:t> that </a:t>
            </a:r>
            <a:r>
              <a:rPr lang="en-US" b="1" i="1" dirty="0"/>
              <a:t>references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i="1" u="sng" dirty="0" smtClean="0"/>
              <a:t>one past </a:t>
            </a:r>
            <a:r>
              <a:rPr lang="en-US" b="1" i="1" dirty="0" smtClean="0"/>
              <a:t>last element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vector</a:t>
            </a:r>
          </a:p>
          <a:p>
            <a:endParaRPr lang="en-US" dirty="0"/>
          </a:p>
          <a:p>
            <a:r>
              <a:rPr lang="en-US" b="1" i="1" dirty="0" smtClean="0"/>
              <a:t>++</a:t>
            </a:r>
            <a:r>
              <a:rPr lang="en-US" b="1" i="1" dirty="0" err="1" smtClean="0"/>
              <a:t>iter</a:t>
            </a:r>
            <a:r>
              <a:rPr lang="en-US" dirty="0" smtClean="0"/>
              <a:t> moves the “post it note” </a:t>
            </a:r>
            <a:br>
              <a:rPr lang="en-US" dirty="0" smtClean="0"/>
            </a:br>
            <a:r>
              <a:rPr lang="en-US" b="1" i="1" dirty="0" smtClean="0"/>
              <a:t>to the next element</a:t>
            </a:r>
            <a:r>
              <a:rPr lang="en-US" dirty="0" smtClean="0"/>
              <a:t> in the vector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905250"/>
            <a:ext cx="3657600" cy="5143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158306"/>
            <a:ext cx="4337222" cy="51435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1219200"/>
            <a:ext cx="4335162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cout</a:t>
            </a:r>
            <a:r>
              <a:rPr lang="en-US" dirty="0" smtClean="0"/>
              <a:t> &lt;&lt; *</a:t>
            </a:r>
            <a:r>
              <a:rPr lang="en-US" dirty="0" err="1" smtClean="0"/>
              <a:t>iter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This prints out the value of the element referenced by the iterator</a:t>
            </a:r>
          </a:p>
          <a:p>
            <a:endParaRPr lang="en-US" dirty="0"/>
          </a:p>
          <a:p>
            <a:r>
              <a:rPr lang="en-US" dirty="0" smtClean="0"/>
              <a:t>The asterisk (*), or “star,” </a:t>
            </a:r>
          </a:p>
          <a:p>
            <a:r>
              <a:rPr lang="en-US" dirty="0" smtClean="0"/>
              <a:t>is the dereference operator in C++</a:t>
            </a:r>
          </a:p>
          <a:p>
            <a:endParaRPr lang="en-US" dirty="0"/>
          </a:p>
          <a:p>
            <a:r>
              <a:rPr lang="en-US" dirty="0" smtClean="0"/>
              <a:t>Recall the </a:t>
            </a:r>
            <a:r>
              <a:rPr lang="en-US" b="1" i="1" dirty="0" smtClean="0"/>
              <a:t>iterator is referencing an element</a:t>
            </a:r>
          </a:p>
          <a:p>
            <a:r>
              <a:rPr lang="en-US" dirty="0" smtClean="0"/>
              <a:t>So we naturally must</a:t>
            </a:r>
          </a:p>
          <a:p>
            <a:r>
              <a:rPr lang="en-US" b="1" i="1" dirty="0" smtClean="0"/>
              <a:t>dereference it to get the element value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 we want to use the thing the sticky note is attached too, not the sticky note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953000"/>
            <a:ext cx="4337222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3657600"/>
            <a:ext cx="4335162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myIterator</a:t>
            </a:r>
            <a:r>
              <a:rPr lang="en-US" dirty="0" smtClean="0"/>
              <a:t> to reference the first element in the vector</a:t>
            </a:r>
          </a:p>
          <a:p>
            <a:endParaRPr lang="en-US" dirty="0" smtClean="0"/>
          </a:p>
          <a:p>
            <a:r>
              <a:rPr lang="en-US" dirty="0" smtClean="0"/>
              <a:t>Use the NON-constant iterator named </a:t>
            </a:r>
            <a:r>
              <a:rPr lang="en-US" dirty="0" err="1" smtClean="0"/>
              <a:t>myIterator</a:t>
            </a:r>
            <a:endParaRPr lang="en-US" dirty="0" smtClean="0"/>
          </a:p>
          <a:p>
            <a:r>
              <a:rPr lang="en-US" dirty="0" smtClean="0"/>
              <a:t>because we are going to change the value of the thing it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746" y="5139381"/>
            <a:ext cx="4337222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3657600"/>
            <a:ext cx="4335162" cy="297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Change the value of the element </a:t>
            </a:r>
            <a:r>
              <a:rPr lang="en-US" dirty="0" err="1" smtClean="0"/>
              <a:t>myIterator</a:t>
            </a:r>
            <a:r>
              <a:rPr lang="en-US" dirty="0" smtClean="0"/>
              <a:t> references to be “battle axe”</a:t>
            </a:r>
          </a:p>
          <a:p>
            <a:endParaRPr lang="en-US" dirty="0"/>
          </a:p>
          <a:p>
            <a:r>
              <a:rPr lang="en-US" dirty="0" smtClean="0"/>
              <a:t>So in this case the first element in inventory will be changed to “battle axe”</a:t>
            </a:r>
          </a:p>
          <a:p>
            <a:endParaRPr lang="en-US" dirty="0"/>
          </a:p>
          <a:p>
            <a:r>
              <a:rPr lang="en-US" i="1" dirty="0" smtClean="0"/>
              <a:t>Note: again we must use the * to dereference the iterator to change the value of the element it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746" y="5520380"/>
            <a:ext cx="4337222" cy="880419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9622" y="3657600"/>
            <a:ext cx="4335162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Same stuff as before</a:t>
            </a:r>
          </a:p>
          <a:p>
            <a:endParaRPr lang="en-US" dirty="0"/>
          </a:p>
          <a:p>
            <a:r>
              <a:rPr lang="en-US" dirty="0" smtClean="0"/>
              <a:t>Printing out the contents of the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13189" y="1159991"/>
            <a:ext cx="4337222" cy="36401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1556950"/>
            <a:ext cx="4335162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Here we are using *</a:t>
            </a:r>
            <a:r>
              <a:rPr lang="en-US" dirty="0" err="1" smtClean="0"/>
              <a:t>myIterator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just as we used inventory[0] in the previous 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581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You likely saw what would be expected</a:t>
            </a:r>
          </a:p>
          <a:p>
            <a:endParaRPr lang="en-US" dirty="0" smtClean="0"/>
          </a:p>
          <a:p>
            <a:r>
              <a:rPr lang="en-US" dirty="0" smtClean="0"/>
              <a:t>Something similar to that shown at the right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914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13189" y="1295400"/>
            <a:ext cx="4337222" cy="4572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1793789"/>
            <a:ext cx="4335162" cy="297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access the member functions of the element referenced by </a:t>
            </a:r>
            <a:r>
              <a:rPr lang="en-US" dirty="0" err="1" smtClean="0"/>
              <a:t>myIterator</a:t>
            </a:r>
            <a:r>
              <a:rPr lang="en-US" dirty="0" smtClean="0"/>
              <a:t> we can dereference it and use the “dot” to call the member function, as here:</a:t>
            </a:r>
          </a:p>
          <a:p>
            <a:endParaRPr lang="en-US" dirty="0"/>
          </a:p>
          <a:p>
            <a:r>
              <a:rPr lang="en-US" dirty="0" smtClean="0"/>
              <a:t>(*</a:t>
            </a:r>
            <a:r>
              <a:rPr lang="en-US" dirty="0" err="1" smtClean="0"/>
              <a:t>myIterator</a:t>
            </a:r>
            <a:r>
              <a:rPr lang="en-US" dirty="0" smtClean="0"/>
              <a:t>).size</a:t>
            </a:r>
          </a:p>
          <a:p>
            <a:endParaRPr lang="en-US" dirty="0"/>
          </a:p>
          <a:p>
            <a:r>
              <a:rPr lang="en-US" dirty="0" smtClean="0"/>
              <a:t>This does require the parentheses, and is a little awkward to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13189" y="1676400"/>
            <a:ext cx="4337222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2086232"/>
            <a:ext cx="4445343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There is a slightly better and prettier way to do the same thing and that is to use the arrow operator, -&gt;</a:t>
            </a:r>
          </a:p>
          <a:p>
            <a:r>
              <a:rPr lang="en-US" dirty="0" smtClean="0"/>
              <a:t>(a minus sign followed by a greater than sign)</a:t>
            </a:r>
          </a:p>
          <a:p>
            <a:endParaRPr lang="en-US" dirty="0"/>
          </a:p>
          <a:p>
            <a:r>
              <a:rPr lang="en-US" dirty="0" err="1" smtClean="0"/>
              <a:t>myIterator</a:t>
            </a:r>
            <a:r>
              <a:rPr lang="en-US" dirty="0" smtClean="0"/>
              <a:t>-&gt;size()</a:t>
            </a:r>
          </a:p>
          <a:p>
            <a:endParaRPr lang="en-US" dirty="0"/>
          </a:p>
          <a:p>
            <a:r>
              <a:rPr lang="en-US" dirty="0" smtClean="0"/>
              <a:t>does the same thing as</a:t>
            </a:r>
          </a:p>
          <a:p>
            <a:endParaRPr lang="en-US" dirty="0"/>
          </a:p>
          <a:p>
            <a:r>
              <a:rPr lang="en-US" dirty="0" smtClean="0"/>
              <a:t>(*</a:t>
            </a:r>
            <a:r>
              <a:rPr lang="en-US" dirty="0" err="1" smtClean="0"/>
              <a:t>myIterator</a:t>
            </a:r>
            <a:r>
              <a:rPr lang="en-US" dirty="0" smtClean="0"/>
              <a:t>).size()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04951" y="2286000"/>
            <a:ext cx="4337222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54" y="1219200"/>
            <a:ext cx="4625546" cy="5257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insert()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takes 2 parameters</a:t>
            </a:r>
          </a:p>
          <a:p>
            <a:r>
              <a:rPr lang="en-US" dirty="0" smtClean="0"/>
              <a:t>     - an iterator  (reference to an element)</a:t>
            </a:r>
          </a:p>
          <a:p>
            <a:r>
              <a:rPr lang="en-US" dirty="0"/>
              <a:t> </a:t>
            </a:r>
            <a:r>
              <a:rPr lang="en-US" dirty="0" smtClean="0"/>
              <a:t>    - a new element to insert</a:t>
            </a:r>
          </a:p>
          <a:p>
            <a:endParaRPr lang="en-US" dirty="0"/>
          </a:p>
          <a:p>
            <a:r>
              <a:rPr lang="en-US" dirty="0" smtClean="0"/>
              <a:t>The new element is inserted before the element referenced by the iterator</a:t>
            </a:r>
          </a:p>
          <a:p>
            <a:endParaRPr lang="en-US" dirty="0" smtClean="0"/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inventory.insert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inventory.begin</a:t>
            </a:r>
            <a:r>
              <a:rPr lang="en-US" sz="1400" dirty="0">
                <a:latin typeface="Comic Sans MS" panose="030F0702030302020204" pitchFamily="66" charset="0"/>
              </a:rPr>
              <a:t>(), "crossbow");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inserts “crossbow” before the first element already in the vector</a:t>
            </a:r>
          </a:p>
          <a:p>
            <a:endParaRPr lang="en-US" dirty="0"/>
          </a:p>
          <a:p>
            <a:r>
              <a:rPr lang="en-US" dirty="0" smtClean="0"/>
              <a:t>So “crossbow” becomes the first element in the vector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50492" y="2749377"/>
            <a:ext cx="4541108" cy="880419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3657600"/>
            <a:ext cx="4335162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Same stuff as before</a:t>
            </a:r>
          </a:p>
          <a:p>
            <a:endParaRPr lang="en-US" dirty="0"/>
          </a:p>
          <a:p>
            <a:r>
              <a:rPr lang="en-US" dirty="0" smtClean="0"/>
              <a:t>Printing out the contents of the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5800" y="3886200"/>
            <a:ext cx="4541108" cy="620925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292" y="1066800"/>
            <a:ext cx="4335162" cy="53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erase() is a member function of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endParaRPr lang="en-US" dirty="0"/>
          </a:p>
          <a:p>
            <a:r>
              <a:rPr lang="en-US" dirty="0" smtClean="0"/>
              <a:t>It removes the element referenced by the iterator sent from the vector</a:t>
            </a:r>
          </a:p>
          <a:p>
            <a:r>
              <a:rPr lang="en-US" dirty="0" smtClean="0"/>
              <a:t>AND adjusts all the remaining elements in the vector accordingly</a:t>
            </a:r>
          </a:p>
          <a:p>
            <a:endParaRPr lang="en-US" dirty="0"/>
          </a:p>
          <a:p>
            <a:r>
              <a:rPr lang="en-US" dirty="0" smtClean="0"/>
              <a:t>Caution: This will invalidate any iterators set previously that reference elements after the erased one</a:t>
            </a:r>
          </a:p>
          <a:p>
            <a:endParaRPr lang="en-US" dirty="0" smtClean="0"/>
          </a:p>
          <a:p>
            <a:r>
              <a:rPr lang="en-US" sz="1600" dirty="0" err="1">
                <a:latin typeface="Comic Sans MS" panose="030F0702030302020204" pitchFamily="66" charset="0"/>
              </a:rPr>
              <a:t>inventory.erase</a:t>
            </a:r>
            <a:r>
              <a:rPr lang="en-US" sz="1600" dirty="0">
                <a:latin typeface="Comic Sans MS" panose="030F0702030302020204" pitchFamily="66" charset="0"/>
              </a:rPr>
              <a:t>((</a:t>
            </a:r>
            <a:r>
              <a:rPr lang="en-US" sz="1600" dirty="0" err="1">
                <a:latin typeface="Comic Sans MS" panose="030F0702030302020204" pitchFamily="66" charset="0"/>
              </a:rPr>
              <a:t>inventory.begin</a:t>
            </a:r>
            <a:r>
              <a:rPr lang="en-US" sz="1600" dirty="0">
                <a:latin typeface="Comic Sans MS" panose="030F0702030302020204" pitchFamily="66" charset="0"/>
              </a:rPr>
              <a:t>() + 2));</a:t>
            </a:r>
          </a:p>
          <a:p>
            <a:endParaRPr lang="en-US" dirty="0" smtClean="0"/>
          </a:p>
          <a:p>
            <a:r>
              <a:rPr lang="en-US" dirty="0" smtClean="0"/>
              <a:t>This deletes the 3</a:t>
            </a:r>
            <a:r>
              <a:rPr lang="en-US" baseline="30000" dirty="0" smtClean="0"/>
              <a:t>rd</a:t>
            </a:r>
            <a:r>
              <a:rPr lang="en-US" dirty="0" smtClean="0"/>
              <a:t> element from the inventory vector object</a:t>
            </a:r>
          </a:p>
          <a:p>
            <a:r>
              <a:rPr lang="en-US" dirty="0" smtClean="0"/>
              <a:t>In this case it removes “armor” from the vector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Hero’s Inventory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838199"/>
            <a:ext cx="4625546" cy="58673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050" i="1" dirty="0">
                <a:latin typeface="Comic Sans MS" panose="030F0702030302020204" pitchFamily="66" charset="0"/>
              </a:rPr>
              <a:t>// Hero’s Inventory 3.0</a:t>
            </a:r>
          </a:p>
          <a:p>
            <a:r>
              <a:rPr lang="en-US" sz="1050" i="1" dirty="0">
                <a:latin typeface="Comic Sans MS" panose="030F0702030302020204" pitchFamily="66" charset="0"/>
              </a:rPr>
              <a:t>// Demonstrates iterators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</a:t>
            </a:r>
            <a:r>
              <a:rPr lang="en-US" sz="1200" dirty="0" err="1">
                <a:latin typeface="Comic Sans MS" panose="030F0702030302020204" pitchFamily="66" charset="0"/>
              </a:rPr>
              <a:t>iostream</a:t>
            </a:r>
            <a:r>
              <a:rPr lang="en-US" sz="12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&lt;string&gt;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using namespace </a:t>
            </a:r>
            <a:r>
              <a:rPr lang="en-US" sz="1200" dirty="0" err="1">
                <a:latin typeface="Comic Sans MS" panose="030F0702030302020204" pitchFamily="66" charset="0"/>
              </a:rPr>
              <a:t>std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 err="1">
                <a:latin typeface="Comic Sans MS" panose="030F0702030302020204" pitchFamily="66" charset="0"/>
              </a:rPr>
              <a:t>int</a:t>
            </a:r>
            <a:r>
              <a:rPr lang="en-US" sz="12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 inventory;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("sword");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("armor");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inventory.push_back</a:t>
            </a:r>
            <a:r>
              <a:rPr lang="en-US" sz="1200" dirty="0">
                <a:latin typeface="Comic Sans MS" panose="030F0702030302020204" pitchFamily="66" charset="0"/>
              </a:rPr>
              <a:t>("shield");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vector&lt;string</a:t>
            </a:r>
            <a:r>
              <a:rPr lang="en-US" sz="1200" dirty="0">
                <a:latin typeface="Comic Sans MS" panose="030F0702030302020204" pitchFamily="66" charset="0"/>
              </a:rPr>
              <a:t>&gt;::iterator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vector&lt;string&gt;::</a:t>
            </a:r>
            <a:r>
              <a:rPr lang="en-US" sz="1200" dirty="0" err="1">
                <a:latin typeface="Comic Sans MS" panose="030F0702030302020204" pitchFamily="66" charset="0"/>
              </a:rPr>
              <a:t>const_iterator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"Your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trade your sword for a battle axe.";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= "battle axe";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838200"/>
            <a:ext cx="4572000" cy="5867400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 smtClean="0">
                <a:latin typeface="Comic Sans MS" panose="030F0702030302020204" pitchFamily="66" charset="0"/>
              </a:rPr>
              <a:t>cout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(*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).size()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nThe</a:t>
            </a:r>
            <a:r>
              <a:rPr lang="en-US" sz="1200" dirty="0">
                <a:latin typeface="Comic Sans MS" panose="030F0702030302020204" pitchFamily="66" charset="0"/>
              </a:rPr>
              <a:t> item name ’" &lt;&lt; *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 &lt;&lt; "’ has 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myIterator</a:t>
            </a:r>
            <a:r>
              <a:rPr lang="en-US" sz="1200" dirty="0">
                <a:latin typeface="Comic Sans MS" panose="030F0702030302020204" pitchFamily="66" charset="0"/>
              </a:rPr>
              <a:t>-&gt;size() &lt;&lt; " letters in it.\n";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</a:t>
            </a:r>
            <a:r>
              <a:rPr lang="en-US" sz="1200" dirty="0">
                <a:latin typeface="Comic Sans MS" panose="030F0702030302020204" pitchFamily="66" charset="0"/>
              </a:rPr>
              <a:t> recover a crossbow from a slain enemy.";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inventory.insert</a:t>
            </a:r>
            <a:r>
              <a:rPr lang="en-US" sz="1200" dirty="0"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(), "crossbow");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armor is destroyed in a fierce battle.";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inventory.erase</a:t>
            </a:r>
            <a:r>
              <a:rPr lang="en-US" sz="1200" dirty="0">
                <a:latin typeface="Comic Sans MS" panose="030F0702030302020204" pitchFamily="66" charset="0"/>
              </a:rPr>
              <a:t>((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 + 2));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"\</a:t>
            </a:r>
            <a:r>
              <a:rPr lang="en-US" sz="1200" dirty="0" err="1">
                <a:latin typeface="Comic Sans MS" panose="030F0702030302020204" pitchFamily="66" charset="0"/>
              </a:rPr>
              <a:t>nYour</a:t>
            </a:r>
            <a:r>
              <a:rPr lang="en-US" sz="1200" dirty="0">
                <a:latin typeface="Comic Sans MS" panose="030F0702030302020204" pitchFamily="66" charset="0"/>
              </a:rPr>
              <a:t> items:\n";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for (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= </a:t>
            </a:r>
            <a:r>
              <a:rPr lang="en-US" sz="1200" dirty="0" err="1">
                <a:latin typeface="Comic Sans MS" panose="030F0702030302020204" pitchFamily="66" charset="0"/>
              </a:rPr>
              <a:t>inventory.begin</a:t>
            </a:r>
            <a:r>
              <a:rPr lang="en-US" sz="1200" dirty="0">
                <a:latin typeface="Comic Sans MS" panose="030F0702030302020204" pitchFamily="66" charset="0"/>
              </a:rPr>
              <a:t>(); 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!= </a:t>
            </a:r>
            <a:r>
              <a:rPr lang="en-US" sz="1200" dirty="0" err="1">
                <a:latin typeface="Comic Sans MS" panose="030F0702030302020204" pitchFamily="66" charset="0"/>
              </a:rPr>
              <a:t>inventory.end</a:t>
            </a:r>
            <a:r>
              <a:rPr lang="en-US" sz="1200" dirty="0">
                <a:latin typeface="Comic Sans MS" panose="030F0702030302020204" pitchFamily="66" charset="0"/>
              </a:rPr>
              <a:t>(); ++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</a:t>
            </a:r>
            <a:r>
              <a:rPr lang="en-US" sz="1200" dirty="0" err="1">
                <a:latin typeface="Comic Sans MS" panose="030F0702030302020204" pitchFamily="66" charset="0"/>
              </a:rPr>
              <a:t>cout</a:t>
            </a:r>
            <a:r>
              <a:rPr lang="en-US" sz="1200" dirty="0">
                <a:latin typeface="Comic Sans MS" panose="030F0702030302020204" pitchFamily="66" charset="0"/>
              </a:rPr>
              <a:t> &lt;&lt; *</a:t>
            </a:r>
            <a:r>
              <a:rPr lang="en-US" sz="1200" dirty="0" err="1">
                <a:latin typeface="Comic Sans MS" panose="030F0702030302020204" pitchFamily="66" charset="0"/>
              </a:rPr>
              <a:t>iter</a:t>
            </a:r>
            <a:r>
              <a:rPr lang="en-US" sz="1200" dirty="0">
                <a:latin typeface="Comic Sans MS" panose="030F0702030302020204" pitchFamily="66" charset="0"/>
              </a:rPr>
              <a:t> &lt;&lt; </a:t>
            </a:r>
            <a:r>
              <a:rPr lang="en-US" sz="1200" dirty="0" err="1">
                <a:latin typeface="Comic Sans MS" panose="030F0702030302020204" pitchFamily="66" charset="0"/>
              </a:rPr>
              <a:t>endl</a:t>
            </a:r>
            <a:r>
              <a:rPr lang="en-US" sz="12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50492" y="4343400"/>
            <a:ext cx="4541108" cy="9906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" y="3009900"/>
            <a:ext cx="4335162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Same stuff as before</a:t>
            </a:r>
          </a:p>
          <a:p>
            <a:endParaRPr lang="en-US" dirty="0"/>
          </a:p>
          <a:p>
            <a:r>
              <a:rPr lang="en-US" dirty="0" smtClean="0"/>
              <a:t>Printing out the contents of the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Concept of Hero’s Inventory 3</a:t>
            </a:r>
            <a:endParaRPr lang="en-US" dirty="0"/>
          </a:p>
          <a:p>
            <a:pPr lvl="2"/>
            <a:r>
              <a:rPr lang="en-US" dirty="0"/>
              <a:t>STL 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3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2"/>
            <a:r>
              <a:rPr lang="en-US" dirty="0"/>
              <a:t>Iterators</a:t>
            </a:r>
          </a:p>
          <a:p>
            <a:pPr lvl="3"/>
            <a:r>
              <a:rPr lang="en-US" dirty="0"/>
              <a:t>with vector’s begin(), end(), dereferencing an </a:t>
            </a:r>
            <a:r>
              <a:rPr lang="en-US" dirty="0" smtClean="0"/>
              <a:t>iterator</a:t>
            </a:r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EXAMPLE to demonstrate:</a:t>
            </a:r>
          </a:p>
          <a:p>
            <a:pPr lvl="2"/>
            <a:r>
              <a:rPr lang="en-US" dirty="0" smtClean="0"/>
              <a:t>STL Algorithm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STL defines a group of algorithms that allow the manipulation of elements in containers by using iterators</a:t>
            </a:r>
          </a:p>
          <a:p>
            <a:endParaRPr lang="en-US" dirty="0"/>
          </a:p>
          <a:p>
            <a:r>
              <a:rPr lang="en-US" dirty="0" smtClean="0"/>
              <a:t>For the majority of this class you will be implementing your own versions of various algorithms</a:t>
            </a:r>
          </a:p>
          <a:p>
            <a:pPr lvl="1"/>
            <a:r>
              <a:rPr lang="en-US" dirty="0" smtClean="0"/>
              <a:t>BUT it is good to be familiar with those included in STL and how to use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Scores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demonstrate the use of STL algorithms we will look through a program that maintains a list of player high scores</a:t>
            </a:r>
          </a:p>
          <a:p>
            <a:endParaRPr lang="en-US" dirty="0"/>
          </a:p>
          <a:p>
            <a:r>
              <a:rPr lang="en-US" dirty="0" smtClean="0"/>
              <a:t>The program will create a vector of high score</a:t>
            </a:r>
          </a:p>
          <a:p>
            <a:r>
              <a:rPr lang="en-US" dirty="0" smtClean="0"/>
              <a:t>Using STL algorithms it will </a:t>
            </a:r>
          </a:p>
          <a:p>
            <a:pPr lvl="1"/>
            <a:r>
              <a:rPr lang="en-US" dirty="0" smtClean="0"/>
              <a:t>search, </a:t>
            </a:r>
          </a:p>
          <a:p>
            <a:pPr lvl="1"/>
            <a:r>
              <a:rPr lang="en-US" dirty="0" smtClean="0"/>
              <a:t>shuffle, </a:t>
            </a:r>
          </a:p>
          <a:p>
            <a:pPr lvl="1"/>
            <a:r>
              <a:rPr lang="en-US" dirty="0" smtClean="0"/>
              <a:t>and sort the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</a:t>
            </a:r>
            <a:r>
              <a:rPr lang="en-US" dirty="0" err="1" smtClean="0"/>
              <a:t>HighScores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Individually</a:t>
            </a:r>
          </a:p>
          <a:p>
            <a:endParaRPr lang="en-US" dirty="0" smtClean="0"/>
          </a:p>
          <a:p>
            <a:r>
              <a:rPr lang="en-US" dirty="0" smtClean="0"/>
              <a:t>Take 5 to 10 minutes to download, compile, and look over</a:t>
            </a:r>
          </a:p>
          <a:p>
            <a:pPr lvl="1"/>
            <a:r>
              <a:rPr lang="en-US" dirty="0" smtClean="0"/>
              <a:t>EX013_HighScores.cpp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for-loops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objects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::string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= find(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scores.begin</a:t>
            </a:r>
            <a:r>
              <a:rPr lang="en-US" sz="1300" dirty="0" smtClean="0">
                <a:latin typeface="Comic Sans MS" panose="030F0702030302020204" pitchFamily="66" charset="0"/>
              </a:rPr>
              <a:t>(),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if (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!=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"\</a:t>
            </a:r>
            <a:r>
              <a:rPr lang="en-US" sz="1300" dirty="0" err="1" smtClean="0">
                <a:latin typeface="Comic Sans MS" panose="030F0702030302020204" pitchFamily="66" charset="0"/>
              </a:rPr>
              <a:t>nRandomizing</a:t>
            </a:r>
            <a:r>
              <a:rPr lang="en-US" sz="1300" dirty="0" smtClean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srand</a:t>
            </a:r>
            <a:r>
              <a:rPr lang="en-US" sz="1300" dirty="0" smtClean="0">
                <a:latin typeface="Comic Sans MS" panose="030F0702030302020204" pitchFamily="66" charset="0"/>
              </a:rPr>
              <a:t>(</a:t>
            </a:r>
            <a:r>
              <a:rPr lang="en-US" sz="1300" dirty="0" err="1" smtClean="0">
                <a:latin typeface="Comic Sans MS" panose="030F0702030302020204" pitchFamily="66" charset="0"/>
              </a:rPr>
              <a:t>static_cast</a:t>
            </a:r>
            <a:r>
              <a:rPr lang="en-US" sz="1300" dirty="0" smtClean="0">
                <a:latin typeface="Comic Sans MS" panose="030F0702030302020204" pitchFamily="66" charset="0"/>
              </a:rPr>
              <a:t>&lt;unsigned </a:t>
            </a:r>
            <a:r>
              <a:rPr lang="en-US" sz="1300" dirty="0" err="1" smtClean="0">
                <a:latin typeface="Comic Sans MS" panose="030F0702030302020204" pitchFamily="66" charset="0"/>
              </a:rPr>
              <a:t>int</a:t>
            </a:r>
            <a:r>
              <a:rPr lang="en-US" sz="1300" dirty="0" smtClean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random_shuffle</a:t>
            </a:r>
            <a:r>
              <a:rPr lang="en-US" sz="1300" dirty="0" smtClean="0">
                <a:latin typeface="Comic Sans MS" panose="030F0702030302020204" pitchFamily="66" charset="0"/>
              </a:rPr>
              <a:t>(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scores.begin</a:t>
            </a:r>
            <a:r>
              <a:rPr lang="en-US" sz="1300" dirty="0" smtClean="0">
                <a:latin typeface="Comic Sans MS" panose="030F0702030302020204" pitchFamily="66" charset="0"/>
              </a:rPr>
              <a:t>(),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"\</a:t>
            </a:r>
            <a:r>
              <a:rPr lang="en-US" sz="1300" dirty="0" err="1" smtClean="0">
                <a:latin typeface="Comic Sans MS" panose="030F0702030302020204" pitchFamily="66" charset="0"/>
              </a:rPr>
              <a:t>nHigh</a:t>
            </a:r>
            <a:r>
              <a:rPr lang="en-US" sz="1300" dirty="0" smtClean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for (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=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scores.begin</a:t>
            </a:r>
            <a:r>
              <a:rPr lang="en-US" sz="1300" dirty="0" smtClean="0">
                <a:latin typeface="Comic Sans MS" panose="030F0702030302020204" pitchFamily="66" charset="0"/>
              </a:rPr>
              <a:t>();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!=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(); ++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*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&lt;&lt; </a:t>
            </a:r>
            <a:r>
              <a:rPr lang="en-US" sz="1300" dirty="0" err="1" smtClean="0">
                <a:latin typeface="Comic Sans MS" panose="030F0702030302020204" pitchFamily="66" charset="0"/>
              </a:rPr>
              <a:t>endl</a:t>
            </a:r>
            <a:r>
              <a:rPr lang="en-US" sz="13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"\</a:t>
            </a:r>
            <a:r>
              <a:rPr lang="en-US" sz="1300" dirty="0" err="1" smtClean="0">
                <a:latin typeface="Comic Sans MS" panose="030F0702030302020204" pitchFamily="66" charset="0"/>
              </a:rPr>
              <a:t>nSorting</a:t>
            </a:r>
            <a:r>
              <a:rPr lang="en-US" sz="1300" dirty="0" smtClean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sort(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scores.begin</a:t>
            </a:r>
            <a:r>
              <a:rPr lang="en-US" sz="1300" dirty="0" smtClean="0">
                <a:latin typeface="Comic Sans MS" panose="030F0702030302020204" pitchFamily="66" charset="0"/>
              </a:rPr>
              <a:t>(),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"\</a:t>
            </a:r>
            <a:r>
              <a:rPr lang="en-US" sz="1300" dirty="0" err="1" smtClean="0">
                <a:latin typeface="Comic Sans MS" panose="030F0702030302020204" pitchFamily="66" charset="0"/>
              </a:rPr>
              <a:t>nHigh</a:t>
            </a:r>
            <a:r>
              <a:rPr lang="en-US" sz="1300" dirty="0" smtClean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for (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=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scores.begin</a:t>
            </a:r>
            <a:r>
              <a:rPr lang="en-US" sz="1300" dirty="0" smtClean="0">
                <a:latin typeface="Comic Sans MS" panose="030F0702030302020204" pitchFamily="66" charset="0"/>
              </a:rPr>
              <a:t>();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!= </a:t>
            </a:r>
            <a:r>
              <a:rPr lang="en-US" sz="1300" dirty="0" err="1" smtClean="0">
                <a:latin typeface="Comic Sans MS" panose="030F0702030302020204" pitchFamily="66" charset="0"/>
              </a:rPr>
              <a:t>scores.end</a:t>
            </a:r>
            <a:r>
              <a:rPr lang="en-US" sz="1300" dirty="0" smtClean="0">
                <a:latin typeface="Comic Sans MS" panose="030F0702030302020204" pitchFamily="66" charset="0"/>
              </a:rPr>
              <a:t>(); ++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   </a:t>
            </a:r>
            <a:r>
              <a:rPr lang="en-US" sz="1300" dirty="0" err="1" smtClean="0">
                <a:latin typeface="Comic Sans MS" panose="030F0702030302020204" pitchFamily="66" charset="0"/>
              </a:rPr>
              <a:t>cout</a:t>
            </a:r>
            <a:r>
              <a:rPr lang="en-US" sz="1300" dirty="0" smtClean="0">
                <a:latin typeface="Comic Sans MS" panose="030F0702030302020204" pitchFamily="66" charset="0"/>
              </a:rPr>
              <a:t> &lt;&lt; *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&lt;&lt; </a:t>
            </a:r>
            <a:r>
              <a:rPr lang="en-US" sz="1300" dirty="0" err="1" smtClean="0">
                <a:latin typeface="Comic Sans MS" panose="030F0702030302020204" pitchFamily="66" charset="0"/>
              </a:rPr>
              <a:t>endl</a:t>
            </a:r>
            <a:r>
              <a:rPr lang="en-US" sz="13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 smtClean="0">
                <a:latin typeface="Comic Sans MS" panose="030F0702030302020204" pitchFamily="66" charset="0"/>
              </a:rPr>
              <a:t>}</a:t>
            </a:r>
            <a:endParaRPr lang="en-US" sz="13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97" y="1371600"/>
            <a:ext cx="2161403" cy="3048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066800"/>
            <a:ext cx="4335162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To use STL algorithms the file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needs to be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397" y="3505200"/>
            <a:ext cx="2466203" cy="8382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6819" y="2743200"/>
            <a:ext cx="4335162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We will begin with 3 arbitrary, hard-coded, high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3567" y="5638800"/>
            <a:ext cx="3153033" cy="8382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4139514"/>
            <a:ext cx="4335162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We will test the find algorithm by having the user enter a score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1173" y="636374"/>
            <a:ext cx="3935627" cy="354226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990600"/>
            <a:ext cx="4335162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::find is a “global” function</a:t>
            </a:r>
          </a:p>
          <a:p>
            <a:r>
              <a:rPr lang="en-US" dirty="0" smtClean="0"/>
              <a:t>It takes a starting reference iterator</a:t>
            </a:r>
          </a:p>
          <a:p>
            <a:r>
              <a:rPr lang="en-US" dirty="0" smtClean="0"/>
              <a:t>and an ending reference iterator</a:t>
            </a:r>
          </a:p>
          <a:p>
            <a:endParaRPr lang="en-US" dirty="0" smtClean="0"/>
          </a:p>
          <a:p>
            <a:r>
              <a:rPr lang="en-US" dirty="0" smtClean="0"/>
              <a:t>Recall </a:t>
            </a:r>
            <a:r>
              <a:rPr lang="en-US" dirty="0" err="1" smtClean="0"/>
              <a:t>scores.end</a:t>
            </a:r>
            <a:r>
              <a:rPr lang="en-US" dirty="0" smtClean="0"/>
              <a:t>() is a reference </a:t>
            </a:r>
            <a:br>
              <a:rPr lang="en-US" dirty="0" smtClean="0"/>
            </a:br>
            <a:r>
              <a:rPr lang="en-US" dirty="0" smtClean="0"/>
              <a:t>one past the last element in the scores vector  (i.e. an invalid element indicating the end of the vector)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1173" y="803190"/>
            <a:ext cx="3935627" cy="354226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" y="990600"/>
            <a:ext cx="4335162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::find() returns the reference to the element that has the value of sent to find</a:t>
            </a:r>
          </a:p>
          <a:p>
            <a:endParaRPr lang="en-US" dirty="0"/>
          </a:p>
          <a:p>
            <a:r>
              <a:rPr lang="en-US" dirty="0" smtClean="0"/>
              <a:t>If no such element was found it returns it returns a reference to </a:t>
            </a:r>
            <a:r>
              <a:rPr lang="en-US" dirty="0" err="1" smtClean="0"/>
              <a:t>scores.end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(i.e. an invalid element)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7351" y="2743200"/>
            <a:ext cx="3935627" cy="354226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" y="990600"/>
            <a:ext cx="4335162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As we will be wanting a different random shuffle each time we run the program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need to seed the random number generator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prior to calling the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random_shuffle</a:t>
            </a:r>
            <a:r>
              <a:rPr lang="en-US" dirty="0" smtClean="0"/>
              <a:t>() algorithm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7351" y="3179803"/>
            <a:ext cx="3935627" cy="354226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" y="990600"/>
            <a:ext cx="4335162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random_shuffle</a:t>
            </a:r>
            <a:r>
              <a:rPr lang="en-US" dirty="0" smtClean="0"/>
              <a:t>() is a global function defined in the algorithm file</a:t>
            </a:r>
          </a:p>
          <a:p>
            <a:endParaRPr lang="en-US" dirty="0"/>
          </a:p>
          <a:p>
            <a:r>
              <a:rPr lang="en-US" dirty="0" smtClean="0"/>
              <a:t>It requires you to send a starting iterator and an ending iterator of a container for the element you want shuffled</a:t>
            </a:r>
          </a:p>
          <a:p>
            <a:endParaRPr lang="en-US" dirty="0"/>
          </a:p>
          <a:p>
            <a:r>
              <a:rPr lang="en-US" dirty="0" smtClean="0"/>
              <a:t>We want to shuffle all the elements in the scores array so we send </a:t>
            </a:r>
            <a:r>
              <a:rPr lang="en-US" dirty="0" err="1" smtClean="0"/>
              <a:t>scores.begin</a:t>
            </a:r>
            <a:r>
              <a:rPr lang="en-US" dirty="0" smtClean="0"/>
              <a:t>() and </a:t>
            </a:r>
            <a:r>
              <a:rPr lang="en-US" dirty="0" err="1" smtClean="0"/>
              <a:t>scores.end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7351" y="3581400"/>
            <a:ext cx="3935627" cy="1143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" y="3429000"/>
            <a:ext cx="4335162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Display the scores to show they are randomized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Example: High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54" y="609601"/>
            <a:ext cx="4701746" cy="609599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100" i="1" dirty="0">
                <a:latin typeface="Comic Sans MS" panose="030F0702030302020204" pitchFamily="66" charset="0"/>
              </a:rPr>
              <a:t>// High Scores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// Demonstrates algorithms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&lt;vector&gt;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&lt;algorithm&gt;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ctime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cstdlib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&gt;::</a:t>
            </a:r>
            <a:r>
              <a:rPr lang="en-US" sz="1400" dirty="0" err="1">
                <a:latin typeface="Comic Sans MS" panose="030F0702030302020204" pitchFamily="66" charset="0"/>
              </a:rPr>
              <a:t>const_iterator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"Creating a list of scores.";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vector&lt;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&gt; scores;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(1000);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(3800);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scores.push_back</a:t>
            </a:r>
            <a:r>
              <a:rPr lang="en-US" sz="1400" dirty="0">
                <a:latin typeface="Comic Sans MS" panose="030F0702030302020204" pitchFamily="66" charset="0"/>
              </a:rPr>
              <a:t>(9400);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nHigh</a:t>
            </a:r>
            <a:r>
              <a:rPr lang="en-US" sz="14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for (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dirty="0" err="1">
                <a:latin typeface="Comic Sans MS" panose="030F0702030302020204" pitchFamily="66" charset="0"/>
              </a:rPr>
              <a:t>scores.begin</a:t>
            </a:r>
            <a:r>
              <a:rPr lang="en-US" sz="1400" dirty="0">
                <a:latin typeface="Comic Sans MS" panose="030F0702030302020204" pitchFamily="66" charset="0"/>
              </a:rPr>
              <a:t>(); 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!= </a:t>
            </a:r>
            <a:r>
              <a:rPr lang="en-US" sz="1400" dirty="0" err="1">
                <a:latin typeface="Comic Sans MS" panose="030F0702030302020204" pitchFamily="66" charset="0"/>
              </a:rPr>
              <a:t>scores.end</a:t>
            </a:r>
            <a:r>
              <a:rPr lang="en-US" sz="1400" dirty="0">
                <a:latin typeface="Comic Sans MS" panose="030F0702030302020204" pitchFamily="66" charset="0"/>
              </a:rPr>
              <a:t>(); ++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*</a:t>
            </a:r>
            <a:r>
              <a:rPr lang="en-US" sz="1400" dirty="0" err="1">
                <a:latin typeface="Comic Sans MS" panose="030F0702030302020204" pitchFamily="66" charset="0"/>
              </a:rPr>
              <a:t>iter</a:t>
            </a:r>
            <a:r>
              <a:rPr lang="en-US" sz="1400" dirty="0">
                <a:latin typeface="Comic Sans MS" panose="030F0702030302020204" pitchFamily="66" charset="0"/>
              </a:rPr>
              <a:t>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"\</a:t>
            </a:r>
            <a:r>
              <a:rPr lang="en-US" sz="1400" dirty="0" err="1">
                <a:latin typeface="Comic Sans MS" panose="030F0702030302020204" pitchFamily="66" charset="0"/>
              </a:rPr>
              <a:t>nFinding</a:t>
            </a:r>
            <a:r>
              <a:rPr lang="en-US" sz="1400" dirty="0">
                <a:latin typeface="Comic Sans MS" panose="030F0702030302020204" pitchFamily="66" charset="0"/>
              </a:rPr>
              <a:t> a score.";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"\</a:t>
            </a:r>
            <a:r>
              <a:rPr lang="en-US" sz="1400" dirty="0" err="1">
                <a:latin typeface="Comic Sans MS" panose="030F0702030302020204" pitchFamily="66" charset="0"/>
              </a:rPr>
              <a:t>nEnter</a:t>
            </a:r>
            <a:r>
              <a:rPr lang="en-US" sz="1400" dirty="0">
                <a:latin typeface="Comic Sans MS" panose="030F0702030302020204" pitchFamily="66" charset="0"/>
              </a:rPr>
              <a:t> a score to find: 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cin</a:t>
            </a:r>
            <a:r>
              <a:rPr lang="en-US" sz="1400" dirty="0">
                <a:latin typeface="Comic Sans MS" panose="030F0702030302020204" pitchFamily="66" charset="0"/>
              </a:rPr>
              <a:t> &gt;&gt; score;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09601"/>
            <a:ext cx="4343400" cy="609599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300" dirty="0" smtClean="0">
                <a:latin typeface="Comic Sans MS" panose="030F0702030302020204" pitchFamily="66" charset="0"/>
              </a:rPr>
              <a:t>  </a:t>
            </a:r>
            <a:r>
              <a:rPr lang="en-US" sz="1300" dirty="0" err="1" smtClean="0">
                <a:latin typeface="Comic Sans MS" panose="030F0702030302020204" pitchFamily="66" charset="0"/>
              </a:rPr>
              <a:t>iter</a:t>
            </a:r>
            <a:r>
              <a:rPr lang="en-US" sz="1300" dirty="0" smtClean="0">
                <a:latin typeface="Comic Sans MS" panose="030F0702030302020204" pitchFamily="66" charset="0"/>
              </a:rPr>
              <a:t> </a:t>
            </a:r>
            <a:r>
              <a:rPr lang="en-US" sz="1300" dirty="0">
                <a:latin typeface="Comic Sans MS" panose="030F0702030302020204" pitchFamily="66" charset="0"/>
              </a:rPr>
              <a:t>= find(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(), score);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if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else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"Score not found.\n";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nRandomizing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srand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static_cast</a:t>
            </a:r>
            <a:r>
              <a:rPr lang="en-US" sz="1300" dirty="0">
                <a:latin typeface="Comic Sans MS" panose="030F0702030302020204" pitchFamily="66" charset="0"/>
              </a:rPr>
              <a:t>&lt;unsigned </a:t>
            </a:r>
            <a:r>
              <a:rPr lang="en-US" sz="1300" dirty="0" err="1">
                <a:latin typeface="Comic Sans MS" panose="030F0702030302020204" pitchFamily="66" charset="0"/>
              </a:rPr>
              <a:t>int</a:t>
            </a:r>
            <a:r>
              <a:rPr lang="en-US" sz="1300" dirty="0">
                <a:latin typeface="Comic Sans MS" panose="030F0702030302020204" pitchFamily="66" charset="0"/>
              </a:rPr>
              <a:t>&gt;(time(0)));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random_shuffle</a:t>
            </a:r>
            <a:r>
              <a:rPr lang="en-US" sz="1300" dirty="0">
                <a:latin typeface="Comic Sans MS" panose="030F0702030302020204" pitchFamily="66" charset="0"/>
              </a:rPr>
              <a:t>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nSorting</a:t>
            </a:r>
            <a:r>
              <a:rPr lang="en-US" sz="1300" dirty="0">
                <a:latin typeface="Comic Sans MS" panose="030F0702030302020204" pitchFamily="66" charset="0"/>
              </a:rPr>
              <a:t> scores.";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sort(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(),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());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"\</a:t>
            </a:r>
            <a:r>
              <a:rPr lang="en-US" sz="1300" dirty="0" err="1">
                <a:latin typeface="Comic Sans MS" panose="030F0702030302020204" pitchFamily="66" charset="0"/>
              </a:rPr>
              <a:t>nHigh</a:t>
            </a:r>
            <a:r>
              <a:rPr lang="en-US" sz="1300" dirty="0">
                <a:latin typeface="Comic Sans MS" panose="030F0702030302020204" pitchFamily="66" charset="0"/>
              </a:rPr>
              <a:t> Scores:\n";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for (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= </a:t>
            </a:r>
            <a:r>
              <a:rPr lang="en-US" sz="1300" dirty="0" err="1">
                <a:latin typeface="Comic Sans MS" panose="030F0702030302020204" pitchFamily="66" charset="0"/>
              </a:rPr>
              <a:t>scores.begin</a:t>
            </a:r>
            <a:r>
              <a:rPr lang="en-US" sz="1300" dirty="0">
                <a:latin typeface="Comic Sans MS" panose="030F0702030302020204" pitchFamily="66" charset="0"/>
              </a:rPr>
              <a:t>(); 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!= </a:t>
            </a:r>
            <a:r>
              <a:rPr lang="en-US" sz="1300" dirty="0" err="1">
                <a:latin typeface="Comic Sans MS" panose="030F0702030302020204" pitchFamily="66" charset="0"/>
              </a:rPr>
              <a:t>scores.end</a:t>
            </a:r>
            <a:r>
              <a:rPr lang="en-US" sz="1300" dirty="0">
                <a:latin typeface="Comic Sans MS" panose="030F0702030302020204" pitchFamily="66" charset="0"/>
              </a:rPr>
              <a:t>(); ++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{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   </a:t>
            </a:r>
            <a:r>
              <a:rPr lang="en-US" sz="1300" dirty="0" err="1">
                <a:latin typeface="Comic Sans MS" panose="030F0702030302020204" pitchFamily="66" charset="0"/>
              </a:rPr>
              <a:t>cout</a:t>
            </a:r>
            <a:r>
              <a:rPr lang="en-US" sz="1300" dirty="0">
                <a:latin typeface="Comic Sans MS" panose="030F0702030302020204" pitchFamily="66" charset="0"/>
              </a:rPr>
              <a:t> &lt;&lt; *</a:t>
            </a:r>
            <a:r>
              <a:rPr lang="en-US" sz="1300" dirty="0" err="1">
                <a:latin typeface="Comic Sans MS" panose="030F0702030302020204" pitchFamily="66" charset="0"/>
              </a:rPr>
              <a:t>iter</a:t>
            </a:r>
            <a:r>
              <a:rPr lang="en-US" sz="1300" dirty="0">
                <a:latin typeface="Comic Sans MS" panose="030F0702030302020204" pitchFamily="66" charset="0"/>
              </a:rPr>
              <a:t> &lt;&lt; </a:t>
            </a:r>
            <a:r>
              <a:rPr lang="en-US" sz="1300" dirty="0" err="1">
                <a:latin typeface="Comic Sans MS" panose="030F0702030302020204" pitchFamily="66" charset="0"/>
              </a:rPr>
              <a:t>endl</a:t>
            </a:r>
            <a:r>
              <a:rPr lang="en-US" sz="13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}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3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57351" y="4724400"/>
            <a:ext cx="3935627" cy="381000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5715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" y="1828800"/>
            <a:ext cx="4335162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::sort is a global function declared in the algorithm file</a:t>
            </a:r>
          </a:p>
          <a:p>
            <a:endParaRPr lang="en-US" dirty="0"/>
          </a:p>
          <a:p>
            <a:r>
              <a:rPr lang="en-US" dirty="0" smtClean="0"/>
              <a:t>Like </a:t>
            </a:r>
            <a:r>
              <a:rPr lang="en-US" dirty="0" err="1" smtClean="0"/>
              <a:t>random_shuffle</a:t>
            </a:r>
            <a:r>
              <a:rPr lang="en-US" dirty="0" smtClean="0"/>
              <a:t> you send it a starting iterator and an ending iterator for the elements you want sorted</a:t>
            </a:r>
          </a:p>
          <a:p>
            <a:endParaRPr lang="en-US" dirty="0"/>
          </a:p>
          <a:p>
            <a:r>
              <a:rPr lang="en-US" dirty="0" smtClean="0"/>
              <a:t>It will sort them in ascending order</a:t>
            </a:r>
          </a:p>
          <a:p>
            <a:r>
              <a:rPr lang="en-US" dirty="0" smtClean="0"/>
              <a:t>from least to greatest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smtClean="0"/>
              <a:t>High Scores Program</a:t>
            </a:r>
            <a:endParaRPr lang="en-US" dirty="0"/>
          </a:p>
          <a:p>
            <a:pPr lvl="2"/>
            <a:r>
              <a:rPr lang="en-US" dirty="0"/>
              <a:t>STL Algorithm Use</a:t>
            </a:r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EXAMPLE to demonstrate:</a:t>
            </a:r>
          </a:p>
          <a:p>
            <a:pPr lvl="2"/>
            <a:r>
              <a:rPr lang="en-US" dirty="0" smtClean="0"/>
              <a:t>vector growth</a:t>
            </a:r>
          </a:p>
          <a:p>
            <a:pPr lvl="3"/>
            <a:r>
              <a:rPr lang="en-US" dirty="0" smtClean="0"/>
              <a:t>size() versus capacity()</a:t>
            </a:r>
          </a:p>
        </p:txBody>
      </p:sp>
    </p:spTree>
    <p:extLst>
      <p:ext uri="{BB962C8B-B14F-4D97-AF65-F5344CB8AC3E}">
        <p14:creationId xmlns:p14="http://schemas.microsoft.com/office/powerpoint/2010/main" val="37027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21477</Words>
  <Application>Microsoft Office PowerPoint</Application>
  <PresentationFormat>On-screen Show (4:3)</PresentationFormat>
  <Paragraphs>3665</Paragraphs>
  <Slides>109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Loops, Arrays,  and STL: Objects, Strings, Vectors</vt:lpstr>
      <vt:lpstr>From Last Time</vt:lpstr>
      <vt:lpstr>Things to Note</vt:lpstr>
      <vt:lpstr>For Today</vt:lpstr>
      <vt:lpstr>Marker Slide</vt:lpstr>
      <vt:lpstr>Generic for-loop</vt:lpstr>
      <vt:lpstr>Class Activity – For Loop Play</vt:lpstr>
      <vt:lpstr>Expected Results Example</vt:lpstr>
      <vt:lpstr>Marker Slide</vt:lpstr>
      <vt:lpstr>Motivation for Objects and Methods</vt:lpstr>
      <vt:lpstr>Objects and Methods</vt:lpstr>
      <vt:lpstr>Why Objects ?</vt:lpstr>
      <vt:lpstr>Object Variables</vt:lpstr>
      <vt:lpstr>Using Objects</vt:lpstr>
      <vt:lpstr>Marker Slide</vt:lpstr>
      <vt:lpstr>string objects (vars of type std::string)</vt:lpstr>
      <vt:lpstr>String Tester Program</vt:lpstr>
      <vt:lpstr>Class Activity – String Tester</vt:lpstr>
      <vt:lpstr>Expected Output</vt:lpstr>
      <vt:lpstr>Walk Thru – Create Strings and Init</vt:lpstr>
      <vt:lpstr>Walk Thru – Concatenate 4 strings</vt:lpstr>
      <vt:lpstr>Walk Thru – As Each Says So It Is</vt:lpstr>
      <vt:lpstr>Walk Thru – First Character Changed</vt:lpstr>
      <vt:lpstr>Walk Thru – One character at a time</vt:lpstr>
      <vt:lpstr>Walk Thru – find is a member function</vt:lpstr>
      <vt:lpstr>Walk Thru – npos == NoPosition</vt:lpstr>
      <vt:lpstr>Walk Thru – Erase 5 chars starting at index 4</vt:lpstr>
      <vt:lpstr>Walk Thru – Erase char at index 4 to end</vt:lpstr>
      <vt:lpstr>Walk Thru – Erase the whole string</vt:lpstr>
      <vt:lpstr>Marker Slide</vt:lpstr>
      <vt:lpstr>Arrays</vt:lpstr>
      <vt:lpstr>Character Arrays (old school C-style strings)</vt:lpstr>
      <vt:lpstr>Array Size</vt:lpstr>
      <vt:lpstr>Multi-Dimensional Arrays</vt:lpstr>
      <vt:lpstr>Graded Class Activity – World Jumble</vt:lpstr>
      <vt:lpstr>Marker Slide</vt:lpstr>
      <vt:lpstr>Side Note</vt:lpstr>
      <vt:lpstr>Standard Template Library</vt:lpstr>
      <vt:lpstr>Standard Template Library</vt:lpstr>
      <vt:lpstr>What does STL have?</vt:lpstr>
      <vt:lpstr>STL Containers</vt:lpstr>
      <vt:lpstr>STL Algorithms</vt:lpstr>
      <vt:lpstr>Containers and Algorithms</vt:lpstr>
      <vt:lpstr>STL Iterators</vt:lpstr>
      <vt:lpstr>Marker Slide</vt:lpstr>
      <vt:lpstr>std::vector</vt:lpstr>
      <vt:lpstr>Vectors vs. Static Arrays</vt:lpstr>
      <vt:lpstr>Vectors vs. Static Arrays (cont)</vt:lpstr>
      <vt:lpstr>Marker Slide</vt:lpstr>
      <vt:lpstr>Hero’s Inventory 2.0</vt:lpstr>
      <vt:lpstr>Class Activity – HerosInvent2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Looking at Hero’s Inventory 2.0</vt:lpstr>
      <vt:lpstr>Marker Slide</vt:lpstr>
      <vt:lpstr>Class Activity – HerosInvent3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Looking at Hero’s Inventory 3.0</vt:lpstr>
      <vt:lpstr>Marker Slide</vt:lpstr>
      <vt:lpstr>STL Algorithms</vt:lpstr>
      <vt:lpstr>High Scores Program</vt:lpstr>
      <vt:lpstr>Class Activity – HighScores</vt:lpstr>
      <vt:lpstr>Looking at Example: High Scores</vt:lpstr>
      <vt:lpstr>Looking at Example: High Scores</vt:lpstr>
      <vt:lpstr>Looking at Example: High Scores</vt:lpstr>
      <vt:lpstr>Looking at Example: High Scores</vt:lpstr>
      <vt:lpstr>Looking at Example: High Scores</vt:lpstr>
      <vt:lpstr>Looking at Example: High Scores</vt:lpstr>
      <vt:lpstr>Looking at Example: High Scores</vt:lpstr>
      <vt:lpstr>Looking at Example: High Scores</vt:lpstr>
      <vt:lpstr>Looking at Example: High Scores</vt:lpstr>
      <vt:lpstr>Marker Slide</vt:lpstr>
      <vt:lpstr>std::vectors as dynamic arrays</vt:lpstr>
      <vt:lpstr>Class Activity – CapSize</vt:lpstr>
      <vt:lpstr>Observations?</vt:lpstr>
      <vt:lpstr>Class Activity – CapSize 2</vt:lpstr>
      <vt:lpstr>Observations 2 ?</vt:lpstr>
      <vt:lpstr>Marker Slide</vt:lpstr>
      <vt:lpstr>Other STL Containers</vt:lpstr>
      <vt:lpstr>Marker Slide</vt:lpstr>
      <vt:lpstr>Free Play – Things to Work On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504</cp:revision>
  <dcterms:created xsi:type="dcterms:W3CDTF">2014-01-06T21:28:52Z</dcterms:created>
  <dcterms:modified xsi:type="dcterms:W3CDTF">2014-02-10T19:57:08Z</dcterms:modified>
</cp:coreProperties>
</file>