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79" r:id="rId3"/>
    <p:sldId id="419" r:id="rId4"/>
    <p:sldId id="457" r:id="rId5"/>
    <p:sldId id="420" r:id="rId6"/>
    <p:sldId id="542" r:id="rId7"/>
    <p:sldId id="543" r:id="rId8"/>
    <p:sldId id="544" r:id="rId9"/>
    <p:sldId id="545" r:id="rId10"/>
    <p:sldId id="546" r:id="rId11"/>
    <p:sldId id="547" r:id="rId12"/>
    <p:sldId id="534" r:id="rId13"/>
    <p:sldId id="539" r:id="rId14"/>
    <p:sldId id="548" r:id="rId15"/>
    <p:sldId id="558" r:id="rId16"/>
    <p:sldId id="550" r:id="rId17"/>
    <p:sldId id="551" r:id="rId18"/>
    <p:sldId id="559" r:id="rId19"/>
    <p:sldId id="553" r:id="rId20"/>
    <p:sldId id="554" r:id="rId21"/>
    <p:sldId id="555" r:id="rId22"/>
    <p:sldId id="556" r:id="rId23"/>
    <p:sldId id="549" r:id="rId24"/>
    <p:sldId id="560" r:id="rId25"/>
    <p:sldId id="561" r:id="rId26"/>
    <p:sldId id="562" r:id="rId27"/>
    <p:sldId id="563" r:id="rId28"/>
    <p:sldId id="536" r:id="rId29"/>
    <p:sldId id="573" r:id="rId30"/>
    <p:sldId id="565" r:id="rId31"/>
    <p:sldId id="572" r:id="rId32"/>
    <p:sldId id="564" r:id="rId33"/>
    <p:sldId id="576" r:id="rId34"/>
    <p:sldId id="577" r:id="rId35"/>
    <p:sldId id="537" r:id="rId36"/>
    <p:sldId id="574" r:id="rId37"/>
    <p:sldId id="575" r:id="rId38"/>
    <p:sldId id="567" r:id="rId39"/>
    <p:sldId id="568" r:id="rId40"/>
    <p:sldId id="569" r:id="rId41"/>
    <p:sldId id="541" r:id="rId42"/>
    <p:sldId id="579" r:id="rId43"/>
    <p:sldId id="538" r:id="rId44"/>
    <p:sldId id="590" r:id="rId45"/>
    <p:sldId id="591" r:id="rId46"/>
    <p:sldId id="533" r:id="rId47"/>
    <p:sldId id="580" r:id="rId48"/>
    <p:sldId id="592" r:id="rId49"/>
    <p:sldId id="593" r:id="rId50"/>
    <p:sldId id="594" r:id="rId51"/>
    <p:sldId id="595" r:id="rId52"/>
    <p:sldId id="599" r:id="rId53"/>
    <p:sldId id="596" r:id="rId54"/>
    <p:sldId id="597" r:id="rId55"/>
    <p:sldId id="598" r:id="rId56"/>
    <p:sldId id="600" r:id="rId57"/>
    <p:sldId id="601" r:id="rId58"/>
    <p:sldId id="602" r:id="rId59"/>
    <p:sldId id="603" r:id="rId60"/>
    <p:sldId id="604" r:id="rId61"/>
    <p:sldId id="581" r:id="rId62"/>
    <p:sldId id="582" r:id="rId63"/>
    <p:sldId id="588" r:id="rId64"/>
    <p:sldId id="608" r:id="rId65"/>
    <p:sldId id="589" r:id="rId66"/>
    <p:sldId id="609" r:id="rId67"/>
    <p:sldId id="606" r:id="rId68"/>
    <p:sldId id="607" r:id="rId69"/>
    <p:sldId id="605" r:id="rId70"/>
    <p:sldId id="584" r:id="rId71"/>
    <p:sldId id="586" r:id="rId72"/>
    <p:sldId id="587" r:id="rId73"/>
    <p:sldId id="585" r:id="rId74"/>
    <p:sldId id="583" r:id="rId75"/>
    <p:sldId id="532" r:id="rId76"/>
    <p:sldId id="418" r:id="rId77"/>
    <p:sldId id="260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F"/>
    <a:srgbClr val="ECEBD3"/>
    <a:srgbClr val="EDE65D"/>
    <a:srgbClr val="FDF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84936" autoAdjust="0"/>
  </p:normalViewPr>
  <p:slideViewPr>
    <p:cSldViewPr>
      <p:cViewPr varScale="1">
        <p:scale>
          <a:sx n="83" d="100"/>
          <a:sy n="83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DDC3-560E-4660-8D57-5E2700C0CFE2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E0AA-779A-4269-93AF-9B1903AC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 to be around</a:t>
            </a:r>
            <a:r>
              <a:rPr lang="en-US" baseline="0" dirty="0" smtClean="0"/>
              <a:t> 60 minutes</a:t>
            </a:r>
            <a:r>
              <a:rPr lang="en-US" dirty="0" smtClean="0"/>
              <a:t> when</a:t>
            </a:r>
            <a:r>
              <a:rPr lang="en-US" baseline="0" dirty="0" smtClean="0"/>
              <a:t> getting to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5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5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50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5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5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circa 100</a:t>
            </a:r>
            <a:r>
              <a:rPr lang="en-US" baseline="0" dirty="0" smtClean="0"/>
              <a:t> minutes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74F9C-7A31-45D2-BDCB-AE7234DFAAA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4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Circa 95 to 100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omg.org/spec/UML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Makefiles</a:t>
            </a:r>
            <a:r>
              <a:rPr lang="en-US" dirty="0" smtClean="0"/>
              <a:t>, </a:t>
            </a:r>
            <a:r>
              <a:rPr lang="en-US" dirty="0" err="1" smtClean="0"/>
              <a:t>Geany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ADTs, UML, C++ classes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79248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derived/taken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http://www.stroustrup.com/Programming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and some from C++ Through Game Programming (Dawson)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Official Dilbert Website featuring Scott Adams Dilbert strips, animations and 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096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 Demo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Create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772400" cy="1066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lines that start with g++ (and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must begin with a TAB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 will not work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02258"/>
              </p:ext>
            </p:extLst>
          </p:nvPr>
        </p:nvGraphicFramePr>
        <p:xfrm>
          <a:off x="381000" y="2057400"/>
          <a:ext cx="6858000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0"/>
              </a:tblGrid>
              <a:tr h="293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makefile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</a:tr>
              <a:tr h="3820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hello: 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	g++ -o hello 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: HelloMain.cpp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	g++ -c HelloMain.cpp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: HelloFunction.cpp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	g++ -c HelloFunction.cpp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clean: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	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rm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rf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 *.o hello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5067300" cy="220027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 Demo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2819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Compile and build from Terminal Window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the resulting executable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./hello</a:t>
            </a: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.o files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hello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clean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2209800"/>
            <a:ext cx="5978275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828690"/>
            <a:ext cx="41667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Animated GIF </a:t>
            </a:r>
            <a:r>
              <a:rPr lang="en-US" sz="1100" i="1" dirty="0" smtClean="0"/>
              <a:t>(run the </a:t>
            </a:r>
            <a:r>
              <a:rPr lang="en-US" sz="1100" i="1" dirty="0" err="1" smtClean="0"/>
              <a:t>powerpoint</a:t>
            </a:r>
            <a:r>
              <a:rPr lang="en-US" sz="1100" i="1" dirty="0" smtClean="0"/>
              <a:t> and wait a second or two)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947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ADTs</a:t>
            </a:r>
          </a:p>
          <a:p>
            <a:pPr lvl="1"/>
            <a:r>
              <a:rPr lang="en-US" dirty="0"/>
              <a:t>UML</a:t>
            </a:r>
          </a:p>
          <a:p>
            <a:pPr lvl="1"/>
            <a:r>
              <a:rPr lang="en-US" dirty="0" smtClean="0"/>
              <a:t>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Geany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very primitive IDE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is better than command line  =)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“default” only compiles and builds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whatever the “active” one is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demo will show you how to use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in the same folder as your source code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executable specified by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the same name as the file that has your main() function in 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</a:t>
            </a:r>
            <a:r>
              <a:rPr lang="en-US" dirty="0" err="1" smtClean="0"/>
              <a:t>Geany</a:t>
            </a:r>
            <a:r>
              <a:rPr lang="en-US" dirty="0" smtClean="0"/>
              <a:t> </a:t>
            </a:r>
            <a:r>
              <a:rPr lang="en-US" dirty="0" err="1" smtClean="0"/>
              <a:t>Makefiles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want to follow along with the next few slides</a:t>
            </a:r>
          </a:p>
          <a:p>
            <a:endParaRPr lang="en-US" dirty="0"/>
          </a:p>
          <a:p>
            <a:r>
              <a:rPr lang="en-US" dirty="0" smtClean="0"/>
              <a:t>It will make things easier for you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</a:t>
            </a:r>
            <a:r>
              <a:rPr lang="en-US" dirty="0" smtClean="0">
                <a:cs typeface="Times New Roman" panose="02020603050405020304" pitchFamily="18" charset="0"/>
              </a:rPr>
              <a:t>– </a:t>
            </a:r>
            <a:r>
              <a:rPr lang="en-US" dirty="0" smtClean="0"/>
              <a:t>Open </a:t>
            </a:r>
            <a:r>
              <a:rPr lang="en-US" dirty="0" err="1" smtClean="0"/>
              <a:t>Geany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dingleb\Desktop\Courses\CS244\CS244_2014_spring\_CapturedImages\GeanyDemo\GD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626350" cy="55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3733800"/>
            <a:ext cx="2209800" cy="838200"/>
          </a:xfrm>
          <a:prstGeom prst="ellipse">
            <a:avLst/>
          </a:prstGeom>
          <a:noFill/>
          <a:ln w="139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</a:t>
            </a:r>
            <a:r>
              <a:rPr lang="en-US" dirty="0" smtClean="0"/>
              <a:t>pen all the files in </a:t>
            </a:r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HelloMain.cpp HelloFunction.cpp </a:t>
            </a:r>
            <a:r>
              <a:rPr lang="en-US" dirty="0" err="1" smtClean="0"/>
              <a:t>HelloFunction.h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makefile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Reiterating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makefiles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executable name in the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filename that has main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Adapt 1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956255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slightly: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65151"/>
              </p:ext>
            </p:extLst>
          </p:nvPr>
        </p:nvGraphicFramePr>
        <p:xfrm>
          <a:off x="109184" y="1653563"/>
          <a:ext cx="6858000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0"/>
              </a:tblGrid>
              <a:tr h="293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makefile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20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hello: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   hello 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HelloMain.cpp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-c HelloMain.cpp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HelloFunction.cpp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-c HelloFunction.cpp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clean: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*.o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hello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6200" y="2282828"/>
            <a:ext cx="642584" cy="533400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5584" y="2626957"/>
            <a:ext cx="685800" cy="378542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68972" y="1219200"/>
            <a:ext cx="177048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executable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to be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HelloMain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37984" y="5094362"/>
            <a:ext cx="685800" cy="378542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05499"/>
            <a:ext cx="5011315" cy="3640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2631562"/>
            <a:ext cx="1459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Animated 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Adapt 1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956255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slightly: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439789"/>
              </p:ext>
            </p:extLst>
          </p:nvPr>
        </p:nvGraphicFramePr>
        <p:xfrm>
          <a:off x="109184" y="1653563"/>
          <a:ext cx="6858000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0"/>
              </a:tblGrid>
              <a:tr h="293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makefile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20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 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HelloMain.cpp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-c HelloMain.cpp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HelloFunction.cpp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-c HelloFunction.cpp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clean: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*.o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6200" y="2282828"/>
            <a:ext cx="1219200" cy="533400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5584" y="2626957"/>
            <a:ext cx="1186216" cy="378542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68972" y="1219200"/>
            <a:ext cx="177048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executable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to be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HelloMain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37984" y="5094362"/>
            <a:ext cx="1110016" cy="378542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05499"/>
            <a:ext cx="5011315" cy="3640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2631562"/>
            <a:ext cx="1459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Animated 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if you open the file with the main() function in it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HelloMain.cpp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select the dropdown “make all” option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compile and build all the files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described in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shown on next slides ]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Loops</a:t>
            </a:r>
          </a:p>
          <a:p>
            <a:pPr lvl="1"/>
            <a:r>
              <a:rPr lang="en-US" dirty="0"/>
              <a:t>for-loops</a:t>
            </a:r>
          </a:p>
          <a:p>
            <a:r>
              <a:rPr lang="en-US" dirty="0"/>
              <a:t>Standard Template Library -- strings</a:t>
            </a:r>
          </a:p>
          <a:p>
            <a:pPr lvl="1"/>
            <a:r>
              <a:rPr lang="en-US" dirty="0"/>
              <a:t>STL objects: member data, member functions</a:t>
            </a:r>
          </a:p>
          <a:p>
            <a:pPr lvl="1"/>
            <a:r>
              <a:rPr lang="en-US" dirty="0"/>
              <a:t>STL Strings are </a:t>
            </a:r>
            <a:r>
              <a:rPr lang="en-US" dirty="0" err="1"/>
              <a:t>std</a:t>
            </a:r>
            <a:r>
              <a:rPr lang="en-US" dirty="0"/>
              <a:t>::string</a:t>
            </a:r>
          </a:p>
          <a:p>
            <a:endParaRPr lang="en-US" dirty="0"/>
          </a:p>
          <a:p>
            <a:r>
              <a:rPr lang="en-US" dirty="0"/>
              <a:t>C-style strings</a:t>
            </a:r>
          </a:p>
          <a:p>
            <a:endParaRPr lang="en-US" dirty="0"/>
          </a:p>
          <a:p>
            <a:r>
              <a:rPr lang="en-US" dirty="0"/>
              <a:t>Arrays</a:t>
            </a:r>
          </a:p>
          <a:p>
            <a:pPr lvl="1"/>
            <a:r>
              <a:rPr lang="en-US" dirty="0"/>
              <a:t>static arrays all types</a:t>
            </a:r>
          </a:p>
          <a:p>
            <a:endParaRPr lang="en-US" dirty="0"/>
          </a:p>
          <a:p>
            <a:r>
              <a:rPr lang="en-US" dirty="0"/>
              <a:t>Standard Template Library -- vectors</a:t>
            </a:r>
          </a:p>
          <a:p>
            <a:pPr lvl="1"/>
            <a:r>
              <a:rPr lang="en-US" dirty="0"/>
              <a:t>STL vectors are </a:t>
            </a:r>
            <a:r>
              <a:rPr lang="en-US" dirty="0" err="1"/>
              <a:t>std</a:t>
            </a:r>
            <a:r>
              <a:rPr lang="en-US" dirty="0"/>
              <a:t>:: vector</a:t>
            </a:r>
          </a:p>
          <a:p>
            <a:pPr lvl="2"/>
            <a:r>
              <a:rPr lang="en-US" dirty="0" err="1"/>
              <a:t>push_back</a:t>
            </a:r>
            <a:r>
              <a:rPr lang="en-US" dirty="0"/>
              <a:t>(), size(), indexing, </a:t>
            </a:r>
            <a:r>
              <a:rPr lang="en-US" dirty="0" err="1"/>
              <a:t>pop_back</a:t>
            </a:r>
            <a:r>
              <a:rPr lang="en-US" dirty="0"/>
              <a:t>(), clear(), empty()</a:t>
            </a:r>
          </a:p>
          <a:p>
            <a:pPr lvl="1"/>
            <a:r>
              <a:rPr lang="en-US" dirty="0"/>
              <a:t>Iterators</a:t>
            </a:r>
          </a:p>
          <a:p>
            <a:pPr lvl="2"/>
            <a:r>
              <a:rPr lang="en-US" dirty="0"/>
              <a:t>with vector’s begin(), end(), dereferencing an iterator, vector insert()</a:t>
            </a:r>
          </a:p>
          <a:p>
            <a:pPr lvl="1"/>
            <a:r>
              <a:rPr lang="en-US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692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Make</a:t>
            </a:r>
            <a:r>
              <a:rPr lang="en-US" baseline="0" dirty="0" smtClean="0">
                <a:cs typeface="Times New Roman" panose="02020603050405020304" pitchFamily="18" charset="0"/>
              </a:rPr>
              <a:t> All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3" y="1890892"/>
            <a:ext cx="7748167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72100" y="3599838"/>
            <a:ext cx="1219200" cy="533400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81700" y="2152829"/>
            <a:ext cx="647700" cy="990600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3092" y="1447800"/>
            <a:ext cx="164711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Press this down</a:t>
            </a:r>
          </a:p>
          <a:p>
            <a:r>
              <a:rPr lang="en-US" dirty="0" smtClean="0"/>
              <a:t>arrow button</a:t>
            </a:r>
          </a:p>
          <a:p>
            <a:r>
              <a:rPr lang="en-US" dirty="0" smtClean="0"/>
              <a:t>to get the drop </a:t>
            </a:r>
          </a:p>
          <a:p>
            <a:r>
              <a:rPr lang="en-US" dirty="0" smtClean="0"/>
              <a:t>down</a:t>
            </a:r>
            <a:r>
              <a:rPr lang="en-US" dirty="0"/>
              <a:t> </a:t>
            </a:r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477" y="4495800"/>
            <a:ext cx="230812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 sure the file with your main() </a:t>
            </a:r>
          </a:p>
          <a:p>
            <a:r>
              <a:rPr lang="en-US" dirty="0" smtClean="0"/>
              <a:t>function is the </a:t>
            </a:r>
          </a:p>
          <a:p>
            <a:r>
              <a:rPr lang="en-US" dirty="0" smtClean="0"/>
              <a:t>“current tab”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14600" y="3651456"/>
            <a:ext cx="533400" cy="844344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4267200"/>
            <a:ext cx="685800" cy="228600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Make Success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43000"/>
            <a:ext cx="7524750" cy="53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219200" y="5181600"/>
            <a:ext cx="6705600" cy="1600200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Run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308815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the program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the ‘gray’ gears button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on the keyboard press F5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the 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 with main() is still the “current tab”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HelloMain.cpp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14425"/>
            <a:ext cx="44005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553200" y="1114424"/>
            <a:ext cx="609600" cy="866775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 w="889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39453"/>
            <a:ext cx="4629150" cy="302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8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/>
              <a:t>Geany</a:t>
            </a:r>
            <a:r>
              <a:rPr lang="en-US" dirty="0" smtClean="0"/>
              <a:t> Make Clean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running the program</a:t>
            </a:r>
          </a:p>
          <a:p>
            <a:r>
              <a:rPr lang="en-US" dirty="0" smtClean="0"/>
              <a:t>If you make any changes to your files you will need to do a </a:t>
            </a:r>
          </a:p>
          <a:p>
            <a:pPr lvl="1"/>
            <a:r>
              <a:rPr lang="en-US" b="1" dirty="0" smtClean="0"/>
              <a:t>make clean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before the next </a:t>
            </a:r>
            <a:r>
              <a:rPr lang="en-US" b="1" dirty="0" smtClean="0"/>
              <a:t>make 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6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smtClean="0"/>
              <a:t>Mantra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Clean</a:t>
            </a:r>
          </a:p>
          <a:p>
            <a:r>
              <a:rPr lang="en-US" dirty="0" smtClean="0"/>
              <a:t>then</a:t>
            </a:r>
          </a:p>
          <a:p>
            <a:r>
              <a:rPr lang="en-US" dirty="0" smtClean="0"/>
              <a:t>Make All</a:t>
            </a:r>
          </a:p>
          <a:p>
            <a:endParaRPr lang="en-US" dirty="0"/>
          </a:p>
          <a:p>
            <a:r>
              <a:rPr lang="en-US" dirty="0" smtClean="0"/>
              <a:t>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smtClean="0"/>
              <a:t>Make Clean </a:t>
            </a:r>
            <a:r>
              <a:rPr lang="en-US" dirty="0" err="1" smtClean="0"/>
              <a:t>Geany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Select: </a:t>
            </a:r>
            <a:br>
              <a:rPr lang="en-US" dirty="0" smtClean="0"/>
            </a:br>
            <a:r>
              <a:rPr lang="en-US" dirty="0" smtClean="0"/>
              <a:t>          Make Custom Target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2579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410200" y="3886199"/>
            <a:ext cx="1828800" cy="381001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81700" y="2152829"/>
            <a:ext cx="647700" cy="990600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3092" y="1447800"/>
            <a:ext cx="164711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Press this down</a:t>
            </a:r>
          </a:p>
          <a:p>
            <a:r>
              <a:rPr lang="en-US" dirty="0" smtClean="0"/>
              <a:t>arrow button</a:t>
            </a:r>
          </a:p>
          <a:p>
            <a:r>
              <a:rPr lang="en-US" dirty="0" smtClean="0"/>
              <a:t>to get the drop </a:t>
            </a:r>
          </a:p>
          <a:p>
            <a:r>
              <a:rPr lang="en-US" dirty="0" smtClean="0"/>
              <a:t>down</a:t>
            </a:r>
            <a:r>
              <a:rPr lang="en-US" dirty="0"/>
              <a:t> </a:t>
            </a:r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smtClean="0"/>
              <a:t>Make </a:t>
            </a:r>
            <a:r>
              <a:rPr lang="en-US" dirty="0"/>
              <a:t>Clean </a:t>
            </a:r>
            <a:r>
              <a:rPr lang="en-US" dirty="0" err="1"/>
              <a:t>Geany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6867"/>
            <a:ext cx="45243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68130" y="4316630"/>
            <a:ext cx="1828800" cy="381001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2"/>
            <a:endCxn id="5" idx="2"/>
          </p:cNvCxnSpPr>
          <p:nvPr/>
        </p:nvCxnSpPr>
        <p:spPr>
          <a:xfrm>
            <a:off x="2433096" y="3398543"/>
            <a:ext cx="1135034" cy="1108588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27518" y="2752212"/>
            <a:ext cx="14111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Type: clean</a:t>
            </a:r>
          </a:p>
          <a:p>
            <a:r>
              <a:rPr lang="en-US" dirty="0" smtClean="0"/>
              <a:t>and press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smtClean="0"/>
              <a:t>Make </a:t>
            </a:r>
            <a:r>
              <a:rPr lang="en-US" dirty="0"/>
              <a:t>Clean </a:t>
            </a:r>
            <a:r>
              <a:rPr lang="en-US" dirty="0" err="1"/>
              <a:t>Geany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4293348"/>
            <a:ext cx="5905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981278" y="4445748"/>
            <a:ext cx="5753023" cy="1219200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1"/>
            <a:endCxn id="5" idx="1"/>
          </p:cNvCxnSpPr>
          <p:nvPr/>
        </p:nvCxnSpPr>
        <p:spPr>
          <a:xfrm>
            <a:off x="570122" y="3003157"/>
            <a:ext cx="2253667" cy="1621139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0122" y="2464548"/>
            <a:ext cx="834818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Near the bottom of the screen</a:t>
            </a:r>
            <a:br>
              <a:rPr lang="en-US" sz="3200" dirty="0" smtClean="0"/>
            </a:br>
            <a:r>
              <a:rPr lang="en-US" sz="3200" dirty="0" smtClean="0"/>
              <a:t>you should see a message like this (if it succeeds)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92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ADTs</a:t>
            </a:r>
          </a:p>
          <a:p>
            <a:pPr lvl="1"/>
            <a:r>
              <a:rPr lang="en-US" dirty="0"/>
              <a:t>UML</a:t>
            </a:r>
          </a:p>
          <a:p>
            <a:pPr lvl="1"/>
            <a:r>
              <a:rPr lang="en-US" dirty="0" smtClean="0"/>
              <a:t>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Recall using C++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 to now we have been using C++ classes</a:t>
            </a:r>
          </a:p>
          <a:p>
            <a:pPr lvl="1"/>
            <a:r>
              <a:rPr lang="en-US" dirty="0" smtClean="0"/>
              <a:t>Just by knowing their </a:t>
            </a:r>
            <a:r>
              <a:rPr lang="en-US" dirty="0"/>
              <a:t>interface </a:t>
            </a:r>
            <a:endParaRPr lang="en-US" dirty="0" smtClean="0"/>
          </a:p>
          <a:p>
            <a:pPr lvl="1"/>
            <a:r>
              <a:rPr lang="en-US" dirty="0" smtClean="0"/>
              <a:t>Allowing </a:t>
            </a:r>
            <a:r>
              <a:rPr lang="en-US" dirty="0"/>
              <a:t>us to use a class without worrying about anything else</a:t>
            </a:r>
          </a:p>
          <a:p>
            <a:pPr lvl="2"/>
            <a:r>
              <a:rPr lang="en-US" dirty="0"/>
              <a:t>For example</a:t>
            </a:r>
          </a:p>
          <a:p>
            <a:pPr lvl="3"/>
            <a:r>
              <a:rPr lang="en-US" dirty="0" err="1"/>
              <a:t>std</a:t>
            </a:r>
            <a:r>
              <a:rPr lang="en-US" dirty="0"/>
              <a:t>::vector</a:t>
            </a:r>
          </a:p>
          <a:p>
            <a:pPr lvl="3"/>
            <a:r>
              <a:rPr lang="en-US" dirty="0"/>
              <a:t>Interface includes: </a:t>
            </a:r>
          </a:p>
          <a:p>
            <a:pPr lvl="4"/>
            <a:r>
              <a:rPr lang="en-US" dirty="0"/>
              <a:t>the data elements</a:t>
            </a:r>
          </a:p>
          <a:p>
            <a:pPr lvl="4"/>
            <a:r>
              <a:rPr lang="en-US" dirty="0"/>
              <a:t>the member functions: size(), </a:t>
            </a:r>
            <a:r>
              <a:rPr lang="en-US" dirty="0" err="1"/>
              <a:t>push_back</a:t>
            </a:r>
            <a:r>
              <a:rPr lang="en-US" dirty="0"/>
              <a:t>(), insert(), empty() etc.</a:t>
            </a:r>
          </a:p>
          <a:p>
            <a:pPr lvl="3"/>
            <a:r>
              <a:rPr lang="en-US" dirty="0"/>
              <a:t>We use them but don’t need to know how they work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However, C++ classes are divided into 2 parts</a:t>
            </a:r>
          </a:p>
          <a:p>
            <a:pPr lvl="1"/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and Implementation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 is Due Soon</a:t>
            </a:r>
          </a:p>
          <a:p>
            <a:endParaRPr lang="en-US" dirty="0" smtClean="0"/>
          </a:p>
          <a:p>
            <a:r>
              <a:rPr lang="en-US" dirty="0" smtClean="0"/>
              <a:t>Homework 4 is Posted on D2L</a:t>
            </a:r>
          </a:p>
          <a:p>
            <a:pPr lvl="1"/>
            <a:r>
              <a:rPr lang="en-US" dirty="0" smtClean="0"/>
              <a:t>Do NOT delay in starting it</a:t>
            </a:r>
          </a:p>
          <a:p>
            <a:pPr lvl="1"/>
            <a:endParaRPr lang="en-US" dirty="0"/>
          </a:p>
          <a:p>
            <a:r>
              <a:rPr lang="en-US" dirty="0" smtClean="0"/>
              <a:t>Do not forget to look at the Meta-Info </a:t>
            </a:r>
            <a:r>
              <a:rPr lang="en-US" dirty="0" smtClean="0"/>
              <a:t>files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Movies Homework: Small Update Use  </a:t>
            </a:r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Types(ADTs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 lvl="0"/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ADT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describes a public interface</a:t>
            </a:r>
          </a:p>
          <a:p>
            <a:pPr lvl="1"/>
            <a:r>
              <a:rPr lang="en-US" dirty="0" smtClean="0"/>
              <a:t>Where the interface includes </a:t>
            </a:r>
          </a:p>
          <a:p>
            <a:pPr lvl="2"/>
            <a:r>
              <a:rPr lang="en-US" dirty="0" smtClean="0"/>
              <a:t>a public </a:t>
            </a:r>
            <a:r>
              <a:rPr lang="en-US" b="1" dirty="0" smtClean="0">
                <a:solidFill>
                  <a:srgbClr val="FF0000"/>
                </a:solidFill>
              </a:rPr>
              <a:t>set of data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dirty="0" smtClean="0"/>
              <a:t>and a public </a:t>
            </a:r>
            <a:r>
              <a:rPr lang="en-US" b="1" dirty="0" smtClean="0">
                <a:solidFill>
                  <a:srgbClr val="FF0000"/>
                </a:solidFill>
              </a:rPr>
              <a:t>set of functions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(aka methods, or operations)</a:t>
            </a:r>
          </a:p>
        </p:txBody>
      </p:sp>
    </p:spTree>
    <p:extLst>
      <p:ext uri="{BB962C8B-B14F-4D97-AF65-F5344CB8AC3E}">
        <p14:creationId xmlns:p14="http://schemas.microsoft.com/office/powerpoint/2010/main" val="33229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Types(ADTs) and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 lvl="0"/>
            <a:r>
              <a:rPr lang="en-US" dirty="0" smtClean="0"/>
              <a:t>An ADT describes a public interface</a:t>
            </a:r>
          </a:p>
          <a:p>
            <a:pPr lvl="1"/>
            <a:r>
              <a:rPr lang="en-US" dirty="0" smtClean="0"/>
              <a:t>Where the interface includes </a:t>
            </a:r>
          </a:p>
          <a:p>
            <a:pPr lvl="2"/>
            <a:r>
              <a:rPr lang="en-US" dirty="0" smtClean="0"/>
              <a:t>a public set of data </a:t>
            </a:r>
          </a:p>
          <a:p>
            <a:pPr lvl="2"/>
            <a:r>
              <a:rPr lang="en-US" dirty="0" smtClean="0"/>
              <a:t>and a public set of functions (aka methods, or operations)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In</a:t>
            </a:r>
            <a:r>
              <a:rPr lang="en-US" baseline="0" dirty="0" smtClean="0"/>
              <a:t> C++ this </a:t>
            </a:r>
            <a:r>
              <a:rPr lang="en-US" baseline="0" dirty="0" smtClean="0">
                <a:solidFill>
                  <a:srgbClr val="FF0000"/>
                </a:solidFill>
              </a:rPr>
              <a:t>interface</a:t>
            </a:r>
            <a:r>
              <a:rPr lang="en-US" baseline="0" dirty="0" smtClean="0"/>
              <a:t> is the public part of a class. </a:t>
            </a:r>
          </a:p>
          <a:p>
            <a:pPr lvl="1"/>
            <a:r>
              <a:rPr lang="en-US" baseline="0" dirty="0" smtClean="0"/>
              <a:t>Most often </a:t>
            </a:r>
            <a:r>
              <a:rPr lang="en-US" u="sng" baseline="0" dirty="0" smtClean="0"/>
              <a:t>declared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in the </a:t>
            </a:r>
            <a:r>
              <a:rPr lang="en-US" baseline="0" dirty="0" smtClean="0">
                <a:solidFill>
                  <a:srgbClr val="FF0000"/>
                </a:solidFill>
              </a:rPr>
              <a:t>header file</a:t>
            </a:r>
            <a:r>
              <a:rPr lang="en-US" baseline="0" dirty="0" smtClean="0"/>
              <a:t> for the class (.h file)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Implementation and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implementation of an</a:t>
            </a:r>
            <a:r>
              <a:rPr lang="en-US" baseline="0" dirty="0" smtClean="0"/>
              <a:t> ADT </a:t>
            </a:r>
          </a:p>
          <a:p>
            <a:pPr lvl="1"/>
            <a:r>
              <a:rPr lang="en-US" baseline="0" dirty="0" smtClean="0"/>
              <a:t>answers the HOW question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STL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implemented</a:t>
            </a:r>
            <a:r>
              <a:rPr lang="en-US" dirty="0" smtClean="0"/>
              <a:t> many </a:t>
            </a:r>
            <a:r>
              <a:rPr lang="en-US" dirty="0" smtClean="0">
                <a:solidFill>
                  <a:srgbClr val="FF0000"/>
                </a:solidFill>
              </a:rPr>
              <a:t>ADTs</a:t>
            </a:r>
          </a:p>
          <a:p>
            <a:pPr lvl="2"/>
            <a:r>
              <a:rPr lang="en-US" baseline="0" dirty="0" smtClean="0"/>
              <a:t>It is just one way to implement them</a:t>
            </a:r>
          </a:p>
          <a:p>
            <a:pPr lvl="1"/>
            <a:endParaRPr lang="en-US" baseline="0" dirty="0" smtClean="0"/>
          </a:p>
          <a:p>
            <a:pPr lvl="1"/>
            <a:endParaRPr lang="en-US" dirty="0"/>
          </a:p>
          <a:p>
            <a:r>
              <a:rPr lang="en-US" baseline="0" dirty="0" smtClean="0"/>
              <a:t>In C++ this </a:t>
            </a:r>
            <a:r>
              <a:rPr lang="en-US" baseline="0" dirty="0" smtClean="0">
                <a:solidFill>
                  <a:srgbClr val="FF0000"/>
                </a:solidFill>
              </a:rPr>
              <a:t>implementation</a:t>
            </a:r>
            <a:r>
              <a:rPr lang="en-US" baseline="0" dirty="0" smtClean="0"/>
              <a:t> is in the definition of a class’s functions </a:t>
            </a:r>
          </a:p>
          <a:p>
            <a:pPr lvl="1"/>
            <a:r>
              <a:rPr lang="en-US" baseline="0" dirty="0" smtClean="0"/>
              <a:t>Most often </a:t>
            </a:r>
            <a:r>
              <a:rPr lang="en-US" u="sng" baseline="0" dirty="0" smtClean="0"/>
              <a:t>defined</a:t>
            </a:r>
            <a:r>
              <a:rPr lang="en-US" baseline="0" dirty="0" smtClean="0"/>
              <a:t> in a class’s </a:t>
            </a:r>
            <a:r>
              <a:rPr lang="en-US" baseline="0" dirty="0" smtClean="0">
                <a:solidFill>
                  <a:srgbClr val="FF0000"/>
                </a:solidFill>
              </a:rPr>
              <a:t>.</a:t>
            </a:r>
            <a:r>
              <a:rPr lang="en-US" baseline="0" dirty="0" err="1" smtClean="0">
                <a:solidFill>
                  <a:srgbClr val="FF0000"/>
                </a:solidFill>
              </a:rPr>
              <a:t>cpp</a:t>
            </a:r>
            <a:r>
              <a:rPr lang="en-US" baseline="0" dirty="0" smtClean="0">
                <a:solidFill>
                  <a:srgbClr val="FF0000"/>
                </a:solidFill>
              </a:rPr>
              <a:t> file</a:t>
            </a:r>
            <a:r>
              <a:rPr lang="en-US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9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Trucks and 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groups of 2 to 5 people</a:t>
            </a:r>
          </a:p>
          <a:p>
            <a:r>
              <a:rPr lang="en-US" dirty="0" smtClean="0"/>
              <a:t>In 5 minutes or less</a:t>
            </a:r>
          </a:p>
          <a:p>
            <a:pPr lvl="1"/>
            <a:r>
              <a:rPr lang="en-US" dirty="0"/>
              <a:t>On the back of a piece of paper write all the names of the people in your group.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 the front, </a:t>
            </a:r>
            <a:br>
              <a:rPr lang="en-US" dirty="0" smtClean="0"/>
            </a:br>
            <a:r>
              <a:rPr lang="en-US" dirty="0" smtClean="0"/>
              <a:t>Draw </a:t>
            </a:r>
            <a:r>
              <a:rPr lang="en-US" dirty="0"/>
              <a:t>a vertical line to divide the front side of the paper into two halves.</a:t>
            </a:r>
          </a:p>
          <a:p>
            <a:pPr lvl="2"/>
            <a:r>
              <a:rPr lang="en-US" dirty="0"/>
              <a:t>Label the left half:    Pickup Truck</a:t>
            </a:r>
          </a:p>
          <a:p>
            <a:pPr lvl="2"/>
            <a:r>
              <a:rPr lang="en-US" dirty="0"/>
              <a:t>Label the right half:  Car</a:t>
            </a:r>
          </a:p>
          <a:p>
            <a:endParaRPr lang="en-US" dirty="0"/>
          </a:p>
          <a:p>
            <a:pPr lvl="1"/>
            <a:r>
              <a:rPr lang="en-US" dirty="0" smtClean="0"/>
              <a:t>Decide </a:t>
            </a:r>
            <a:r>
              <a:rPr lang="en-US" dirty="0"/>
              <a:t>as a group the abstract description of each and write that description in the appropriate area</a:t>
            </a:r>
          </a:p>
          <a:p>
            <a:pPr lvl="2"/>
            <a:r>
              <a:rPr lang="en-US" dirty="0"/>
              <a:t>Make a list of attributes for 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with each group and write the results on the board</a:t>
            </a:r>
          </a:p>
          <a:p>
            <a:pPr lvl="1"/>
            <a:r>
              <a:rPr lang="en-US" dirty="0" smtClean="0"/>
              <a:t>This will be returned to later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733800"/>
            <a:ext cx="34290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u="sng" dirty="0" smtClean="0"/>
              <a:t>Pick-Up Truck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733800"/>
            <a:ext cx="34290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u="sng" dirty="0" smtClean="0"/>
              <a:t>Car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5687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/>
              <a:t>ADTs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/>
              <a:t>UML</a:t>
            </a:r>
          </a:p>
          <a:p>
            <a:pPr lvl="1"/>
            <a:r>
              <a:rPr lang="en-US" dirty="0" smtClean="0"/>
              <a:t>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from ADTs to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from an abstract idea to actual C++ code requires 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and often stepwise refinement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Programmers often use pseudo-code and flow charts to plan out code</a:t>
            </a:r>
          </a:p>
          <a:p>
            <a:pPr lvl="1"/>
            <a:r>
              <a:rPr lang="en-US" dirty="0" smtClean="0"/>
              <a:t>good for many things</a:t>
            </a:r>
          </a:p>
          <a:p>
            <a:pPr lvl="1"/>
            <a:r>
              <a:rPr lang="en-US" dirty="0" smtClean="0"/>
              <a:t>but still difficult to read for some people</a:t>
            </a:r>
          </a:p>
          <a:p>
            <a:pPr lvl="1"/>
            <a:r>
              <a:rPr lang="en-US" dirty="0" smtClean="0"/>
              <a:t>and not that useful for documenting</a:t>
            </a:r>
          </a:p>
          <a:p>
            <a:endParaRPr lang="en-US" dirty="0"/>
          </a:p>
          <a:p>
            <a:r>
              <a:rPr lang="en-US" dirty="0" smtClean="0"/>
              <a:t>To offset this a lot of planning is now done using Universal Modeling Language (UML) documents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nice blend of “business” type thinking and methods with “engineering/science” type thinking and methods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good for documenting for a wider range of audiences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Abstract Representation To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895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common way to convey abstract data types to be implemented into a programming language is through the use of the Universal Modeling</a:t>
            </a:r>
            <a:r>
              <a:rPr lang="en-US" baseline="0" dirty="0" smtClean="0"/>
              <a:t> Language (UML)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UML</a:t>
            </a:r>
            <a:r>
              <a:rPr lang="en-US" dirty="0" smtClean="0"/>
              <a:t> is standardized as accepted by the International Organization for Standardization (ISO)</a:t>
            </a:r>
          </a:p>
          <a:p>
            <a:pPr lvl="2"/>
            <a:r>
              <a:rPr lang="en-US" dirty="0">
                <a:hlinkClick r:id="rId2"/>
              </a:rPr>
              <a:t>http://www.omg.org/spec/UML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are currently two categories of UML diagrams each with seven diagram </a:t>
            </a:r>
            <a:r>
              <a:rPr lang="en-US" dirty="0"/>
              <a:t>types (UML 2.2)</a:t>
            </a:r>
            <a:endParaRPr lang="en-US" dirty="0" smtClean="0"/>
          </a:p>
        </p:txBody>
      </p:sp>
      <p:pic>
        <p:nvPicPr>
          <p:cNvPr id="1026" name="Picture 2" descr="Hierarchy of UML 2.2 Diagrams, shown as a class diagra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0362"/>
            <a:ext cx="5334000" cy="29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Class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will mostly focus on </a:t>
            </a:r>
            <a:r>
              <a:rPr lang="en-US" b="1" dirty="0" smtClean="0"/>
              <a:t>class diagrams</a:t>
            </a:r>
          </a:p>
          <a:p>
            <a:endParaRPr lang="en-US" dirty="0" smtClean="0"/>
          </a:p>
          <a:p>
            <a:r>
              <a:rPr lang="en-US" dirty="0" smtClean="0"/>
              <a:t>These</a:t>
            </a:r>
            <a:r>
              <a:rPr lang="en-US" baseline="0" dirty="0" smtClean="0"/>
              <a:t> show a system’s structure by illustrating its classes, the class attributes, and relationship to other classes.</a:t>
            </a:r>
            <a:endParaRPr lang="en-US" dirty="0"/>
          </a:p>
        </p:txBody>
      </p:sp>
      <p:pic>
        <p:nvPicPr>
          <p:cNvPr id="4" name="Picture 2" descr="Hierarchy of UML 2.2 Diagrams, shown as a class diagr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0362"/>
            <a:ext cx="5334000" cy="29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895599" y="4572000"/>
            <a:ext cx="1447801" cy="990600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smtClean="0"/>
              <a:t>compiling multiple files</a:t>
            </a:r>
          </a:p>
          <a:p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a primitive IDE</a:t>
            </a:r>
          </a:p>
          <a:p>
            <a:r>
              <a:rPr lang="en-US" dirty="0" smtClean="0"/>
              <a:t>Universal Markup Language</a:t>
            </a:r>
          </a:p>
          <a:p>
            <a:r>
              <a:rPr lang="en-US" dirty="0" smtClean="0"/>
              <a:t>Abstract Data Types</a:t>
            </a:r>
          </a:p>
          <a:p>
            <a:r>
              <a:rPr lang="en-US" dirty="0" smtClean="0"/>
              <a:t>C++ Classes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3011167" cy="277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SimplePerson</a:t>
            </a:r>
            <a:r>
              <a:rPr lang="en-US" dirty="0" smtClean="0"/>
              <a:t> 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734861"/>
              </p:ext>
            </p:extLst>
          </p:nvPr>
        </p:nvGraphicFramePr>
        <p:xfrm>
          <a:off x="1905000" y="3464600"/>
          <a:ext cx="6477000" cy="2689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7000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SimplePerson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     -  </a:t>
                      </a:r>
                      <a:r>
                        <a:rPr lang="en-US" sz="1600" dirty="0" err="1" smtClean="0">
                          <a:effectLst/>
                        </a:rPr>
                        <a:t>m_nameStr</a:t>
                      </a:r>
                      <a:r>
                        <a:rPr lang="en-US" sz="1600" dirty="0" smtClean="0">
                          <a:effectLst/>
                        </a:rPr>
                        <a:t>: string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     -  </a:t>
                      </a:r>
                      <a:r>
                        <a:rPr lang="en-US" sz="1600" dirty="0" err="1" smtClean="0">
                          <a:effectLst/>
                        </a:rPr>
                        <a:t>m_idStr</a:t>
                      </a:r>
                      <a:r>
                        <a:rPr lang="en-US" sz="1600" dirty="0" smtClean="0">
                          <a:effectLst/>
                        </a:rPr>
                        <a:t>: string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+ </a:t>
                      </a:r>
                      <a:r>
                        <a:rPr lang="en-US" sz="1600" dirty="0" err="1" smtClean="0">
                          <a:effectLst/>
                        </a:rPr>
                        <a:t>SimplePerson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</a:rPr>
                        <a:t>const</a:t>
                      </a:r>
                      <a:r>
                        <a:rPr lang="en-US" sz="1600" baseline="0" dirty="0" smtClean="0">
                          <a:effectLst/>
                        </a:rPr>
                        <a:t> string&amp; </a:t>
                      </a:r>
                      <a:r>
                        <a:rPr lang="en-US" sz="1600" baseline="0" dirty="0" err="1" smtClean="0">
                          <a:effectLst/>
                        </a:rPr>
                        <a:t>nameStr</a:t>
                      </a:r>
                      <a:r>
                        <a:rPr lang="en-US" sz="1600" baseline="0" dirty="0" smtClean="0">
                          <a:effectLst/>
                        </a:rPr>
                        <a:t>, </a:t>
                      </a:r>
                      <a:r>
                        <a:rPr lang="en-US" sz="1600" baseline="0" dirty="0" err="1" smtClean="0">
                          <a:effectLst/>
                        </a:rPr>
                        <a:t>const</a:t>
                      </a:r>
                      <a:r>
                        <a:rPr lang="en-US" sz="1600" baseline="0" dirty="0" smtClean="0">
                          <a:effectLst/>
                        </a:rPr>
                        <a:t> string&amp; </a:t>
                      </a:r>
                      <a:r>
                        <a:rPr lang="en-US" sz="1600" baseline="0" dirty="0" err="1" smtClean="0">
                          <a:effectLst/>
                        </a:rPr>
                        <a:t>idStr</a:t>
                      </a:r>
                      <a:r>
                        <a:rPr lang="en-US" sz="1600" baseline="0" dirty="0" smtClean="0">
                          <a:effectLst/>
                        </a:rPr>
                        <a:t>);</a:t>
                      </a:r>
                      <a:endParaRPr lang="en-US" sz="16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+ ~</a:t>
                      </a:r>
                      <a:r>
                        <a:rPr lang="en-US" sz="1600" dirty="0" err="1" smtClean="0">
                          <a:effectLst/>
                        </a:rPr>
                        <a:t>SimplePerson</a:t>
                      </a:r>
                      <a:r>
                        <a:rPr lang="en-US" sz="1600" dirty="0" smtClean="0">
                          <a:effectLst/>
                        </a:rPr>
                        <a:t>()</a:t>
                      </a:r>
                      <a:endParaRPr lang="en-US" sz="16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+ print() : void</a:t>
                      </a:r>
                      <a:endParaRPr lang="en-US" sz="16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+ </a:t>
                      </a:r>
                      <a:r>
                        <a:rPr lang="en-US" sz="1600" dirty="0" err="1" smtClean="0">
                          <a:effectLst/>
                        </a:rPr>
                        <a:t>getName</a:t>
                      </a:r>
                      <a:r>
                        <a:rPr lang="en-US" sz="1600" dirty="0" smtClean="0">
                          <a:effectLst/>
                        </a:rPr>
                        <a:t>() : string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Friend functions</a:t>
                      </a: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+ </a:t>
                      </a:r>
                      <a:r>
                        <a:rPr lang="en-US" sz="1600" dirty="0" err="1">
                          <a:effectLst/>
                        </a:rPr>
                        <a:t>bool</a:t>
                      </a:r>
                      <a:r>
                        <a:rPr lang="en-US" sz="1600" dirty="0">
                          <a:effectLst/>
                        </a:rPr>
                        <a:t> operator==(</a:t>
                      </a:r>
                      <a:r>
                        <a:rPr lang="en-US" sz="1600" dirty="0" err="1">
                          <a:effectLst/>
                        </a:rPr>
                        <a:t>const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SimplePerson</a:t>
                      </a:r>
                      <a:r>
                        <a:rPr lang="en-US" sz="1600" dirty="0" smtClean="0">
                          <a:effectLst/>
                        </a:rPr>
                        <a:t>&amp; </a:t>
                      </a:r>
                      <a:r>
                        <a:rPr lang="en-US" sz="1600" dirty="0">
                          <a:effectLst/>
                        </a:rPr>
                        <a:t>lhs, </a:t>
                      </a:r>
                      <a:r>
                        <a:rPr lang="en-US" sz="1600" dirty="0" err="1">
                          <a:effectLst/>
                        </a:rPr>
                        <a:t>const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SimplePerson</a:t>
                      </a:r>
                      <a:r>
                        <a:rPr lang="en-US" sz="1600" dirty="0" smtClean="0">
                          <a:effectLst/>
                        </a:rPr>
                        <a:t>&amp; </a:t>
                      </a:r>
                      <a:r>
                        <a:rPr lang="en-US" sz="1600" dirty="0" err="1">
                          <a:effectLst/>
                        </a:rPr>
                        <a:t>rhs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00200"/>
            <a:ext cx="60960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Visibility Indicators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  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  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Private 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 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Protected 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  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Derived (can be combined with one of the others)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  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28700" y="3956075"/>
            <a:ext cx="1219200" cy="23306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3572470"/>
            <a:ext cx="1143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minus sign means these two are PRIVATE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28700" y="4951139"/>
            <a:ext cx="1143000" cy="7620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706034"/>
            <a:ext cx="1143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plus sign means these are PUBLIC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8700" y="5960105"/>
            <a:ext cx="1143000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5715000"/>
            <a:ext cx="1143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plus sign means this is PUBLIC too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88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Activity – Similarities and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board move stuff around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733800"/>
            <a:ext cx="2217008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u="sng" dirty="0" smtClean="0"/>
              <a:t>Pick-Up Truck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3733800"/>
            <a:ext cx="23622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u="sng" dirty="0" smtClean="0"/>
              <a:t>Car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826608" y="1828800"/>
            <a:ext cx="3429000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u="sng" dirty="0" smtClean="0"/>
              <a:t>Vehicle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3733800"/>
            <a:ext cx="23622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u="sng" dirty="0" smtClean="0"/>
              <a:t>Van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641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UML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152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UML allows for one class to be a generalization of another</a:t>
            </a:r>
          </a:p>
          <a:p>
            <a:pPr lvl="1"/>
            <a:r>
              <a:rPr lang="en-US" sz="2000" dirty="0" smtClean="0"/>
              <a:t>This is called an </a:t>
            </a:r>
            <a:r>
              <a:rPr lang="en-US" sz="2000" b="1" dirty="0" smtClean="0">
                <a:solidFill>
                  <a:srgbClr val="FF0000"/>
                </a:solidFill>
              </a:rPr>
              <a:t>“is a” relationship</a:t>
            </a:r>
          </a:p>
          <a:p>
            <a:pPr lvl="2"/>
            <a:r>
              <a:rPr lang="en-US" sz="1800" dirty="0" smtClean="0"/>
              <a:t>For example, in the below a Student “is a” </a:t>
            </a:r>
            <a:r>
              <a:rPr lang="en-US" sz="1800" dirty="0" err="1" smtClean="0"/>
              <a:t>SimplePerson</a:t>
            </a:r>
            <a:endParaRPr lang="en-US" sz="1800" dirty="0" smtClean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36566"/>
              </p:ext>
            </p:extLst>
          </p:nvPr>
        </p:nvGraphicFramePr>
        <p:xfrm>
          <a:off x="1379220" y="2451925"/>
          <a:ext cx="5852160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2160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SimplePerson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       -  </a:t>
                      </a:r>
                      <a:r>
                        <a:rPr lang="en-US" sz="1200" dirty="0" err="1" smtClean="0">
                          <a:effectLst/>
                        </a:rPr>
                        <a:t>m_nameStr</a:t>
                      </a:r>
                      <a:r>
                        <a:rPr lang="en-US" sz="1200" dirty="0" smtClean="0">
                          <a:effectLst/>
                        </a:rPr>
                        <a:t>: string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       -  </a:t>
                      </a:r>
                      <a:r>
                        <a:rPr lang="en-US" sz="1200" dirty="0" err="1" smtClean="0">
                          <a:effectLst/>
                        </a:rPr>
                        <a:t>m_idStr</a:t>
                      </a:r>
                      <a:r>
                        <a:rPr lang="en-US" sz="1200" dirty="0" smtClean="0">
                          <a:effectLst/>
                        </a:rPr>
                        <a:t> string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</a:rPr>
                        <a:t>const</a:t>
                      </a:r>
                      <a:r>
                        <a:rPr lang="en-US" sz="1200" baseline="0" dirty="0" smtClean="0">
                          <a:effectLst/>
                        </a:rPr>
                        <a:t> string&amp; </a:t>
                      </a:r>
                      <a:r>
                        <a:rPr lang="en-US" sz="1200" baseline="0" dirty="0" err="1" smtClean="0">
                          <a:effectLst/>
                        </a:rPr>
                        <a:t>nameStr</a:t>
                      </a:r>
                      <a:r>
                        <a:rPr lang="en-US" sz="1200" baseline="0" dirty="0" smtClean="0">
                          <a:effectLst/>
                        </a:rPr>
                        <a:t>, </a:t>
                      </a:r>
                      <a:r>
                        <a:rPr lang="en-US" sz="1200" baseline="0" dirty="0" err="1" smtClean="0">
                          <a:effectLst/>
                        </a:rPr>
                        <a:t>const</a:t>
                      </a:r>
                      <a:r>
                        <a:rPr lang="en-US" sz="1200" baseline="0" dirty="0" smtClean="0">
                          <a:effectLst/>
                        </a:rPr>
                        <a:t> string&amp; </a:t>
                      </a:r>
                      <a:r>
                        <a:rPr lang="en-US" sz="1200" baseline="0" dirty="0" err="1" smtClean="0">
                          <a:effectLst/>
                        </a:rPr>
                        <a:t>idStr</a:t>
                      </a:r>
                      <a:r>
                        <a:rPr lang="en-US" sz="1200" baseline="0" dirty="0" smtClean="0">
                          <a:effectLst/>
                        </a:rPr>
                        <a:t>);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~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()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print() : void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</a:t>
                      </a:r>
                      <a:r>
                        <a:rPr lang="en-US" sz="1200" dirty="0" err="1" smtClean="0">
                          <a:effectLst/>
                        </a:rPr>
                        <a:t>getName</a:t>
                      </a:r>
                      <a:r>
                        <a:rPr lang="en-US" sz="1200" dirty="0" smtClean="0">
                          <a:effectLst/>
                        </a:rPr>
                        <a:t>() : string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Friend functions</a:t>
                      </a: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</a:t>
                      </a:r>
                      <a:r>
                        <a:rPr lang="en-US" sz="1200" dirty="0" err="1">
                          <a:effectLst/>
                        </a:rPr>
                        <a:t>bool</a:t>
                      </a:r>
                      <a:r>
                        <a:rPr lang="en-US" sz="1200" dirty="0">
                          <a:effectLst/>
                        </a:rPr>
                        <a:t> operator==(</a:t>
                      </a:r>
                      <a:r>
                        <a:rPr lang="en-US" sz="1200" dirty="0" err="1">
                          <a:effectLst/>
                        </a:rPr>
                        <a:t>const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&amp; </a:t>
                      </a:r>
                      <a:r>
                        <a:rPr lang="en-US" sz="1200" dirty="0">
                          <a:effectLst/>
                        </a:rPr>
                        <a:t>lhs, </a:t>
                      </a:r>
                      <a:r>
                        <a:rPr lang="en-US" sz="1200" dirty="0" err="1">
                          <a:effectLst/>
                        </a:rPr>
                        <a:t>const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&amp; </a:t>
                      </a:r>
                      <a:r>
                        <a:rPr lang="en-US" sz="1200" dirty="0" err="1">
                          <a:effectLst/>
                        </a:rPr>
                        <a:t>rhs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3962400" y="4648200"/>
            <a:ext cx="685800" cy="457200"/>
          </a:xfrm>
          <a:prstGeom prst="upArrow">
            <a:avLst>
              <a:gd name="adj1" fmla="val 14185"/>
              <a:gd name="adj2" fmla="val 250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61186"/>
              </p:ext>
            </p:extLst>
          </p:nvPr>
        </p:nvGraphicFramePr>
        <p:xfrm>
          <a:off x="609600" y="5105400"/>
          <a:ext cx="746760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Student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       -  </a:t>
                      </a:r>
                      <a:r>
                        <a:rPr lang="en-US" sz="1200" dirty="0" err="1" smtClean="0">
                          <a:effectLst/>
                        </a:rPr>
                        <a:t>m_major</a:t>
                      </a:r>
                      <a:r>
                        <a:rPr lang="en-US" sz="1200" dirty="0" smtClean="0">
                          <a:effectLst/>
                        </a:rPr>
                        <a:t>: string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       -  </a:t>
                      </a:r>
                      <a:r>
                        <a:rPr lang="en-US" sz="1200" dirty="0" err="1" smtClean="0">
                          <a:effectLst/>
                        </a:rPr>
                        <a:t>m_gradYear</a:t>
                      </a:r>
                      <a:r>
                        <a:rPr lang="en-US" sz="1200" dirty="0" smtClean="0">
                          <a:effectLst/>
                        </a:rPr>
                        <a:t>: </a:t>
                      </a:r>
                      <a:r>
                        <a:rPr lang="en-US" sz="1200" dirty="0" err="1" smtClean="0">
                          <a:effectLst/>
                        </a:rPr>
                        <a:t>int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Student(</a:t>
                      </a:r>
                      <a:r>
                        <a:rPr lang="en-US" sz="1200" dirty="0" err="1" smtClean="0">
                          <a:effectLst/>
                        </a:rPr>
                        <a:t>const</a:t>
                      </a:r>
                      <a:r>
                        <a:rPr lang="en-US" sz="1200" baseline="0" dirty="0" smtClean="0">
                          <a:effectLst/>
                        </a:rPr>
                        <a:t> string&amp; </a:t>
                      </a:r>
                      <a:r>
                        <a:rPr lang="en-US" sz="1200" baseline="0" dirty="0" err="1" smtClean="0">
                          <a:effectLst/>
                        </a:rPr>
                        <a:t>sname</a:t>
                      </a:r>
                      <a:r>
                        <a:rPr lang="en-US" sz="1200" baseline="0" dirty="0" smtClean="0">
                          <a:effectLst/>
                        </a:rPr>
                        <a:t>, </a:t>
                      </a:r>
                      <a:r>
                        <a:rPr lang="en-US" sz="1200" baseline="0" dirty="0" err="1" smtClean="0">
                          <a:effectLst/>
                        </a:rPr>
                        <a:t>const</a:t>
                      </a:r>
                      <a:r>
                        <a:rPr lang="en-US" sz="1200" baseline="0" dirty="0" smtClean="0">
                          <a:effectLst/>
                        </a:rPr>
                        <a:t> string&amp; </a:t>
                      </a:r>
                      <a:r>
                        <a:rPr lang="en-US" sz="1200" baseline="0" dirty="0" err="1" smtClean="0">
                          <a:effectLst/>
                        </a:rPr>
                        <a:t>sid</a:t>
                      </a:r>
                      <a:r>
                        <a:rPr lang="en-US" sz="1200" baseline="0" dirty="0" smtClean="0">
                          <a:effectLst/>
                        </a:rPr>
                        <a:t>, </a:t>
                      </a:r>
                      <a:r>
                        <a:rPr lang="en-US" sz="1200" baseline="0" dirty="0" err="1" smtClean="0">
                          <a:effectLst/>
                        </a:rPr>
                        <a:t>const</a:t>
                      </a:r>
                      <a:r>
                        <a:rPr lang="en-US" sz="1200" baseline="0" dirty="0" smtClean="0">
                          <a:effectLst/>
                        </a:rPr>
                        <a:t> string&amp; </a:t>
                      </a:r>
                      <a:r>
                        <a:rPr lang="en-US" sz="1200" baseline="0" dirty="0" err="1" smtClean="0">
                          <a:effectLst/>
                        </a:rPr>
                        <a:t>smajor</a:t>
                      </a:r>
                      <a:r>
                        <a:rPr lang="en-US" sz="1200" baseline="0" dirty="0" smtClean="0">
                          <a:effectLst/>
                        </a:rPr>
                        <a:t>, </a:t>
                      </a:r>
                      <a:r>
                        <a:rPr lang="en-US" sz="1200" baseline="0" dirty="0" err="1" smtClean="0">
                          <a:effectLst/>
                        </a:rPr>
                        <a:t>int</a:t>
                      </a:r>
                      <a:r>
                        <a:rPr lang="en-US" sz="1200" baseline="0" dirty="0" smtClean="0">
                          <a:effectLst/>
                        </a:rPr>
                        <a:t> year);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~Student()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print(): void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</a:t>
                      </a:r>
                      <a:r>
                        <a:rPr lang="en-US" sz="1200" dirty="0" err="1" smtClean="0">
                          <a:effectLst/>
                        </a:rPr>
                        <a:t>changeMajor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baseline="0" dirty="0" smtClean="0">
                          <a:effectLst/>
                        </a:rPr>
                        <a:t>string </a:t>
                      </a:r>
                      <a:r>
                        <a:rPr lang="en-US" sz="1200" baseline="0" dirty="0" err="1" smtClean="0">
                          <a:effectLst/>
                        </a:rPr>
                        <a:t>newMajor</a:t>
                      </a:r>
                      <a:r>
                        <a:rPr lang="en-US" sz="1200" dirty="0" smtClean="0">
                          <a:effectLst/>
                        </a:rPr>
                        <a:t>) :void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8600" y="2514600"/>
            <a:ext cx="12192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Aside:</a:t>
            </a:r>
          </a:p>
          <a:p>
            <a:r>
              <a:rPr lang="en-US" dirty="0" smtClean="0"/>
              <a:t>This does not mean students are simple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ADTs</a:t>
            </a:r>
            <a:endParaRPr lang="en-US" dirty="0"/>
          </a:p>
          <a:p>
            <a:pPr lvl="1"/>
            <a:r>
              <a:rPr lang="en-US" dirty="0"/>
              <a:t>UML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Object-Oriented Programming (OOP)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Object-Oriented Programming</a:t>
            </a:r>
          </a:p>
          <a:p>
            <a:pPr lvl="1"/>
            <a:r>
              <a:rPr lang="en-US" dirty="0" smtClean="0"/>
              <a:t>You define different types of objects with relationships to each other that allow the objects to interact</a:t>
            </a:r>
          </a:p>
          <a:p>
            <a:endParaRPr lang="en-US" dirty="0" smtClean="0"/>
          </a:p>
          <a:p>
            <a:r>
              <a:rPr lang="en-US" dirty="0" smtClean="0"/>
              <a:t>In C++, you can</a:t>
            </a:r>
          </a:p>
          <a:p>
            <a:pPr lvl="1"/>
            <a:r>
              <a:rPr lang="en-US" dirty="0" smtClean="0"/>
              <a:t>Create new types by defining classes</a:t>
            </a:r>
          </a:p>
          <a:p>
            <a:pPr lvl="1"/>
            <a:r>
              <a:rPr lang="en-US" dirty="0" smtClean="0"/>
              <a:t>Declare class data members and data functions</a:t>
            </a:r>
          </a:p>
          <a:p>
            <a:pPr lvl="1"/>
            <a:r>
              <a:rPr lang="en-US" dirty="0" smtClean="0"/>
              <a:t>Instantiate objects from classes</a:t>
            </a:r>
          </a:p>
          <a:p>
            <a:pPr lvl="1"/>
            <a:r>
              <a:rPr lang="en-US" dirty="0" smtClean="0"/>
              <a:t>Set member access levels</a:t>
            </a:r>
          </a:p>
          <a:p>
            <a:pPr lvl="1"/>
            <a:r>
              <a:rPr lang="en-US" dirty="0" smtClean="0"/>
              <a:t>Declare static data members and member functions</a:t>
            </a:r>
          </a:p>
        </p:txBody>
      </p:sp>
    </p:spTree>
    <p:extLst>
      <p:ext uri="{BB962C8B-B14F-4D97-AF65-F5344CB8AC3E}">
        <p14:creationId xmlns:p14="http://schemas.microsoft.com/office/powerpoint/2010/main" val="24723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all have seen OOP before</a:t>
            </a:r>
          </a:p>
          <a:p>
            <a:pPr lvl="1"/>
            <a:r>
              <a:rPr lang="en-US" dirty="0" smtClean="0"/>
              <a:t>Java is an object-oriented language</a:t>
            </a:r>
          </a:p>
          <a:p>
            <a:pPr lvl="1"/>
            <a:endParaRPr lang="en-US" dirty="0"/>
          </a:p>
          <a:p>
            <a:r>
              <a:rPr lang="en-US" dirty="0" smtClean="0"/>
              <a:t>So the theory is old-hat to you</a:t>
            </a:r>
          </a:p>
          <a:p>
            <a:endParaRPr lang="en-US" dirty="0"/>
          </a:p>
          <a:p>
            <a:r>
              <a:rPr lang="en-US" dirty="0" smtClean="0"/>
              <a:t>And we can move right into examples   =)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Simple Critter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Download EX020_SimpleCritter.cpp from D2L</a:t>
            </a:r>
          </a:p>
          <a:p>
            <a:pPr lvl="1"/>
            <a:r>
              <a:rPr lang="en-US" dirty="0" smtClean="0"/>
              <a:t>Rename the file SimpleCritter.cpp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his really should be three files </a:t>
            </a:r>
            <a:r>
              <a:rPr lang="en-US" sz="2400" i="1" dirty="0" smtClean="0"/>
              <a:t>(plus a </a:t>
            </a:r>
            <a:r>
              <a:rPr lang="en-US" sz="2400" i="1" dirty="0" err="1" smtClean="0"/>
              <a:t>makefile</a:t>
            </a:r>
            <a:r>
              <a:rPr lang="en-US" sz="2400" i="1" dirty="0" smtClean="0"/>
              <a:t>)</a:t>
            </a:r>
            <a:endParaRPr lang="en-US" i="1" dirty="0" smtClean="0"/>
          </a:p>
          <a:p>
            <a:pPr lvl="1"/>
            <a:r>
              <a:rPr lang="en-US" dirty="0" err="1" smtClean="0"/>
              <a:t>SimpleCritter.h</a:t>
            </a:r>
            <a:r>
              <a:rPr lang="en-US" dirty="0" smtClean="0"/>
              <a:t> header for class declaration</a:t>
            </a:r>
          </a:p>
          <a:p>
            <a:pPr lvl="1"/>
            <a:r>
              <a:rPr lang="en-US" dirty="0" smtClean="0"/>
              <a:t>SimpleCritter.cpp for class definition</a:t>
            </a:r>
          </a:p>
          <a:p>
            <a:pPr lvl="1"/>
            <a:r>
              <a:rPr lang="en-US" dirty="0" smtClean="0"/>
              <a:t>SimpleCritterTest.cpp for the main() function</a:t>
            </a:r>
          </a:p>
          <a:p>
            <a:endParaRPr lang="en-US" dirty="0"/>
          </a:p>
          <a:p>
            <a:r>
              <a:rPr lang="en-US" dirty="0" smtClean="0"/>
              <a:t>But to keep things simple</a:t>
            </a:r>
          </a:p>
          <a:p>
            <a:pPr lvl="1"/>
            <a:r>
              <a:rPr lang="en-US" dirty="0" smtClean="0"/>
              <a:t>it’s all in one file… for now</a:t>
            </a:r>
          </a:p>
          <a:p>
            <a:pPr lvl="1"/>
            <a:endParaRPr lang="en-US" dirty="0"/>
          </a:p>
          <a:p>
            <a:r>
              <a:rPr lang="en-US" dirty="0" smtClean="0"/>
              <a:t>Take 5 minutes to look over how the code works</a:t>
            </a:r>
          </a:p>
          <a:p>
            <a:pPr lvl="1"/>
            <a:r>
              <a:rPr lang="en-US" dirty="0" smtClean="0"/>
              <a:t>If you get done early move on to the next couple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of </a:t>
            </a:r>
            <a:r>
              <a:rPr lang="en-US" dirty="0" err="1" smtClean="0"/>
              <a:t>SimpleCritter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87845"/>
            <a:ext cx="4783682" cy="4585871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omic Sans MS" panose="030F0702030302020204" pitchFamily="66" charset="0"/>
              </a:rPr>
              <a:t>//Simple Critter</a:t>
            </a:r>
          </a:p>
          <a:p>
            <a:r>
              <a:rPr lang="en-US" sz="1200" i="1" dirty="0">
                <a:latin typeface="Comic Sans MS" panose="030F0702030302020204" pitchFamily="66" charset="0"/>
              </a:rPr>
              <a:t>//Demonstrates creating a new type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#include &lt;</a:t>
            </a:r>
            <a:r>
              <a:rPr lang="en-US" sz="1600" dirty="0" err="1">
                <a:latin typeface="Comic Sans MS" panose="030F0702030302020204" pitchFamily="66" charset="0"/>
              </a:rPr>
              <a:t>iostream</a:t>
            </a:r>
            <a:r>
              <a:rPr lang="en-US" sz="16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using namespace </a:t>
            </a:r>
            <a:r>
              <a:rPr lang="en-US" sz="1600" dirty="0" err="1">
                <a:latin typeface="Comic Sans MS" panose="030F0702030302020204" pitchFamily="66" charset="0"/>
              </a:rPr>
              <a:t>std</a:t>
            </a:r>
            <a:r>
              <a:rPr lang="en-US" sz="1600" dirty="0">
                <a:latin typeface="Comic Sans MS" panose="030F0702030302020204" pitchFamily="66" charset="0"/>
              </a:rPr>
              <a:t>;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200" i="1" dirty="0">
                <a:latin typeface="Comic Sans MS" panose="030F0702030302020204" pitchFamily="66" charset="0"/>
              </a:rPr>
              <a:t>// class definition –– defines a new type, Critter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class </a:t>
            </a:r>
            <a:r>
              <a:rPr lang="en-US" sz="1600" dirty="0">
                <a:latin typeface="Comic Sans MS" panose="030F0702030302020204" pitchFamily="66" charset="0"/>
              </a:rPr>
              <a:t>Critter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{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</a:t>
            </a:r>
            <a:r>
              <a:rPr lang="en-US" sz="1600" dirty="0" err="1">
                <a:latin typeface="Comic Sans MS" panose="030F0702030302020204" pitchFamily="66" charset="0"/>
              </a:rPr>
              <a:t>int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m_Hunger</a:t>
            </a:r>
            <a:r>
              <a:rPr lang="en-US" sz="1600" dirty="0">
                <a:latin typeface="Comic Sans MS" panose="030F0702030302020204" pitchFamily="66" charset="0"/>
              </a:rPr>
              <a:t>; </a:t>
            </a:r>
            <a:r>
              <a:rPr lang="en-US" sz="1200" i="1" dirty="0">
                <a:latin typeface="Comic Sans MS" panose="030F0702030302020204" pitchFamily="66" charset="0"/>
              </a:rPr>
              <a:t>// data member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void Greet</a:t>
            </a:r>
            <a:r>
              <a:rPr lang="en-US" sz="1600" dirty="0" smtClean="0">
                <a:latin typeface="Comic Sans MS" panose="030F0702030302020204" pitchFamily="66" charset="0"/>
              </a:rPr>
              <a:t>();  </a:t>
            </a:r>
            <a:r>
              <a:rPr lang="en-US" sz="1200" i="1" dirty="0">
                <a:latin typeface="Comic Sans MS" panose="030F0702030302020204" pitchFamily="66" charset="0"/>
              </a:rPr>
              <a:t>// member function prototype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};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200" i="1" dirty="0">
                <a:latin typeface="Comic Sans MS" panose="030F0702030302020204" pitchFamily="66" charset="0"/>
              </a:rPr>
              <a:t>// member function definition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void </a:t>
            </a:r>
            <a:r>
              <a:rPr lang="en-US" sz="1600" dirty="0">
                <a:latin typeface="Comic Sans MS" panose="030F0702030302020204" pitchFamily="66" charset="0"/>
              </a:rPr>
              <a:t>Critter::Greet()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{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</a:t>
            </a:r>
            <a:r>
              <a:rPr lang="en-US" sz="1600" dirty="0" err="1">
                <a:latin typeface="Comic Sans MS" panose="030F0702030302020204" pitchFamily="66" charset="0"/>
              </a:rPr>
              <a:t>cout</a:t>
            </a:r>
            <a:r>
              <a:rPr lang="en-US" sz="1600" dirty="0">
                <a:latin typeface="Comic Sans MS" panose="030F0702030302020204" pitchFamily="66" charset="0"/>
              </a:rPr>
              <a:t> &lt;&lt; "Hi. I’m a critter. My hunger level is "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600" dirty="0" err="1">
                <a:latin typeface="Comic Sans MS" panose="030F0702030302020204" pitchFamily="66" charset="0"/>
              </a:rPr>
              <a:t>m_Hunger</a:t>
            </a:r>
            <a:r>
              <a:rPr lang="en-US" sz="1600" dirty="0">
                <a:latin typeface="Comic Sans MS" panose="030F0702030302020204" pitchFamily="66" charset="0"/>
              </a:rPr>
              <a:t> &lt;&lt; ".\n";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}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524000"/>
            <a:ext cx="3591048" cy="5016758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 err="1">
                <a:latin typeface="Comic Sans MS" panose="030F0702030302020204" pitchFamily="66" charset="0"/>
              </a:rPr>
              <a:t>int</a:t>
            </a:r>
            <a:r>
              <a:rPr lang="en-US" sz="16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Critter crit1;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Critter crit2;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   </a:t>
            </a:r>
            <a:r>
              <a:rPr lang="en-US" sz="1600" dirty="0">
                <a:latin typeface="Comic Sans MS" panose="030F0702030302020204" pitchFamily="66" charset="0"/>
              </a:rPr>
              <a:t>crit1.m_Hunger = 9;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   </a:t>
            </a:r>
            <a:r>
              <a:rPr lang="en-US" sz="1600" dirty="0" err="1">
                <a:latin typeface="Comic Sans MS" panose="030F0702030302020204" pitchFamily="66" charset="0"/>
              </a:rPr>
              <a:t>cout</a:t>
            </a:r>
            <a:r>
              <a:rPr lang="en-US" sz="1600" dirty="0">
                <a:latin typeface="Comic Sans MS" panose="030F0702030302020204" pitchFamily="66" charset="0"/>
              </a:rPr>
              <a:t> &lt;&lt; "crit1’s hunger level is "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600" dirty="0">
                <a:latin typeface="Comic Sans MS" panose="030F0702030302020204" pitchFamily="66" charset="0"/>
              </a:rPr>
              <a:t>crit1.m_Hunger &lt;&lt; ".\n";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   </a:t>
            </a:r>
            <a:r>
              <a:rPr lang="en-US" sz="1600" dirty="0">
                <a:latin typeface="Comic Sans MS" panose="030F0702030302020204" pitchFamily="66" charset="0"/>
              </a:rPr>
              <a:t>crit2.m_Hunger = 3;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</a:t>
            </a:r>
            <a:r>
              <a:rPr lang="en-US" sz="1600" dirty="0" err="1">
                <a:latin typeface="Comic Sans MS" panose="030F0702030302020204" pitchFamily="66" charset="0"/>
              </a:rPr>
              <a:t>cout</a:t>
            </a:r>
            <a:r>
              <a:rPr lang="en-US" sz="1600" dirty="0">
                <a:latin typeface="Comic Sans MS" panose="030F0702030302020204" pitchFamily="66" charset="0"/>
              </a:rPr>
              <a:t> &lt;&lt; "crit2’s hunger level is "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      &lt;&lt; </a:t>
            </a:r>
            <a:r>
              <a:rPr lang="en-US" sz="1600" dirty="0">
                <a:latin typeface="Comic Sans MS" panose="030F0702030302020204" pitchFamily="66" charset="0"/>
              </a:rPr>
              <a:t>crit2.m_Hunger &lt;&lt; ".\n\n";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   </a:t>
            </a:r>
            <a:r>
              <a:rPr lang="en-US" sz="1600" dirty="0">
                <a:latin typeface="Comic Sans MS" panose="030F0702030302020204" pitchFamily="66" charset="0"/>
              </a:rPr>
              <a:t>crit1.Greet();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crit2.Greet();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   </a:t>
            </a:r>
            <a:r>
              <a:rPr lang="en-US" sz="1600" dirty="0">
                <a:latin typeface="Comic Sans MS" panose="030F0702030302020204" pitchFamily="66" charset="0"/>
              </a:rPr>
              <a:t>return 0;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727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ADTs</a:t>
            </a:r>
            <a:endParaRPr lang="en-US" dirty="0"/>
          </a:p>
          <a:p>
            <a:pPr lvl="1"/>
            <a:r>
              <a:rPr lang="en-US" dirty="0" smtClean="0"/>
              <a:t>UML</a:t>
            </a:r>
          </a:p>
          <a:p>
            <a:pPr lvl="1"/>
            <a:r>
              <a:rPr lang="en-US" dirty="0" smtClean="0"/>
              <a:t>C++ (basic)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C++ classes</a:t>
            </a:r>
          </a:p>
          <a:p>
            <a:pPr lvl="2"/>
            <a:r>
              <a:rPr lang="en-US" dirty="0" smtClean="0"/>
              <a:t>Constructors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class 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class has a constructor function</a:t>
            </a:r>
          </a:p>
          <a:p>
            <a:r>
              <a:rPr lang="en-US" dirty="0" smtClean="0"/>
              <a:t>This function is called when a variable of the class type is instantiated</a:t>
            </a:r>
          </a:p>
          <a:p>
            <a:pPr lvl="1"/>
            <a:r>
              <a:rPr lang="en-US" dirty="0" smtClean="0"/>
              <a:t>i.e. on the line of code the variable is </a:t>
            </a:r>
            <a:r>
              <a:rPr lang="en-US" dirty="0" smtClean="0"/>
              <a:t>declared</a:t>
            </a:r>
          </a:p>
          <a:p>
            <a:pPr lvl="1"/>
            <a:r>
              <a:rPr lang="en-US" dirty="0" smtClean="0"/>
              <a:t>Example:    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varName</a:t>
            </a:r>
            <a:r>
              <a:rPr lang="en-US" dirty="0" smtClean="0"/>
              <a:t>;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Class constructors typically are used to </a:t>
            </a:r>
          </a:p>
          <a:p>
            <a:pPr lvl="1"/>
            <a:r>
              <a:rPr lang="en-US" dirty="0" smtClean="0"/>
              <a:t>allocate any dynamic memory needed by the class member variables </a:t>
            </a:r>
          </a:p>
          <a:p>
            <a:pPr lvl="1"/>
            <a:r>
              <a:rPr lang="en-US" dirty="0" smtClean="0"/>
              <a:t>and provide initial values to class member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General Questions </a:t>
            </a:r>
          </a:p>
          <a:p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ADTs</a:t>
            </a:r>
          </a:p>
          <a:p>
            <a:pPr lvl="1"/>
            <a:r>
              <a:rPr lang="en-US" dirty="0"/>
              <a:t>UML</a:t>
            </a:r>
          </a:p>
          <a:p>
            <a:pPr lvl="1"/>
            <a:r>
              <a:rPr lang="en-US" dirty="0" smtClean="0"/>
              <a:t>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Activity – Constructor Critter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Download EX021_ConstructorCritter.cpp from D2L</a:t>
            </a:r>
          </a:p>
          <a:p>
            <a:pPr lvl="1"/>
            <a:r>
              <a:rPr lang="en-US" dirty="0" smtClean="0"/>
              <a:t>Rename the file ConstructorCritter.cpp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his really should be three files </a:t>
            </a:r>
            <a:r>
              <a:rPr lang="en-US" sz="2400" i="1" dirty="0" smtClean="0"/>
              <a:t>(plus a </a:t>
            </a:r>
            <a:r>
              <a:rPr lang="en-US" sz="2400" i="1" dirty="0" err="1" smtClean="0"/>
              <a:t>makefile</a:t>
            </a:r>
            <a:r>
              <a:rPr lang="en-US" sz="2400" i="1" dirty="0" smtClean="0"/>
              <a:t>)</a:t>
            </a:r>
            <a:endParaRPr lang="en-US" i="1" dirty="0" smtClean="0"/>
          </a:p>
          <a:p>
            <a:pPr lvl="1"/>
            <a:r>
              <a:rPr lang="en-US" dirty="0" err="1" smtClean="0"/>
              <a:t>ConstructorCritter.h</a:t>
            </a:r>
            <a:r>
              <a:rPr lang="en-US" dirty="0" smtClean="0"/>
              <a:t> (header) for class declaration</a:t>
            </a:r>
          </a:p>
          <a:p>
            <a:pPr lvl="1"/>
            <a:r>
              <a:rPr lang="en-US" dirty="0"/>
              <a:t>ConstructorCritter.cpp for </a:t>
            </a:r>
            <a:r>
              <a:rPr lang="en-US" dirty="0" smtClean="0"/>
              <a:t>class definition</a:t>
            </a:r>
          </a:p>
          <a:p>
            <a:pPr lvl="1"/>
            <a:r>
              <a:rPr lang="en-US" dirty="0" smtClean="0"/>
              <a:t>ConstructorCritterTest.cpp for the main() function</a:t>
            </a:r>
          </a:p>
          <a:p>
            <a:endParaRPr lang="en-US" dirty="0"/>
          </a:p>
          <a:p>
            <a:r>
              <a:rPr lang="en-US" dirty="0" smtClean="0"/>
              <a:t>But to keep things simple</a:t>
            </a:r>
          </a:p>
          <a:p>
            <a:pPr lvl="1"/>
            <a:r>
              <a:rPr lang="en-US" dirty="0" smtClean="0"/>
              <a:t>it’s all in one file… for now</a:t>
            </a:r>
          </a:p>
          <a:p>
            <a:pPr lvl="1"/>
            <a:endParaRPr lang="en-US" dirty="0"/>
          </a:p>
          <a:p>
            <a:r>
              <a:rPr lang="en-US" dirty="0" smtClean="0"/>
              <a:t>Take 5 minutes to look over how the code works</a:t>
            </a:r>
          </a:p>
          <a:p>
            <a:pPr lvl="1"/>
            <a:r>
              <a:rPr lang="en-US" dirty="0" smtClean="0"/>
              <a:t>If you get done early move on to the next couple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of </a:t>
            </a:r>
            <a:r>
              <a:rPr lang="en-US" dirty="0" err="1" smtClean="0"/>
              <a:t>ConstructorCritter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87845"/>
            <a:ext cx="6075702" cy="5262979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omic Sans MS" panose="030F0702030302020204" pitchFamily="66" charset="0"/>
              </a:rPr>
              <a:t>//Constructor Critter</a:t>
            </a:r>
          </a:p>
          <a:p>
            <a:r>
              <a:rPr lang="en-US" sz="1200" i="1" dirty="0">
                <a:latin typeface="Comic Sans MS" panose="030F0702030302020204" pitchFamily="66" charset="0"/>
              </a:rPr>
              <a:t>//Demonstrates constructors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class Critter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public: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m_Hunger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Critter(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hunger = 0); </a:t>
            </a:r>
            <a:r>
              <a:rPr lang="en-US" sz="1200" i="1" dirty="0">
                <a:latin typeface="Comic Sans MS" panose="030F0702030302020204" pitchFamily="66" charset="0"/>
              </a:rPr>
              <a:t>// constructor prototype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   void Greet();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Critter::Critter(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hunger) </a:t>
            </a:r>
            <a:r>
              <a:rPr lang="en-US" sz="1200" i="1" dirty="0">
                <a:latin typeface="Comic Sans MS" panose="030F0702030302020204" pitchFamily="66" charset="0"/>
              </a:rPr>
              <a:t>// constructor definition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"A new critter has been born!"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m_Hunger</a:t>
            </a:r>
            <a:r>
              <a:rPr lang="en-US" sz="1400" dirty="0">
                <a:latin typeface="Comic Sans MS" panose="030F0702030302020204" pitchFamily="66" charset="0"/>
              </a:rPr>
              <a:t> = hunger;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void Critter::Greet()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 </a:t>
            </a:r>
            <a:r>
              <a:rPr lang="en-US" sz="1400" dirty="0" err="1">
                <a:latin typeface="Comic Sans MS" panose="030F0702030302020204" pitchFamily="66" charset="0"/>
              </a:rPr>
              <a:t>cout</a:t>
            </a:r>
            <a:r>
              <a:rPr lang="en-US" sz="1400" dirty="0">
                <a:latin typeface="Comic Sans MS" panose="030F0702030302020204" pitchFamily="66" charset="0"/>
              </a:rPr>
              <a:t> &lt;&lt; "Hi. I’m a critter. My hunger level is " &lt;&lt; </a:t>
            </a:r>
            <a:r>
              <a:rPr lang="en-US" sz="1400" dirty="0" err="1">
                <a:latin typeface="Comic Sans MS" panose="030F0702030302020204" pitchFamily="66" charset="0"/>
              </a:rPr>
              <a:t>m_Hunger</a:t>
            </a:r>
            <a:r>
              <a:rPr lang="en-US" sz="1400" dirty="0">
                <a:latin typeface="Comic Sans MS" panose="030F0702030302020204" pitchFamily="66" charset="0"/>
              </a:rPr>
              <a:t> &lt;&lt; ".\n\n";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}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671784"/>
            <a:ext cx="2308645" cy="1754326"/>
          </a:xfrm>
          <a:prstGeom prst="rect">
            <a:avLst/>
          </a:prstGeom>
          <a:solidFill>
            <a:srgbClr val="FEFEB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mic Sans MS" panose="030F0702030302020204" pitchFamily="66" charset="0"/>
              </a:rPr>
              <a:t>int</a:t>
            </a:r>
            <a:r>
              <a:rPr lang="en-US" sz="1600" dirty="0">
                <a:latin typeface="Comic Sans MS" panose="030F0702030302020204" pitchFamily="66" charset="0"/>
              </a:rPr>
              <a:t> main()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sz="1200" i="1" dirty="0">
                <a:latin typeface="Comic Sans MS" panose="030F0702030302020204" pitchFamily="66" charset="0"/>
              </a:rPr>
              <a:t> </a:t>
            </a:r>
            <a:r>
              <a:rPr lang="en-US" sz="1200" i="1" dirty="0" smtClean="0">
                <a:latin typeface="Comic Sans MS" panose="030F0702030302020204" pitchFamily="66" charset="0"/>
              </a:rPr>
              <a:t>  </a:t>
            </a:r>
            <a:r>
              <a:rPr lang="en-US" sz="1200" i="1" dirty="0">
                <a:latin typeface="Comic Sans MS" panose="030F0702030302020204" pitchFamily="66" charset="0"/>
              </a:rPr>
              <a:t>// </a:t>
            </a:r>
            <a:r>
              <a:rPr lang="en-US" sz="1200" i="1" dirty="0" err="1">
                <a:latin typeface="Comic Sans MS" panose="030F0702030302020204" pitchFamily="66" charset="0"/>
              </a:rPr>
              <a:t>init</a:t>
            </a:r>
            <a:r>
              <a:rPr lang="en-US" sz="1200" i="1" dirty="0">
                <a:latin typeface="Comic Sans MS" panose="030F0702030302020204" pitchFamily="66" charset="0"/>
              </a:rPr>
              <a:t> the hunger level to </a:t>
            </a:r>
            <a:r>
              <a:rPr lang="en-US" sz="1200" i="1" dirty="0" smtClean="0">
                <a:latin typeface="Comic Sans MS" panose="030F0702030302020204" pitchFamily="66" charset="0"/>
              </a:rPr>
              <a:t>7</a:t>
            </a:r>
            <a:endParaRPr lang="en-US" sz="1200" i="1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Critter </a:t>
            </a:r>
            <a:r>
              <a:rPr lang="en-US" sz="1600" dirty="0" err="1">
                <a:latin typeface="Comic Sans MS" panose="030F0702030302020204" pitchFamily="66" charset="0"/>
              </a:rPr>
              <a:t>crit</a:t>
            </a:r>
            <a:r>
              <a:rPr lang="en-US" sz="1600" dirty="0">
                <a:latin typeface="Comic Sans MS" panose="030F0702030302020204" pitchFamily="66" charset="0"/>
              </a:rPr>
              <a:t>(7);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</a:t>
            </a:r>
            <a:r>
              <a:rPr lang="en-US" sz="1600" dirty="0" err="1" smtClean="0">
                <a:latin typeface="Comic Sans MS" panose="030F0702030302020204" pitchFamily="66" charset="0"/>
              </a:rPr>
              <a:t>crit.Greet</a:t>
            </a:r>
            <a:r>
              <a:rPr lang="en-US" sz="16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return 0;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}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23961" y="1548367"/>
            <a:ext cx="2837380" cy="1499633"/>
            <a:chOff x="2053558" y="1548367"/>
            <a:chExt cx="2837380" cy="1499633"/>
          </a:xfrm>
        </p:grpSpPr>
        <p:sp>
          <p:nvSpPr>
            <p:cNvPr id="6" name="TextBox 5"/>
            <p:cNvSpPr txBox="1"/>
            <p:nvPr/>
          </p:nvSpPr>
          <p:spPr>
            <a:xfrm>
              <a:off x="2053558" y="1548367"/>
              <a:ext cx="2837380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constructor</a:t>
              </a:r>
            </a:p>
            <a:p>
              <a:r>
                <a:rPr lang="en-US" dirty="0" smtClean="0"/>
                <a:t>Here the prototype also </a:t>
              </a:r>
            </a:p>
            <a:p>
              <a:r>
                <a:rPr lang="en-US" dirty="0" smtClean="0"/>
                <a:t>provides a default value of 0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209800" y="2471697"/>
              <a:ext cx="609600" cy="576303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86000" y="3542302"/>
            <a:ext cx="5634901" cy="1258298"/>
            <a:chOff x="2286000" y="3542302"/>
            <a:chExt cx="5634901" cy="1258298"/>
          </a:xfrm>
        </p:grpSpPr>
        <p:sp>
          <p:nvSpPr>
            <p:cNvPr id="9" name="TextBox 8"/>
            <p:cNvSpPr txBox="1"/>
            <p:nvPr/>
          </p:nvSpPr>
          <p:spPr>
            <a:xfrm>
              <a:off x="5257800" y="3542302"/>
              <a:ext cx="2663101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constructor definition</a:t>
              </a:r>
            </a:p>
            <a:p>
              <a:r>
                <a:rPr lang="en-US" dirty="0" smtClean="0"/>
                <a:t>sets the initial value of the</a:t>
              </a:r>
            </a:p>
            <a:p>
              <a:r>
                <a:rPr lang="en-US" dirty="0" smtClean="0"/>
                <a:t>member variable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286000" y="4465632"/>
              <a:ext cx="2971800" cy="33496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676400" y="2159683"/>
            <a:ext cx="7352904" cy="3098117"/>
            <a:chOff x="1676400" y="2159683"/>
            <a:chExt cx="7352904" cy="3098117"/>
          </a:xfrm>
        </p:grpSpPr>
        <p:sp>
          <p:nvSpPr>
            <p:cNvPr id="13" name="TextBox 12"/>
            <p:cNvSpPr txBox="1"/>
            <p:nvPr/>
          </p:nvSpPr>
          <p:spPr>
            <a:xfrm>
              <a:off x="4761341" y="2159683"/>
              <a:ext cx="4267963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name of the constructor</a:t>
              </a:r>
            </a:p>
            <a:p>
              <a:r>
                <a:rPr lang="en-US" dirty="0" smtClean="0"/>
                <a:t>function is the name of the class</a:t>
              </a:r>
            </a:p>
            <a:p>
              <a:r>
                <a:rPr lang="en-US" dirty="0" smtClean="0"/>
                <a:t>It is implicitly called when variables of the</a:t>
              </a:r>
            </a:p>
            <a:p>
              <a:r>
                <a:rPr lang="en-US" dirty="0" smtClean="0"/>
                <a:t>class type are instantiated (declaration line)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1676400" y="3360012"/>
              <a:ext cx="3084941" cy="5261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7920901" y="3360012"/>
              <a:ext cx="275718" cy="18977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11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ADTs</a:t>
            </a:r>
            <a:endParaRPr lang="en-US" dirty="0"/>
          </a:p>
          <a:p>
            <a:pPr lvl="1"/>
            <a:r>
              <a:rPr lang="en-US" dirty="0" smtClean="0"/>
              <a:t>UML</a:t>
            </a:r>
          </a:p>
          <a:p>
            <a:pPr lvl="1"/>
            <a:r>
              <a:rPr lang="en-US" dirty="0" smtClean="0"/>
              <a:t>C++ (basic, constructors)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C++ classes</a:t>
            </a:r>
          </a:p>
          <a:p>
            <a:pPr lvl="2"/>
            <a:r>
              <a:rPr lang="en-US" dirty="0" smtClean="0"/>
              <a:t>Access Levels: private and public</a:t>
            </a:r>
          </a:p>
          <a:p>
            <a:pPr lvl="2"/>
            <a:r>
              <a:rPr lang="en-US" dirty="0" smtClean="0"/>
              <a:t>Getters and Setters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Access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Member data variables and member functions can be made</a:t>
            </a:r>
          </a:p>
          <a:p>
            <a:pPr lvl="1"/>
            <a:r>
              <a:rPr lang="en-US" dirty="0" smtClean="0"/>
              <a:t>public</a:t>
            </a:r>
          </a:p>
          <a:p>
            <a:pPr lvl="2"/>
            <a:r>
              <a:rPr lang="en-US" dirty="0" smtClean="0"/>
              <a:t>Everyone can play with them</a:t>
            </a:r>
          </a:p>
          <a:p>
            <a:pPr lvl="1"/>
            <a:r>
              <a:rPr lang="en-US" dirty="0" smtClean="0"/>
              <a:t>or private</a:t>
            </a:r>
          </a:p>
          <a:p>
            <a:pPr lvl="2"/>
            <a:r>
              <a:rPr lang="en-US" dirty="0" smtClean="0"/>
              <a:t>Only member functions or friends of the class can play with them</a:t>
            </a:r>
          </a:p>
          <a:p>
            <a:pPr lvl="1"/>
            <a:r>
              <a:rPr lang="en-US" dirty="0" smtClean="0"/>
              <a:t>or protected</a:t>
            </a:r>
          </a:p>
          <a:p>
            <a:pPr lvl="2"/>
            <a:r>
              <a:rPr lang="en-US" dirty="0" smtClean="0"/>
              <a:t>we leave that for another time (or course)</a:t>
            </a:r>
          </a:p>
          <a:p>
            <a:endParaRPr lang="en-US" dirty="0" smtClean="0"/>
          </a:p>
          <a:p>
            <a:r>
              <a:rPr lang="en-US" dirty="0" smtClean="0"/>
              <a:t>Class variables default to being private</a:t>
            </a:r>
          </a:p>
        </p:txBody>
      </p:sp>
    </p:spTree>
    <p:extLst>
      <p:ext uri="{BB962C8B-B14F-4D97-AF65-F5344CB8AC3E}">
        <p14:creationId xmlns:p14="http://schemas.microsoft.com/office/powerpoint/2010/main" val="26852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private?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Keeping your variables private</a:t>
            </a:r>
          </a:p>
          <a:p>
            <a:pPr lvl="1"/>
            <a:r>
              <a:rPr lang="en-US" dirty="0" smtClean="0"/>
              <a:t>keeps your data safe from “outsiders”</a:t>
            </a:r>
          </a:p>
          <a:p>
            <a:pPr lvl="1"/>
            <a:r>
              <a:rPr lang="en-US" dirty="0" smtClean="0"/>
              <a:t>And allows you to control what outsiders can or can’t do with your data</a:t>
            </a:r>
          </a:p>
          <a:p>
            <a:pPr lvl="2"/>
            <a:r>
              <a:rPr lang="en-US" dirty="0" smtClean="0"/>
              <a:t>If you want outsiders to alter or even see your private data members you need to create</a:t>
            </a:r>
          </a:p>
          <a:p>
            <a:pPr lvl="3"/>
            <a:r>
              <a:rPr lang="en-US" dirty="0" err="1" smtClean="0"/>
              <a:t>Accessor</a:t>
            </a:r>
            <a:r>
              <a:rPr lang="en-US" dirty="0" smtClean="0"/>
              <a:t> functions: “getters” and “setters”</a:t>
            </a:r>
          </a:p>
          <a:p>
            <a:endParaRPr lang="en-US" dirty="0"/>
          </a:p>
          <a:p>
            <a:r>
              <a:rPr lang="en-US" dirty="0" smtClean="0"/>
              <a:t>Public functions typically define the interface to your class</a:t>
            </a:r>
          </a:p>
          <a:p>
            <a:pPr lvl="1"/>
            <a:r>
              <a:rPr lang="en-US" dirty="0" smtClean="0"/>
              <a:t>EX: To match the interface description of an ADT</a:t>
            </a:r>
          </a:p>
          <a:p>
            <a:endParaRPr lang="en-US" dirty="0"/>
          </a:p>
          <a:p>
            <a:r>
              <a:rPr lang="en-US" dirty="0" smtClean="0"/>
              <a:t>Private functions allow you to do things “behind-the-scenes”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4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Critter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example code that illustrates </a:t>
            </a:r>
          </a:p>
          <a:p>
            <a:pPr lvl="1"/>
            <a:r>
              <a:rPr lang="en-US" dirty="0" smtClean="0"/>
              <a:t>the use of private data</a:t>
            </a:r>
          </a:p>
          <a:p>
            <a:pPr lvl="1"/>
            <a:r>
              <a:rPr lang="en-US" dirty="0" smtClean="0"/>
              <a:t>and creation of getters and setters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EX022_PrivateCritter.cpp</a:t>
            </a:r>
          </a:p>
          <a:p>
            <a:pPr lvl="1"/>
            <a:endParaRPr lang="en-US" dirty="0"/>
          </a:p>
          <a:p>
            <a:pPr lvl="1"/>
            <a:r>
              <a:rPr lang="en-US" sz="4000" b="1" dirty="0" smtClean="0"/>
              <a:t>Exploration of that class is left to the student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We need to get a little farther along in details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3124200"/>
            <a:ext cx="13672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Investigate</a:t>
            </a:r>
          </a:p>
          <a:p>
            <a:r>
              <a:rPr lang="en-US" dirty="0" smtClean="0"/>
              <a:t>on your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ADTs</a:t>
            </a:r>
            <a:endParaRPr lang="en-US" dirty="0"/>
          </a:p>
          <a:p>
            <a:pPr lvl="1"/>
            <a:r>
              <a:rPr lang="en-US" dirty="0" smtClean="0"/>
              <a:t>UML</a:t>
            </a:r>
          </a:p>
          <a:p>
            <a:pPr lvl="2"/>
            <a:r>
              <a:rPr lang="en-US" dirty="0" smtClean="0"/>
              <a:t>C++ (Basic Concept, </a:t>
            </a:r>
            <a:r>
              <a:rPr lang="en-US" dirty="0"/>
              <a:t>C</a:t>
            </a:r>
            <a:r>
              <a:rPr lang="en-US" dirty="0" smtClean="0"/>
              <a:t>onstructors, </a:t>
            </a:r>
            <a:r>
              <a:rPr lang="en-US" dirty="0"/>
              <a:t>Access </a:t>
            </a:r>
            <a:r>
              <a:rPr lang="en-US" dirty="0" smtClean="0"/>
              <a:t>Levels, Getters </a:t>
            </a:r>
            <a:r>
              <a:rPr lang="en-US" dirty="0"/>
              <a:t>and </a:t>
            </a:r>
            <a:r>
              <a:rPr lang="en-US" dirty="0" smtClean="0"/>
              <a:t>Setters)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C++ classes</a:t>
            </a:r>
          </a:p>
          <a:p>
            <a:pPr lvl="2"/>
            <a:r>
              <a:rPr lang="en-US" dirty="0" smtClean="0"/>
              <a:t>static data members</a:t>
            </a:r>
          </a:p>
        </p:txBody>
      </p:sp>
    </p:spTree>
    <p:extLst>
      <p:ext uri="{BB962C8B-B14F-4D97-AF65-F5344CB8AC3E}">
        <p14:creationId xmlns:p14="http://schemas.microsoft.com/office/powerpoint/2010/main" val="39088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Member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C++ allows member variables to be declared as static</a:t>
            </a:r>
          </a:p>
          <a:p>
            <a:pPr lvl="1"/>
            <a:r>
              <a:rPr lang="en-US" dirty="0" smtClean="0"/>
              <a:t>static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s_numCritters</a:t>
            </a:r>
            <a:r>
              <a:rPr lang="en-US" dirty="0" smtClean="0"/>
              <a:t>;        </a:t>
            </a:r>
            <a:r>
              <a:rPr lang="en-US" sz="1800" i="1" dirty="0" smtClean="0"/>
              <a:t>// “s_” </a:t>
            </a:r>
            <a:r>
              <a:rPr lang="en-US" sz="1800" i="1" dirty="0"/>
              <a:t> </a:t>
            </a:r>
            <a:r>
              <a:rPr lang="en-US" sz="1800" i="1" dirty="0" smtClean="0"/>
              <a:t>implies </a:t>
            </a:r>
            <a:r>
              <a:rPr lang="en-US" sz="1800" i="1" dirty="0" err="1" smtClean="0"/>
              <a:t>var</a:t>
            </a:r>
            <a:r>
              <a:rPr lang="en-US" sz="1800" i="1" dirty="0" smtClean="0"/>
              <a:t> is static by </a:t>
            </a:r>
            <a:br>
              <a:rPr lang="en-US" sz="1800" i="1" dirty="0" smtClean="0"/>
            </a:br>
            <a:r>
              <a:rPr lang="en-US" sz="1800" i="1" dirty="0" smtClean="0"/>
              <a:t>                                                                                        naming convention</a:t>
            </a:r>
            <a:endParaRPr lang="en-US" i="1" dirty="0" smtClean="0"/>
          </a:p>
          <a:p>
            <a:pPr lvl="1"/>
            <a:endParaRPr lang="en-US" dirty="0"/>
          </a:p>
          <a:p>
            <a:r>
              <a:rPr lang="en-US" dirty="0" smtClean="0"/>
              <a:t>A static data member is a single data member that exists for the entire class</a:t>
            </a:r>
          </a:p>
          <a:p>
            <a:pPr lvl="1"/>
            <a:r>
              <a:rPr lang="en-US" dirty="0" smtClean="0"/>
              <a:t>These must be initialized outside the class</a:t>
            </a:r>
          </a:p>
          <a:p>
            <a:pPr lvl="1"/>
            <a:r>
              <a:rPr lang="en-US" dirty="0" smtClean="0"/>
              <a:t>Typically immediately after the class declaration in the header file</a:t>
            </a:r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Critter::</a:t>
            </a:r>
            <a:r>
              <a:rPr lang="en-US" dirty="0" err="1" smtClean="0"/>
              <a:t>s_numCritters</a:t>
            </a:r>
            <a:r>
              <a:rPr lang="en-US" dirty="0" smtClean="0"/>
              <a:t> = 0;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static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access static data members anywhere in your program (caveat of public too)</a:t>
            </a:r>
          </a:p>
          <a:p>
            <a:pPr lvl="1"/>
            <a:r>
              <a:rPr lang="en-US" dirty="0" smtClean="0"/>
              <a:t>Example in main() you could say:</a:t>
            </a:r>
          </a:p>
          <a:p>
            <a:pPr lvl="2"/>
            <a:r>
              <a:rPr lang="en-US" dirty="0" err="1" smtClean="0"/>
              <a:t>cout</a:t>
            </a:r>
            <a:r>
              <a:rPr lang="en-US" dirty="0" smtClean="0"/>
              <a:t> &lt;&lt; Critter::</a:t>
            </a:r>
            <a:r>
              <a:rPr lang="en-US" dirty="0" err="1" smtClean="0"/>
              <a:t>s_numCritters</a:t>
            </a:r>
            <a:r>
              <a:rPr lang="en-US" dirty="0" smtClean="0"/>
              <a:t>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In functions of the class Critters of course you do not need the “area code” Critters::</a:t>
            </a:r>
          </a:p>
          <a:p>
            <a:pPr lvl="2"/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s_numCritters</a:t>
            </a:r>
            <a:r>
              <a:rPr lang="en-US" dirty="0" smtClean="0"/>
              <a:t> &lt;&lt; </a:t>
            </a:r>
            <a:r>
              <a:rPr lang="en-US" dirty="0" err="1" smtClean="0"/>
              <a:t>endl</a:t>
            </a:r>
            <a:endParaRPr lang="en-US" dirty="0" smtClean="0"/>
          </a:p>
          <a:p>
            <a:pPr lvl="2"/>
            <a:r>
              <a:rPr lang="en-US" dirty="0" smtClean="0"/>
              <a:t>would work just fine in the constructor Critters::Critters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4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tatic Member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can also create static member functions</a:t>
            </a:r>
          </a:p>
          <a:p>
            <a:pPr lvl="1"/>
            <a:r>
              <a:rPr lang="en-US" dirty="0" smtClean="0"/>
              <a:t>Left for the student to explore</a:t>
            </a:r>
          </a:p>
          <a:p>
            <a:endParaRPr lang="en-US" dirty="0" smtClean="0"/>
          </a:p>
          <a:p>
            <a:r>
              <a:rPr lang="en-US" dirty="0" smtClean="0"/>
              <a:t>Likewise not much more time will be explicitly spent on static data members</a:t>
            </a:r>
          </a:p>
          <a:p>
            <a:pPr lvl="1"/>
            <a:r>
              <a:rPr lang="en-US" dirty="0" smtClean="0"/>
              <a:t>An example exists on D2L</a:t>
            </a:r>
          </a:p>
          <a:p>
            <a:pPr lvl="2"/>
            <a:r>
              <a:rPr lang="en-US" dirty="0" smtClean="0"/>
              <a:t>EX23_StaticCritter.cpp</a:t>
            </a:r>
          </a:p>
          <a:p>
            <a:pPr lvl="1"/>
            <a:r>
              <a:rPr lang="en-US" dirty="0" smtClean="0"/>
              <a:t>Which is recommended to be </a:t>
            </a:r>
            <a:br>
              <a:rPr lang="en-US" dirty="0" smtClean="0"/>
            </a:br>
            <a:r>
              <a:rPr lang="en-US" sz="4400" b="1" dirty="0" smtClean="0"/>
              <a:t>investigated on the student’s own time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4114800"/>
            <a:ext cx="13672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Investigate</a:t>
            </a:r>
          </a:p>
          <a:p>
            <a:r>
              <a:rPr lang="en-US" dirty="0" smtClean="0"/>
              <a:t>on your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 Compiles and Builds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programs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class will have multiple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files.</a:t>
            </a:r>
          </a:p>
          <a:p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compile and build multiple files is done from the command prompt (terminal window):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g++ file01.cpp file02.cpp file03.cpp</a:t>
            </a:r>
          </a:p>
        </p:txBody>
      </p:sp>
    </p:spTree>
    <p:extLst>
      <p:ext uri="{BB962C8B-B14F-4D97-AF65-F5344CB8AC3E}">
        <p14:creationId xmlns:p14="http://schemas.microsoft.com/office/powerpoint/2010/main" val="480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ADTs</a:t>
            </a:r>
            <a:endParaRPr lang="en-US" dirty="0"/>
          </a:p>
          <a:p>
            <a:pPr lvl="1"/>
            <a:r>
              <a:rPr lang="en-US" dirty="0" smtClean="0"/>
              <a:t>UML</a:t>
            </a:r>
          </a:p>
          <a:p>
            <a:pPr lvl="2"/>
            <a:r>
              <a:rPr lang="en-US" dirty="0" smtClean="0"/>
              <a:t>C++ (Basic Concept, </a:t>
            </a:r>
            <a:r>
              <a:rPr lang="en-US" dirty="0"/>
              <a:t>C</a:t>
            </a:r>
            <a:r>
              <a:rPr lang="en-US" dirty="0" smtClean="0"/>
              <a:t>onstructors, </a:t>
            </a:r>
            <a:r>
              <a:rPr lang="en-US" dirty="0"/>
              <a:t>Access </a:t>
            </a:r>
            <a:r>
              <a:rPr lang="en-US" dirty="0" smtClean="0"/>
              <a:t>Levels, Getters </a:t>
            </a:r>
            <a:r>
              <a:rPr lang="en-US" dirty="0"/>
              <a:t>and </a:t>
            </a:r>
            <a:r>
              <a:rPr lang="en-US" dirty="0" smtClean="0"/>
              <a:t>Setters, static members)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C++ classes</a:t>
            </a:r>
          </a:p>
          <a:p>
            <a:pPr lvl="2"/>
            <a:r>
              <a:rPr lang="en-US" dirty="0" smtClean="0"/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8398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All That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activities that follow</a:t>
            </a:r>
          </a:p>
          <a:p>
            <a:pPr lvl="1"/>
            <a:r>
              <a:rPr lang="en-US" dirty="0" smtClean="0"/>
              <a:t>The first is a graded in-class activity</a:t>
            </a:r>
          </a:p>
          <a:p>
            <a:pPr lvl="1"/>
            <a:r>
              <a:rPr lang="en-US" dirty="0" smtClean="0"/>
              <a:t>The second is yet one more “on the student’s own time”</a:t>
            </a:r>
          </a:p>
          <a:p>
            <a:pPr lvl="1"/>
            <a:endParaRPr lang="en-US" dirty="0"/>
          </a:p>
          <a:p>
            <a:r>
              <a:rPr lang="en-US" dirty="0" smtClean="0"/>
              <a:t>These are followed by just a little more on C++ Hierarchy and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Graded Class Activity – class </a:t>
            </a:r>
            <a:r>
              <a:rPr lang="en-US" dirty="0" err="1" smtClean="0"/>
              <a:t>SimplePerson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next </a:t>
            </a:r>
            <a:r>
              <a:rPr lang="en-US" dirty="0" smtClean="0"/>
              <a:t>few </a:t>
            </a:r>
            <a:r>
              <a:rPr lang="en-US" dirty="0" smtClean="0"/>
              <a:t>slides illustrate how to implement a </a:t>
            </a:r>
            <a:r>
              <a:rPr lang="en-US" dirty="0" err="1" smtClean="0"/>
              <a:t>SimplePerson</a:t>
            </a:r>
            <a:r>
              <a:rPr lang="en-US" dirty="0" smtClean="0"/>
              <a:t> class based on a UML diagram.</a:t>
            </a:r>
          </a:p>
          <a:p>
            <a:endParaRPr lang="en-US" dirty="0" smtClean="0"/>
          </a:p>
          <a:p>
            <a:r>
              <a:rPr lang="en-US" dirty="0" smtClean="0"/>
              <a:t>Use them to create a program to implement and test a </a:t>
            </a:r>
            <a:r>
              <a:rPr lang="en-US" dirty="0" err="1" smtClean="0"/>
              <a:t>SimplePerson</a:t>
            </a:r>
            <a:r>
              <a:rPr lang="en-US" dirty="0" smtClean="0"/>
              <a:t> class</a:t>
            </a:r>
          </a:p>
          <a:p>
            <a:pPr lvl="1"/>
            <a:r>
              <a:rPr lang="en-US" dirty="0" smtClean="0"/>
              <a:t>For the class you will need 2 files</a:t>
            </a:r>
            <a:endParaRPr lang="en-US" dirty="0"/>
          </a:p>
          <a:p>
            <a:pPr lvl="2"/>
            <a:r>
              <a:rPr lang="en-US" dirty="0" smtClean="0"/>
              <a:t>An interface header file: </a:t>
            </a:r>
            <a:r>
              <a:rPr lang="en-US" dirty="0" err="1" smtClean="0"/>
              <a:t>SimplePerson.h</a:t>
            </a:r>
            <a:endParaRPr lang="en-US" dirty="0" smtClean="0"/>
          </a:p>
          <a:p>
            <a:pPr lvl="2"/>
            <a:r>
              <a:rPr lang="en-US" dirty="0" smtClean="0"/>
              <a:t>An implementation file: SimplePerson.cpp</a:t>
            </a:r>
          </a:p>
          <a:p>
            <a:pPr lvl="1"/>
            <a:r>
              <a:rPr lang="en-US" dirty="0" smtClean="0"/>
              <a:t>You will also need a file for your main function</a:t>
            </a:r>
          </a:p>
          <a:p>
            <a:pPr lvl="2"/>
            <a:r>
              <a:rPr lang="en-US" dirty="0" smtClean="0"/>
              <a:t>SPtester.cpp</a:t>
            </a:r>
          </a:p>
          <a:p>
            <a:pPr lvl="2"/>
            <a:r>
              <a:rPr lang="en-US" dirty="0" smtClean="0"/>
              <a:t>#include “</a:t>
            </a:r>
            <a:r>
              <a:rPr lang="en-US" dirty="0" err="1" smtClean="0"/>
              <a:t>SimplePerson.h</a:t>
            </a:r>
            <a:r>
              <a:rPr lang="en-US" dirty="0" smtClean="0"/>
              <a:t>”  (and probably </a:t>
            </a:r>
            <a:r>
              <a:rPr lang="en-US" dirty="0" err="1" smtClean="0"/>
              <a:t>iostream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Declare a variable of type </a:t>
            </a:r>
            <a:r>
              <a:rPr lang="en-US" dirty="0" err="1" smtClean="0"/>
              <a:t>SimplePerson</a:t>
            </a:r>
            <a:endParaRPr lang="en-US" dirty="0" smtClean="0"/>
          </a:p>
          <a:p>
            <a:pPr lvl="2"/>
            <a:r>
              <a:rPr lang="en-US" dirty="0" smtClean="0"/>
              <a:t>Call some of the member functions</a:t>
            </a:r>
          </a:p>
          <a:p>
            <a:pPr lvl="1"/>
            <a:r>
              <a:rPr lang="en-US" dirty="0" smtClean="0"/>
              <a:t>There is likely starter code on D2L – go look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134261"/>
            <a:ext cx="142577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Graded</a:t>
            </a:r>
          </a:p>
          <a:p>
            <a:r>
              <a:rPr lang="en-US" dirty="0" smtClean="0"/>
              <a:t>Must Turn</a:t>
            </a:r>
          </a:p>
          <a:p>
            <a:r>
              <a:rPr lang="en-US" dirty="0" smtClean="0"/>
              <a:t>Something In</a:t>
            </a:r>
          </a:p>
        </p:txBody>
      </p:sp>
    </p:spTree>
    <p:extLst>
      <p:ext uri="{BB962C8B-B14F-4D97-AF65-F5344CB8AC3E}">
        <p14:creationId xmlns:p14="http://schemas.microsoft.com/office/powerpoint/2010/main" val="36077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SimplePerson</a:t>
            </a:r>
            <a:r>
              <a:rPr lang="en-US" dirty="0" smtClean="0"/>
              <a:t> C++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Example: C++ Header File </a:t>
            </a:r>
            <a:r>
              <a:rPr lang="en-US" dirty="0" err="1" smtClean="0"/>
              <a:t>SimplePerson.h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8077200" cy="4185761"/>
          </a:xfrm>
          <a:prstGeom prst="rect">
            <a:avLst/>
          </a:prstGeom>
          <a:solidFill>
            <a:srgbClr val="FEFEB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#pragma once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include &lt;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#include &lt;string&gt;</a:t>
            </a: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using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public: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string&amp;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nameStr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string&amp;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~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void print();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string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getName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friend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operator==(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lhs,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private: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string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m_nameStr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string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m_idStr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474204"/>
              </p:ext>
            </p:extLst>
          </p:nvPr>
        </p:nvGraphicFramePr>
        <p:xfrm>
          <a:off x="3352800" y="2057400"/>
          <a:ext cx="5029200" cy="225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/>
              </a:tblGrid>
              <a:tr h="459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SimplePerson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8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       -  </a:t>
                      </a:r>
                      <a:r>
                        <a:rPr lang="en-US" sz="1200" dirty="0" err="1" smtClean="0">
                          <a:effectLst/>
                        </a:rPr>
                        <a:t>m_nameStr</a:t>
                      </a:r>
                      <a:r>
                        <a:rPr lang="en-US" sz="1200" dirty="0" smtClean="0">
                          <a:effectLst/>
                        </a:rPr>
                        <a:t>: string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       -  </a:t>
                      </a:r>
                      <a:r>
                        <a:rPr lang="en-US" sz="1200" dirty="0" err="1" smtClean="0">
                          <a:effectLst/>
                        </a:rPr>
                        <a:t>m_idStr</a:t>
                      </a:r>
                      <a:r>
                        <a:rPr lang="en-US" sz="1200" dirty="0" smtClean="0">
                          <a:effectLst/>
                        </a:rPr>
                        <a:t>: string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1635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</a:rPr>
                        <a:t>const</a:t>
                      </a:r>
                      <a:r>
                        <a:rPr lang="en-US" sz="1200" baseline="0" dirty="0" smtClean="0">
                          <a:effectLst/>
                        </a:rPr>
                        <a:t> string&amp; </a:t>
                      </a:r>
                      <a:r>
                        <a:rPr lang="en-US" sz="1200" baseline="0" dirty="0" err="1" smtClean="0">
                          <a:effectLst/>
                        </a:rPr>
                        <a:t>nameStr</a:t>
                      </a:r>
                      <a:r>
                        <a:rPr lang="en-US" sz="1200" baseline="0" dirty="0" smtClean="0">
                          <a:effectLst/>
                        </a:rPr>
                        <a:t>, </a:t>
                      </a:r>
                      <a:r>
                        <a:rPr lang="en-US" sz="1200" baseline="0" dirty="0" err="1" smtClean="0">
                          <a:effectLst/>
                        </a:rPr>
                        <a:t>const</a:t>
                      </a:r>
                      <a:r>
                        <a:rPr lang="en-US" sz="1200" baseline="0" dirty="0" smtClean="0">
                          <a:effectLst/>
                        </a:rPr>
                        <a:t> string&amp; </a:t>
                      </a:r>
                      <a:r>
                        <a:rPr lang="en-US" sz="1200" baseline="0" dirty="0" err="1" smtClean="0">
                          <a:effectLst/>
                        </a:rPr>
                        <a:t>idStr</a:t>
                      </a:r>
                      <a:r>
                        <a:rPr lang="en-US" sz="1200" baseline="0" dirty="0" smtClean="0">
                          <a:effectLst/>
                        </a:rPr>
                        <a:t>);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~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()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print() : void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</a:t>
                      </a:r>
                      <a:r>
                        <a:rPr lang="en-US" sz="1200" dirty="0" err="1" smtClean="0">
                          <a:effectLst/>
                        </a:rPr>
                        <a:t>getName</a:t>
                      </a:r>
                      <a:r>
                        <a:rPr lang="en-US" sz="1200" dirty="0" smtClean="0">
                          <a:effectLst/>
                        </a:rPr>
                        <a:t>() : string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8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Friend functions</a:t>
                      </a: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</a:t>
                      </a:r>
                      <a:r>
                        <a:rPr lang="en-US" sz="1200" dirty="0" err="1">
                          <a:effectLst/>
                        </a:rPr>
                        <a:t>bool</a:t>
                      </a:r>
                      <a:r>
                        <a:rPr lang="en-US" sz="1200" dirty="0">
                          <a:effectLst/>
                        </a:rPr>
                        <a:t> operator==(</a:t>
                      </a:r>
                      <a:r>
                        <a:rPr lang="en-US" sz="1200" dirty="0" err="1">
                          <a:effectLst/>
                        </a:rPr>
                        <a:t>const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&amp; </a:t>
                      </a:r>
                      <a:r>
                        <a:rPr lang="en-US" sz="1200" dirty="0">
                          <a:effectLst/>
                        </a:rPr>
                        <a:t>lhs, </a:t>
                      </a:r>
                      <a:r>
                        <a:rPr lang="en-US" sz="1200" dirty="0" err="1">
                          <a:effectLst/>
                        </a:rPr>
                        <a:t>const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&amp; </a:t>
                      </a:r>
                      <a:r>
                        <a:rPr lang="en-US" sz="1200" dirty="0" err="1">
                          <a:effectLst/>
                        </a:rPr>
                        <a:t>rhs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09600" y="2286000"/>
            <a:ext cx="2133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609600" y="1600200"/>
            <a:ext cx="312458" cy="7415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533400"/>
            <a:ext cx="15240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This looks important</a:t>
            </a:r>
          </a:p>
          <a:p>
            <a:r>
              <a:rPr lang="en-US" sz="1600" dirty="0" smtClean="0"/>
              <a:t>You should ask </a:t>
            </a:r>
          </a:p>
          <a:p>
            <a:r>
              <a:rPr lang="en-US" sz="1600" dirty="0" smtClean="0"/>
              <a:t>about 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88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SimplePerson</a:t>
            </a:r>
            <a:r>
              <a:rPr lang="en-US" dirty="0" smtClean="0"/>
              <a:t> C++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Example: C++ Header File </a:t>
            </a:r>
            <a:r>
              <a:rPr lang="en-US" dirty="0" err="1" smtClean="0"/>
              <a:t>SimplePerson.h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8077200" cy="4185761"/>
          </a:xfrm>
          <a:prstGeom prst="rect">
            <a:avLst/>
          </a:prstGeom>
          <a:solidFill>
            <a:srgbClr val="FEFEB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#pragma once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include &lt;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#include &lt;string&gt;</a:t>
            </a: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using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public: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string&amp;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nameStr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string&amp;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~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void print();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string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getName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friend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operator==(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lhs,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private: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string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m_nameStr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string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m_idStr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81244"/>
              </p:ext>
            </p:extLst>
          </p:nvPr>
        </p:nvGraphicFramePr>
        <p:xfrm>
          <a:off x="3352800" y="2057400"/>
          <a:ext cx="5029200" cy="225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/>
              </a:tblGrid>
              <a:tr h="459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SimplePerson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8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       -  </a:t>
                      </a:r>
                      <a:r>
                        <a:rPr lang="en-US" sz="1200" dirty="0" err="1" smtClean="0">
                          <a:effectLst/>
                        </a:rPr>
                        <a:t>m_nameStr</a:t>
                      </a:r>
                      <a:r>
                        <a:rPr lang="en-US" sz="1200" dirty="0" smtClean="0">
                          <a:effectLst/>
                        </a:rPr>
                        <a:t>: string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       -  </a:t>
                      </a:r>
                      <a:r>
                        <a:rPr lang="en-US" sz="1200" dirty="0" err="1" smtClean="0">
                          <a:effectLst/>
                        </a:rPr>
                        <a:t>m_idStr</a:t>
                      </a:r>
                      <a:r>
                        <a:rPr lang="en-US" sz="1200" dirty="0" smtClean="0">
                          <a:effectLst/>
                        </a:rPr>
                        <a:t>: string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1635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</a:rPr>
                        <a:t>const</a:t>
                      </a:r>
                      <a:r>
                        <a:rPr lang="en-US" sz="1200" baseline="0" dirty="0" smtClean="0">
                          <a:effectLst/>
                        </a:rPr>
                        <a:t> string&amp; </a:t>
                      </a:r>
                      <a:r>
                        <a:rPr lang="en-US" sz="1200" baseline="0" dirty="0" err="1" smtClean="0">
                          <a:effectLst/>
                        </a:rPr>
                        <a:t>nameStr</a:t>
                      </a:r>
                      <a:r>
                        <a:rPr lang="en-US" sz="1200" baseline="0" dirty="0" smtClean="0">
                          <a:effectLst/>
                        </a:rPr>
                        <a:t>, </a:t>
                      </a:r>
                      <a:r>
                        <a:rPr lang="en-US" sz="1200" baseline="0" dirty="0" err="1" smtClean="0">
                          <a:effectLst/>
                        </a:rPr>
                        <a:t>const</a:t>
                      </a:r>
                      <a:r>
                        <a:rPr lang="en-US" sz="1200" baseline="0" dirty="0" smtClean="0">
                          <a:effectLst/>
                        </a:rPr>
                        <a:t> string&amp; </a:t>
                      </a:r>
                      <a:r>
                        <a:rPr lang="en-US" sz="1200" baseline="0" dirty="0" err="1" smtClean="0">
                          <a:effectLst/>
                        </a:rPr>
                        <a:t>idStr</a:t>
                      </a:r>
                      <a:r>
                        <a:rPr lang="en-US" sz="1200" baseline="0" dirty="0" smtClean="0">
                          <a:effectLst/>
                        </a:rPr>
                        <a:t>);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~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()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print() : void</a:t>
                      </a:r>
                      <a:endParaRPr lang="en-US" sz="1200" dirty="0">
                        <a:effectLst/>
                      </a:endParaRP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</a:t>
                      </a:r>
                      <a:r>
                        <a:rPr lang="en-US" sz="1200" dirty="0" err="1" smtClean="0">
                          <a:effectLst/>
                        </a:rPr>
                        <a:t>getName</a:t>
                      </a:r>
                      <a:r>
                        <a:rPr lang="en-US" sz="1200" dirty="0" smtClean="0">
                          <a:effectLst/>
                        </a:rPr>
                        <a:t>() : string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8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Friend functions</a:t>
                      </a:r>
                    </a:p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+ </a:t>
                      </a:r>
                      <a:r>
                        <a:rPr lang="en-US" sz="1200" dirty="0" err="1">
                          <a:effectLst/>
                        </a:rPr>
                        <a:t>bool</a:t>
                      </a:r>
                      <a:r>
                        <a:rPr lang="en-US" sz="1200" dirty="0">
                          <a:effectLst/>
                        </a:rPr>
                        <a:t> operator==(</a:t>
                      </a:r>
                      <a:r>
                        <a:rPr lang="en-US" sz="1200" dirty="0" err="1">
                          <a:effectLst/>
                        </a:rPr>
                        <a:t>const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&amp; </a:t>
                      </a:r>
                      <a:r>
                        <a:rPr lang="en-US" sz="1200" dirty="0">
                          <a:effectLst/>
                        </a:rPr>
                        <a:t>lhs, </a:t>
                      </a:r>
                      <a:r>
                        <a:rPr lang="en-US" sz="1200" dirty="0" err="1">
                          <a:effectLst/>
                        </a:rPr>
                        <a:t>const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SimplePerson</a:t>
                      </a:r>
                      <a:r>
                        <a:rPr lang="en-US" sz="1200" dirty="0" smtClean="0">
                          <a:effectLst/>
                        </a:rPr>
                        <a:t>&amp; </a:t>
                      </a:r>
                      <a:r>
                        <a:rPr lang="en-US" sz="1200" dirty="0" err="1">
                          <a:effectLst/>
                        </a:rPr>
                        <a:t>rhs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143000" y="5181600"/>
            <a:ext cx="7696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2"/>
            <a:endCxn id="6" idx="1"/>
          </p:cNvCxnSpPr>
          <p:nvPr/>
        </p:nvCxnSpPr>
        <p:spPr>
          <a:xfrm>
            <a:off x="1143000" y="4267200"/>
            <a:ext cx="1127082" cy="99251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2438400"/>
            <a:ext cx="1524000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friend?</a:t>
            </a:r>
          </a:p>
          <a:p>
            <a:endParaRPr lang="en-US" sz="1600" dirty="0"/>
          </a:p>
          <a:p>
            <a:r>
              <a:rPr lang="en-US" sz="1600" dirty="0" smtClean="0"/>
              <a:t>What does friend mean?</a:t>
            </a:r>
          </a:p>
          <a:p>
            <a:endParaRPr lang="en-US" sz="1600" dirty="0"/>
          </a:p>
          <a:p>
            <a:r>
              <a:rPr lang="en-US" sz="1600" dirty="0" smtClean="0"/>
              <a:t>[see next slide]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36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SimplePerson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45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Example: C++ Implementation File – SimplePerson.cpp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7543800" cy="5262979"/>
          </a:xfrm>
          <a:prstGeom prst="rect">
            <a:avLst/>
          </a:prstGeom>
          <a:solidFill>
            <a:srgbClr val="FEFEB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include </a:t>
            </a:r>
            <a:r>
              <a:rPr lang="en-US" sz="1400" dirty="0"/>
              <a:t>"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SimplePerson.h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using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string&amp;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nameStr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string&amp;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m_nameStr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nameStr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m_idStr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=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idStr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::~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sz="1400" dirty="0"/>
              <a:t>"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destructor is called" &lt;&lt;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::print()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"Name: " &lt;&lt;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m_nameStr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400" dirty="0"/>
              <a:t>"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id: " &lt;&lt;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m_idStr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m_nameStr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4096166"/>
            <a:ext cx="4495800" cy="2462213"/>
          </a:xfrm>
          <a:prstGeom prst="rect">
            <a:avLst/>
          </a:prstGeom>
          <a:solidFill>
            <a:srgbClr val="FEFEB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operator==(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lhs,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SimplePerson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rhs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retVal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false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lhs.m_nameStr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rhs.m_nameStr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&amp;&amp;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lhs.m_idStr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rhs.m_idStr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retVal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retVal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/>
          <p:cNvCxnSpPr>
            <a:stCxn id="7" idx="2"/>
            <a:endCxn id="5" idx="0"/>
          </p:cNvCxnSpPr>
          <p:nvPr/>
        </p:nvCxnSpPr>
        <p:spPr>
          <a:xfrm flipH="1">
            <a:off x="6591300" y="3638966"/>
            <a:ext cx="68580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2267366"/>
            <a:ext cx="3429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operator==</a:t>
            </a:r>
          </a:p>
          <a:p>
            <a:r>
              <a:rPr lang="en-US" sz="1600" dirty="0" smtClean="0"/>
              <a:t>is a global  friend function</a:t>
            </a:r>
          </a:p>
          <a:p>
            <a:endParaRPr lang="en-US" sz="1600" dirty="0"/>
          </a:p>
          <a:p>
            <a:r>
              <a:rPr lang="en-US" sz="1600" dirty="0" smtClean="0"/>
              <a:t>Needed if you want to check</a:t>
            </a:r>
          </a:p>
          <a:p>
            <a:r>
              <a:rPr lang="en-US" sz="1600" dirty="0" smtClean="0"/>
              <a:t>if (person1 == person2)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40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Class Activity: Simple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a quick introduction of another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C++ class inside a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877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Critter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design a simple game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Critter Caretaker game puts the player in charge of </a:t>
            </a:r>
            <a:r>
              <a:rPr lang="en-US" dirty="0" smtClean="0"/>
              <a:t>his/her </a:t>
            </a:r>
            <a:r>
              <a:rPr lang="en-US" dirty="0" smtClean="0"/>
              <a:t>own electronic pet.</a:t>
            </a:r>
          </a:p>
          <a:p>
            <a:pPr lvl="1"/>
            <a:r>
              <a:rPr lang="en-US" dirty="0" smtClean="0"/>
              <a:t>The player must keep the critter happy by feeding or playing with it</a:t>
            </a:r>
          </a:p>
          <a:p>
            <a:pPr lvl="1"/>
            <a:r>
              <a:rPr lang="en-US" dirty="0" smtClean="0"/>
              <a:t>The player can also listen to the critter to hear how it is feeling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075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Critter Caretaker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5812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518322"/>
            <a:ext cx="27432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UML Visibility Indicators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  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  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Private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671" y="4191000"/>
            <a:ext cx="2338332" cy="116955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+ Talk() : void</a:t>
            </a:r>
          </a:p>
          <a:p>
            <a:r>
              <a:rPr lang="en-US" sz="1400" dirty="0" smtClean="0"/>
              <a:t>+ Eat(</a:t>
            </a:r>
            <a:r>
              <a:rPr lang="en-US" sz="1400" dirty="0" err="1" smtClean="0"/>
              <a:t>int</a:t>
            </a:r>
            <a:r>
              <a:rPr lang="en-US" sz="1400" dirty="0" smtClean="0"/>
              <a:t> food=4) : void</a:t>
            </a:r>
          </a:p>
          <a:p>
            <a:r>
              <a:rPr lang="en-US" sz="1400" dirty="0" smtClean="0"/>
              <a:t>+ Play(</a:t>
            </a:r>
            <a:r>
              <a:rPr lang="en-US" sz="1400" dirty="0" err="1" smtClean="0"/>
              <a:t>int</a:t>
            </a:r>
            <a:r>
              <a:rPr lang="en-US" sz="1400" dirty="0" smtClean="0"/>
              <a:t> fun = 4) : void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GetMood</a:t>
            </a:r>
            <a:r>
              <a:rPr lang="en-US" sz="1400" dirty="0" smtClean="0"/>
              <a:t>() </a:t>
            </a:r>
            <a:r>
              <a:rPr lang="en-US" sz="1400" dirty="0" err="1" smtClean="0"/>
              <a:t>const</a:t>
            </a:r>
            <a:r>
              <a:rPr lang="en-US" sz="1400" dirty="0" smtClean="0"/>
              <a:t> : </a:t>
            </a:r>
            <a:r>
              <a:rPr lang="en-US" sz="1400" dirty="0" err="1" smtClean="0"/>
              <a:t>int</a:t>
            </a:r>
            <a:endParaRPr lang="en-US" sz="1400" dirty="0" smtClean="0"/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PassTime</a:t>
            </a:r>
            <a:r>
              <a:rPr lang="en-US" sz="1400" dirty="0" smtClean="0"/>
              <a:t>(</a:t>
            </a:r>
            <a:r>
              <a:rPr lang="en-US" sz="1400" dirty="0" err="1" smtClean="0"/>
              <a:t>int</a:t>
            </a:r>
            <a:r>
              <a:rPr lang="en-US" sz="1400" dirty="0" smtClean="0"/>
              <a:t> time = 1) : void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93079" y="3034040"/>
            <a:ext cx="150951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</a:t>
            </a:r>
            <a:r>
              <a:rPr lang="en-US" sz="1400" dirty="0" err="1" smtClean="0"/>
              <a:t>m_Hunger</a:t>
            </a:r>
            <a:r>
              <a:rPr lang="en-US" sz="1400" dirty="0" smtClean="0"/>
              <a:t> : </a:t>
            </a:r>
            <a:r>
              <a:rPr lang="en-US" sz="1400" dirty="0" err="1" smtClean="0"/>
              <a:t>int</a:t>
            </a:r>
            <a:endParaRPr lang="en-US" sz="1400" dirty="0" smtClean="0"/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m_Boredom</a:t>
            </a:r>
            <a:r>
              <a:rPr lang="en-US" sz="1400" dirty="0" smtClean="0"/>
              <a:t> : </a:t>
            </a:r>
            <a:r>
              <a:rPr lang="en-US" sz="1400" dirty="0" err="1" smtClean="0"/>
              <a:t>int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036564"/>
            <a:ext cx="4953000" cy="3323987"/>
          </a:xfrm>
          <a:prstGeom prst="rect">
            <a:avLst/>
          </a:prstGeom>
          <a:solidFill>
            <a:srgbClr val="FEFEB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Pseudo-Code planning of “main”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Create a critter</a:t>
            </a: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the player doesn’t want to quit the game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Present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 menu of choices to the player</a:t>
            </a: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the player wants to listen to the critter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Make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the critter talk</a:t>
            </a: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the player wants to feed the critter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Make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the critter eat</a:t>
            </a: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the player wants to play with the critter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Make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the critter play</a:t>
            </a:r>
          </a:p>
        </p:txBody>
      </p:sp>
    </p:spTree>
    <p:extLst>
      <p:ext uri="{BB962C8B-B14F-4D97-AF65-F5344CB8AC3E}">
        <p14:creationId xmlns:p14="http://schemas.microsoft.com/office/powerpoint/2010/main" val="3278677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4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Critter Caretaker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suggested the student consider the previous “planning” and attempt to implement a version of the game on their own</a:t>
            </a:r>
          </a:p>
          <a:p>
            <a:endParaRPr lang="en-US" dirty="0"/>
          </a:p>
          <a:p>
            <a:r>
              <a:rPr lang="en-US" dirty="0" smtClean="0"/>
              <a:t>However, a functional version is available</a:t>
            </a:r>
          </a:p>
          <a:p>
            <a:pPr lvl="1"/>
            <a:r>
              <a:rPr lang="en-US" dirty="0" smtClean="0"/>
              <a:t>EX024_CritterCare.cpp</a:t>
            </a:r>
          </a:p>
          <a:p>
            <a:pPr lvl="1"/>
            <a:r>
              <a:rPr lang="en-US" dirty="0" smtClean="0"/>
              <a:t>for inspection by the student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4432786"/>
            <a:ext cx="13672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Investigate</a:t>
            </a:r>
          </a:p>
          <a:p>
            <a:r>
              <a:rPr lang="en-US" dirty="0" smtClean="0"/>
              <a:t>on your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4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 – Using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D2L (Content -&gt; General Info)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Making_Makefiles_Example.pdf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that file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follow along with the next few slides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4800600"/>
            <a:ext cx="29097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ASIDE: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Command: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dos2unix   myfile.txt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helpful if copying text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windows and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ADTs</a:t>
            </a:r>
            <a:endParaRPr lang="en-US" dirty="0"/>
          </a:p>
          <a:p>
            <a:pPr lvl="1"/>
            <a:r>
              <a:rPr lang="en-US" dirty="0"/>
              <a:t>UML</a:t>
            </a:r>
          </a:p>
          <a:p>
            <a:pPr lvl="1"/>
            <a:r>
              <a:rPr lang="en-US" dirty="0" smtClean="0"/>
              <a:t>C++ classes (lots of stuff)</a:t>
            </a:r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C++ classes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Object-Oriented paradigm, which C++ follows</a:t>
            </a:r>
          </a:p>
          <a:p>
            <a:pPr lvl="1"/>
            <a:r>
              <a:rPr lang="en-US" sz="2000" dirty="0" smtClean="0"/>
              <a:t>allows</a:t>
            </a:r>
            <a:r>
              <a:rPr lang="en-US" sz="2000" baseline="0" dirty="0" smtClean="0"/>
              <a:t> for hierarchy in its classes via inheritance</a:t>
            </a:r>
          </a:p>
          <a:p>
            <a:pPr lvl="1"/>
            <a:endParaRPr lang="en-US" sz="2000" baseline="0" dirty="0" smtClean="0"/>
          </a:p>
          <a:p>
            <a:pPr lvl="0"/>
            <a:r>
              <a:rPr lang="en-US" sz="2400" dirty="0" smtClean="0"/>
              <a:t>In general you will develop a base class (or parent class)</a:t>
            </a:r>
          </a:p>
          <a:p>
            <a:pPr lvl="1"/>
            <a:r>
              <a:rPr lang="en-US" sz="2000" dirty="0" smtClean="0"/>
              <a:t>such as: </a:t>
            </a:r>
            <a:r>
              <a:rPr lang="en-US" sz="2000" dirty="0" err="1" smtClean="0"/>
              <a:t>SimplePerson</a:t>
            </a:r>
            <a:endParaRPr lang="en-US" sz="20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From that base class you will derive a subclass (or child class)</a:t>
            </a:r>
          </a:p>
          <a:p>
            <a:pPr lvl="1"/>
            <a:r>
              <a:rPr lang="en-US" sz="2000" dirty="0" smtClean="0"/>
              <a:t>such as: Student</a:t>
            </a:r>
          </a:p>
          <a:p>
            <a:endParaRPr lang="en-US" sz="2400" dirty="0" smtClean="0"/>
          </a:p>
          <a:p>
            <a:r>
              <a:rPr lang="en-US" sz="2400" dirty="0" smtClean="0"/>
              <a:t>A base class may have multiple subclasses</a:t>
            </a:r>
          </a:p>
          <a:p>
            <a:pPr lvl="1"/>
            <a:r>
              <a:rPr lang="en-US" sz="2000" dirty="0" smtClean="0"/>
              <a:t>such as: Student, Instructor,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5341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Subclasses are said to specialize or extend a base class</a:t>
            </a:r>
          </a:p>
          <a:p>
            <a:endParaRPr lang="en-US" dirty="0" smtClean="0"/>
          </a:p>
          <a:p>
            <a:r>
              <a:rPr lang="en-US" dirty="0" smtClean="0"/>
              <a:t>Subclasses do NOT need to re-implement functions defined in the base class as the subclass </a:t>
            </a:r>
            <a:r>
              <a:rPr lang="en-US" i="1" dirty="0" smtClean="0"/>
              <a:t>inherits</a:t>
            </a:r>
            <a:r>
              <a:rPr lang="en-US" dirty="0" smtClean="0"/>
              <a:t> them</a:t>
            </a:r>
          </a:p>
          <a:p>
            <a:pPr lvl="1"/>
            <a:r>
              <a:rPr lang="en-US" dirty="0" smtClean="0"/>
              <a:t>Subclasses can re-implement base class functions but should</a:t>
            </a:r>
            <a:r>
              <a:rPr lang="en-US" baseline="0" dirty="0" smtClean="0"/>
              <a:t> not need to do so</a:t>
            </a:r>
          </a:p>
          <a:p>
            <a:pPr lvl="1"/>
            <a:endParaRPr lang="en-US" baseline="0" dirty="0" smtClean="0"/>
          </a:p>
          <a:p>
            <a:pPr lvl="0"/>
            <a:r>
              <a:rPr lang="en-US" baseline="0" dirty="0" smtClean="0"/>
              <a:t>Subclasses should define and declare functions that make it a specialization of the base class</a:t>
            </a:r>
          </a:p>
        </p:txBody>
      </p:sp>
    </p:spTree>
    <p:extLst>
      <p:ext uri="{BB962C8B-B14F-4D97-AF65-F5344CB8AC3E}">
        <p14:creationId xmlns:p14="http://schemas.microsoft.com/office/powerpoint/2010/main" val="3277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Some Hands-On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talk more on inheritance in later classes</a:t>
            </a:r>
          </a:p>
          <a:p>
            <a:endParaRPr lang="en-US" dirty="0"/>
          </a:p>
          <a:p>
            <a:r>
              <a:rPr lang="en-US" dirty="0" smtClean="0"/>
              <a:t>For today we will end with some practice</a:t>
            </a:r>
          </a:p>
          <a:p>
            <a:pPr lvl="1"/>
            <a:r>
              <a:rPr lang="en-US" dirty="0" smtClean="0"/>
              <a:t>[next slides]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class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0386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Create a C++ class Student derived from </a:t>
            </a:r>
            <a:r>
              <a:rPr lang="en-US" dirty="0" err="1"/>
              <a:t>SimplePerson</a:t>
            </a:r>
            <a:endParaRPr lang="en-US" dirty="0"/>
          </a:p>
          <a:p>
            <a:pPr lvl="1"/>
            <a:r>
              <a:rPr lang="en-US" dirty="0"/>
              <a:t>Use the code </a:t>
            </a:r>
            <a:r>
              <a:rPr lang="en-US" dirty="0" smtClean="0"/>
              <a:t>in the above slides as </a:t>
            </a:r>
            <a:r>
              <a:rPr lang="en-US" dirty="0"/>
              <a:t>appropriate</a:t>
            </a:r>
          </a:p>
          <a:p>
            <a:pPr lvl="2"/>
            <a:r>
              <a:rPr lang="en-US" dirty="0"/>
              <a:t>may look </a:t>
            </a:r>
            <a:r>
              <a:rPr lang="en-US" dirty="0" smtClean="0"/>
              <a:t>on </a:t>
            </a:r>
            <a:r>
              <a:rPr lang="en-US" dirty="0"/>
              <a:t>D2L </a:t>
            </a:r>
            <a:r>
              <a:rPr lang="en-US" dirty="0" smtClean="0"/>
              <a:t>also for some starter code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 </a:t>
            </a:r>
            <a:r>
              <a:rPr lang="en-US" dirty="0"/>
              <a:t>sure to </a:t>
            </a:r>
            <a:r>
              <a:rPr lang="en-US" dirty="0" smtClean="0"/>
              <a:t>create </a:t>
            </a:r>
            <a:r>
              <a:rPr lang="en-US" dirty="0"/>
              <a:t>a main() routine in a file named PersonTest.cpp to test out your new classes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Extra </a:t>
            </a:r>
            <a:r>
              <a:rPr lang="en-US" dirty="0"/>
              <a:t>Challenge</a:t>
            </a:r>
          </a:p>
          <a:p>
            <a:pPr lvl="1"/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dirty="0" smtClean="0"/>
              <a:t>using</a:t>
            </a:r>
            <a:endParaRPr lang="en-US" dirty="0"/>
          </a:p>
          <a:p>
            <a:pPr lvl="2"/>
            <a:r>
              <a:rPr lang="en-US" dirty="0" smtClean="0"/>
              <a:t>g</a:t>
            </a:r>
            <a:r>
              <a:rPr lang="en-US" dirty="0"/>
              <a:t>++ PersonTest.cpp SimplePerson.cpp Student.cpp</a:t>
            </a:r>
          </a:p>
          <a:p>
            <a:pPr lvl="1"/>
            <a:r>
              <a:rPr lang="en-US" dirty="0"/>
              <a:t>Create a </a:t>
            </a:r>
            <a:r>
              <a:rPr lang="en-US" dirty="0" err="1"/>
              <a:t>makefile</a:t>
            </a:r>
            <a:r>
              <a:rPr lang="en-US" dirty="0"/>
              <a:t> to compile and build this program</a:t>
            </a:r>
          </a:p>
          <a:p>
            <a:pPr lvl="2"/>
            <a:r>
              <a:rPr lang="en-US" dirty="0" smtClean="0"/>
              <a:t>Example on D2L likely (may be in general section or examples)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08842"/>
              </p:ext>
            </p:extLst>
          </p:nvPr>
        </p:nvGraphicFramePr>
        <p:xfrm>
          <a:off x="4343400" y="1066800"/>
          <a:ext cx="4333102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3102"/>
              </a:tblGrid>
              <a:tr h="304800">
                <a:tc>
                  <a:txBody>
                    <a:bodyPr/>
                    <a:lstStyle/>
                    <a:p>
                      <a:pPr algn="ctr">
                        <a:tabLst>
                          <a:tab pos="1295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SimplePerson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</a:rPr>
                        <a:t> -  </a:t>
                      </a:r>
                      <a:r>
                        <a:rPr lang="en-US" sz="1100" dirty="0" err="1">
                          <a:effectLst/>
                        </a:rPr>
                        <a:t>m_nameStr</a:t>
                      </a:r>
                      <a:r>
                        <a:rPr lang="en-US" sz="1100" dirty="0">
                          <a:effectLst/>
                        </a:rPr>
                        <a:t>: string</a:t>
                      </a:r>
                    </a:p>
                    <a:p>
                      <a:pPr algn="l"/>
                      <a:r>
                        <a:rPr lang="en-US" sz="1100" dirty="0">
                          <a:effectLst/>
                        </a:rPr>
                        <a:t> -  </a:t>
                      </a:r>
                      <a:r>
                        <a:rPr lang="en-US" sz="1100" dirty="0" err="1">
                          <a:effectLst/>
                        </a:rPr>
                        <a:t>m_idStr</a:t>
                      </a:r>
                      <a:r>
                        <a:rPr lang="en-US" sz="1100" dirty="0">
                          <a:effectLst/>
                        </a:rPr>
                        <a:t> string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/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</a:rPr>
                        <a:t> + </a:t>
                      </a:r>
                      <a:r>
                        <a:rPr lang="en-US" sz="1100" dirty="0" err="1">
                          <a:effectLst/>
                        </a:rPr>
                        <a:t>SimplePerson</a:t>
                      </a: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err="1">
                          <a:effectLst/>
                        </a:rPr>
                        <a:t>const</a:t>
                      </a:r>
                      <a:r>
                        <a:rPr lang="en-US" sz="1100" dirty="0">
                          <a:effectLst/>
                        </a:rPr>
                        <a:t> string&amp; </a:t>
                      </a:r>
                      <a:r>
                        <a:rPr lang="en-US" sz="1100" dirty="0" err="1">
                          <a:effectLst/>
                        </a:rPr>
                        <a:t>nameStr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const</a:t>
                      </a:r>
                      <a:r>
                        <a:rPr lang="en-US" sz="1100" dirty="0">
                          <a:effectLst/>
                        </a:rPr>
                        <a:t> string&amp; </a:t>
                      </a:r>
                      <a:r>
                        <a:rPr lang="en-US" sz="1100" dirty="0" err="1">
                          <a:effectLst/>
                        </a:rPr>
                        <a:t>idStr</a:t>
                      </a:r>
                      <a:r>
                        <a:rPr lang="en-US" sz="1100" dirty="0">
                          <a:effectLst/>
                        </a:rPr>
                        <a:t>);</a:t>
                      </a:r>
                    </a:p>
                    <a:p>
                      <a:pPr algn="l"/>
                      <a:r>
                        <a:rPr lang="en-US" sz="1100" dirty="0">
                          <a:effectLst/>
                        </a:rPr>
                        <a:t> + ~</a:t>
                      </a:r>
                      <a:r>
                        <a:rPr lang="en-US" sz="1100" dirty="0" err="1">
                          <a:effectLst/>
                        </a:rPr>
                        <a:t>SimplePerson</a:t>
                      </a:r>
                      <a:r>
                        <a:rPr lang="en-US" sz="1100" dirty="0">
                          <a:effectLst/>
                        </a:rPr>
                        <a:t>()</a:t>
                      </a:r>
                    </a:p>
                    <a:p>
                      <a:pPr algn="l"/>
                      <a:r>
                        <a:rPr lang="en-US" sz="1100" dirty="0">
                          <a:effectLst/>
                        </a:rPr>
                        <a:t> + print() : void</a:t>
                      </a:r>
                    </a:p>
                    <a:p>
                      <a:pPr algn="l"/>
                      <a:r>
                        <a:rPr lang="en-US" sz="1100" dirty="0">
                          <a:effectLst/>
                        </a:rPr>
                        <a:t> + </a:t>
                      </a:r>
                      <a:r>
                        <a:rPr lang="en-US" sz="1100" dirty="0" err="1">
                          <a:effectLst/>
                        </a:rPr>
                        <a:t>getName</a:t>
                      </a:r>
                      <a:r>
                        <a:rPr lang="en-US" sz="1100" dirty="0">
                          <a:effectLst/>
                        </a:rPr>
                        <a:t>() : string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55608"/>
              </p:ext>
            </p:extLst>
          </p:nvPr>
        </p:nvGraphicFramePr>
        <p:xfrm>
          <a:off x="4114800" y="3124200"/>
          <a:ext cx="4850130" cy="1476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0130"/>
              </a:tblGrid>
              <a:tr h="2783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Student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/>
                </a:tc>
              </a:tr>
              <a:tr h="338132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 -  m_major: string</a:t>
                      </a:r>
                    </a:p>
                    <a:p>
                      <a:pPr algn="l"/>
                      <a:r>
                        <a:rPr lang="en-US" sz="1100">
                          <a:effectLst/>
                        </a:rPr>
                        <a:t> -  m_gradYear: int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9525" marB="0"/>
                </a:tc>
              </a:tr>
              <a:tr h="831317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</a:rPr>
                        <a:t> + Student(</a:t>
                      </a:r>
                      <a:r>
                        <a:rPr lang="en-US" sz="1100" dirty="0" err="1">
                          <a:effectLst/>
                        </a:rPr>
                        <a:t>const</a:t>
                      </a:r>
                      <a:r>
                        <a:rPr lang="en-US" sz="1100" dirty="0">
                          <a:effectLst/>
                        </a:rPr>
                        <a:t> string&amp; </a:t>
                      </a:r>
                      <a:r>
                        <a:rPr lang="en-US" sz="1100" dirty="0" err="1">
                          <a:effectLst/>
                        </a:rPr>
                        <a:t>sname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const</a:t>
                      </a:r>
                      <a:r>
                        <a:rPr lang="en-US" sz="1100" dirty="0">
                          <a:effectLst/>
                        </a:rPr>
                        <a:t> string&amp; </a:t>
                      </a:r>
                      <a:r>
                        <a:rPr lang="en-US" sz="1100" dirty="0" err="1">
                          <a:effectLst/>
                        </a:rPr>
                        <a:t>sid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const</a:t>
                      </a:r>
                      <a:r>
                        <a:rPr lang="en-US" sz="1100" dirty="0">
                          <a:effectLst/>
                        </a:rPr>
                        <a:t> string&amp; </a:t>
                      </a:r>
                      <a:r>
                        <a:rPr lang="en-US" sz="1100" dirty="0" err="1">
                          <a:effectLst/>
                        </a:rPr>
                        <a:t>smajor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int</a:t>
                      </a:r>
                      <a:r>
                        <a:rPr lang="en-US" sz="1100" dirty="0">
                          <a:effectLst/>
                        </a:rPr>
                        <a:t> year);</a:t>
                      </a:r>
                    </a:p>
                    <a:p>
                      <a:pPr algn="l"/>
                      <a:r>
                        <a:rPr lang="en-US" sz="1100" dirty="0">
                          <a:effectLst/>
                        </a:rPr>
                        <a:t> + ~ Student ()</a:t>
                      </a:r>
                    </a:p>
                    <a:p>
                      <a:pPr algn="l"/>
                      <a:r>
                        <a:rPr lang="en-US" sz="1100" dirty="0">
                          <a:effectLst/>
                        </a:rPr>
                        <a:t> + print(): void</a:t>
                      </a:r>
                    </a:p>
                    <a:p>
                      <a:pPr algn="l"/>
                      <a:r>
                        <a:rPr lang="en-US" sz="1100" dirty="0">
                          <a:effectLst/>
                        </a:rPr>
                        <a:t> + </a:t>
                      </a:r>
                      <a:r>
                        <a:rPr lang="en-US" sz="1100" dirty="0" err="1">
                          <a:effectLst/>
                        </a:rPr>
                        <a:t>changeMajor</a:t>
                      </a: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err="1">
                          <a:effectLst/>
                        </a:rPr>
                        <a:t>const</a:t>
                      </a:r>
                      <a:r>
                        <a:rPr lang="en-US" sz="1100" dirty="0">
                          <a:effectLst/>
                        </a:rPr>
                        <a:t> string&amp; </a:t>
                      </a:r>
                      <a:r>
                        <a:rPr lang="en-US" sz="1100" dirty="0" err="1">
                          <a:effectLst/>
                        </a:rPr>
                        <a:t>newMajor</a:t>
                      </a:r>
                      <a:r>
                        <a:rPr lang="en-US" sz="1100" dirty="0">
                          <a:effectLst/>
                        </a:rPr>
                        <a:t>): void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6172200" y="2662881"/>
            <a:ext cx="685800" cy="457200"/>
          </a:xfrm>
          <a:prstGeom prst="upArrow">
            <a:avLst>
              <a:gd name="adj1" fmla="val 14185"/>
              <a:gd name="adj2" fmla="val 250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/>
              <a:t>makefiles</a:t>
            </a:r>
            <a:endParaRPr lang="en-US" dirty="0"/>
          </a:p>
          <a:p>
            <a:pPr lvl="1"/>
            <a:r>
              <a:rPr lang="en-US" dirty="0" err="1"/>
              <a:t>geany</a:t>
            </a:r>
            <a:endParaRPr lang="en-US" dirty="0"/>
          </a:p>
          <a:p>
            <a:pPr lvl="1"/>
            <a:r>
              <a:rPr lang="en-US" dirty="0" smtClean="0"/>
              <a:t>ADTs</a:t>
            </a:r>
            <a:endParaRPr lang="en-US" dirty="0"/>
          </a:p>
          <a:p>
            <a:pPr lvl="1"/>
            <a:r>
              <a:rPr lang="en-US" dirty="0"/>
              <a:t>UML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++ </a:t>
            </a:r>
            <a:r>
              <a:rPr lang="en-US" dirty="0" smtClean="0"/>
              <a:t>classes (general or inheritance)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Any General Questions?</a:t>
            </a:r>
          </a:p>
          <a:p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Free Play</a:t>
            </a:r>
          </a:p>
        </p:txBody>
      </p:sp>
    </p:spTree>
    <p:extLst>
      <p:ext uri="{BB962C8B-B14F-4D97-AF65-F5344CB8AC3E}">
        <p14:creationId xmlns:p14="http://schemas.microsoft.com/office/powerpoint/2010/main" val="10413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Play – Things </a:t>
            </a:r>
            <a:r>
              <a:rPr lang="en-US" dirty="0" smtClean="0"/>
              <a:t>to Work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</a:t>
            </a:r>
          </a:p>
          <a:p>
            <a:r>
              <a:rPr lang="en-US" dirty="0" smtClean="0"/>
              <a:t>Homework 4</a:t>
            </a:r>
          </a:p>
          <a:p>
            <a:r>
              <a:rPr lang="en-US" dirty="0" smtClean="0"/>
              <a:t>Graded – In-Class Activity: Simple Person</a:t>
            </a:r>
          </a:p>
          <a:p>
            <a:r>
              <a:rPr lang="en-US" dirty="0" smtClean="0"/>
              <a:t>In-Class Activity: Student</a:t>
            </a:r>
          </a:p>
          <a:p>
            <a:endParaRPr lang="en-US" dirty="0" smtClean="0"/>
          </a:p>
          <a:p>
            <a:r>
              <a:rPr lang="en-US" dirty="0" smtClean="0"/>
              <a:t>Example: Critter Caretaker</a:t>
            </a:r>
          </a:p>
          <a:p>
            <a:endParaRPr lang="en-US" dirty="0" smtClean="0"/>
          </a:p>
          <a:p>
            <a:r>
              <a:rPr lang="en-US" dirty="0" smtClean="0"/>
              <a:t>Student Initiative Work: A01_time24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714"/>
            <a:ext cx="8229600" cy="792162"/>
          </a:xfrm>
        </p:spPr>
        <p:txBody>
          <a:bodyPr/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 Demo – Create Source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3886200" cy="2590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the 3 files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(use editor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choice)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HelloMain.cpp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HelloFunction.cpp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HelloFunction.h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9963"/>
              </p:ext>
            </p:extLst>
          </p:nvPr>
        </p:nvGraphicFramePr>
        <p:xfrm>
          <a:off x="609600" y="3886200"/>
          <a:ext cx="79248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291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HelloMain.cpp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Narrow" panose="020B0606020202030204" pitchFamily="34" charset="0"/>
                        </a:rPr>
                        <a:t>HelloFunction.cpp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Narrow" panose="020B0606020202030204" pitchFamily="34" charset="0"/>
                        </a:rPr>
                        <a:t>HelloFunction.h</a:t>
                      </a:r>
                    </a:p>
                  </a:txBody>
                  <a:tcPr marL="68580" marR="68580" marT="0" marB="0"/>
                </a:tc>
              </a:tr>
              <a:tr h="2146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#include "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HelloFunction.h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int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main()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{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HelloFunction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();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return 0;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}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#include "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HelloFunction.h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void 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HelloFunction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()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{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cout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&lt;&lt; "Hello there\n";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}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// include standard stuff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void 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HelloFunction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();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19" y="838200"/>
            <a:ext cx="4195281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0873" y="838200"/>
            <a:ext cx="1459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Animated 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g++ Compile/Build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Compile and build from Terminal Window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g++ -o hello HelloMain.cpp HelloFunction.cpp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the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resulting executable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./hello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hello file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hello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0"/>
            <a:ext cx="5701301" cy="4142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916668"/>
            <a:ext cx="1459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Animated 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</TotalTime>
  <Words>3880</Words>
  <Application>Microsoft Office PowerPoint</Application>
  <PresentationFormat>On-screen Show (4:3)</PresentationFormat>
  <Paragraphs>920</Paragraphs>
  <Slides>77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Makefiles, Geany, ADTs, UML, C++ classes</vt:lpstr>
      <vt:lpstr>From Last Time</vt:lpstr>
      <vt:lpstr>Things to Note</vt:lpstr>
      <vt:lpstr>For Today</vt:lpstr>
      <vt:lpstr>Marker Slide</vt:lpstr>
      <vt:lpstr>Multiple File Compiles and Builds</vt:lpstr>
      <vt:lpstr>Class Activity – Using Makefiles</vt:lpstr>
      <vt:lpstr>Class Activity Demo – Create Source</vt:lpstr>
      <vt:lpstr>Class Activity Demo: g++ Compile/Build</vt:lpstr>
      <vt:lpstr>Class Activity Demo – Create makefile</vt:lpstr>
      <vt:lpstr>Class Activity Demo – use makefile </vt:lpstr>
      <vt:lpstr>Marker Slide</vt:lpstr>
      <vt:lpstr>Using Geany</vt:lpstr>
      <vt:lpstr>Class Activity – Geany Makefiles</vt:lpstr>
      <vt:lpstr>Class Activity Demo – Open Geany</vt:lpstr>
      <vt:lpstr>Class Activity Demo – Geany</vt:lpstr>
      <vt:lpstr>Class Activity Demo – Geany Adapt 1</vt:lpstr>
      <vt:lpstr>Class Activity Demo – Geany Adapt 1</vt:lpstr>
      <vt:lpstr>Class Activity Demo – Geany </vt:lpstr>
      <vt:lpstr>Class Activity Demo – Geany Make All</vt:lpstr>
      <vt:lpstr>Class Activity Demo – Geany Make Success</vt:lpstr>
      <vt:lpstr>Class Activity Demo – Geany Run</vt:lpstr>
      <vt:lpstr>Class Activity Demo – Geany Make Clean</vt:lpstr>
      <vt:lpstr>Class Activity Demo – Mantra </vt:lpstr>
      <vt:lpstr>Class Activity Demo – Make Clean Geany</vt:lpstr>
      <vt:lpstr>Class Activity Demo – Make Clean Geany</vt:lpstr>
      <vt:lpstr>Class Activity Demo – Make Clean Geany</vt:lpstr>
      <vt:lpstr>Marker Slide</vt:lpstr>
      <vt:lpstr>First Recall using C++ classes</vt:lpstr>
      <vt:lpstr>Abstract Data Types(ADTs)</vt:lpstr>
      <vt:lpstr>Abstract Data Types(ADTs) and C++</vt:lpstr>
      <vt:lpstr>ADT Implementation and C++</vt:lpstr>
      <vt:lpstr>Class Activity – Trucks and Cars</vt:lpstr>
      <vt:lpstr>Survey the Results</vt:lpstr>
      <vt:lpstr>Marker Slide</vt:lpstr>
      <vt:lpstr>Going from ADTs to code</vt:lpstr>
      <vt:lpstr>Planning Tools</vt:lpstr>
      <vt:lpstr>Abstract Representation To C++</vt:lpstr>
      <vt:lpstr>UML Class Diagram</vt:lpstr>
      <vt:lpstr>SimplePerson UML</vt:lpstr>
      <vt:lpstr>Class Activity – Similarities and Hierarchy</vt:lpstr>
      <vt:lpstr>UML Hierarchy</vt:lpstr>
      <vt:lpstr>Marker Slide</vt:lpstr>
      <vt:lpstr>Object-Oriented Programming (OOP)</vt:lpstr>
      <vt:lpstr>Previous Experience</vt:lpstr>
      <vt:lpstr>Class Activity – Simple Critter Class</vt:lpstr>
      <vt:lpstr>Examination of SimpleCritter</vt:lpstr>
      <vt:lpstr>Marker Slide</vt:lpstr>
      <vt:lpstr>C++ class Constructors</vt:lpstr>
      <vt:lpstr>Class Activity – Constructor Critter Class</vt:lpstr>
      <vt:lpstr>Examination of ConstructorCritter</vt:lpstr>
      <vt:lpstr>Marker Slide</vt:lpstr>
      <vt:lpstr>Class Access Levels</vt:lpstr>
      <vt:lpstr>Why use private?</vt:lpstr>
      <vt:lpstr>Private Critter</vt:lpstr>
      <vt:lpstr>Marker Slide</vt:lpstr>
      <vt:lpstr>Static Member Data</vt:lpstr>
      <vt:lpstr>Accessing static members</vt:lpstr>
      <vt:lpstr>Static Member Functions</vt:lpstr>
      <vt:lpstr>Marker Slide</vt:lpstr>
      <vt:lpstr>Applying All That</vt:lpstr>
      <vt:lpstr>Graded Class Activity – class SimplePerson</vt:lpstr>
      <vt:lpstr>SimplePerson C++ Interface</vt:lpstr>
      <vt:lpstr>SimplePerson C++ Interface</vt:lpstr>
      <vt:lpstr>SimplePerson Implementation</vt:lpstr>
      <vt:lpstr>End Class Activity: Simple Person</vt:lpstr>
      <vt:lpstr>A Simple Critter Game</vt:lpstr>
      <vt:lpstr>Planning Critter Caretaker</vt:lpstr>
      <vt:lpstr>Critter Caretaker Game</vt:lpstr>
      <vt:lpstr>Marker Slide</vt:lpstr>
      <vt:lpstr>C++ Hierarchy</vt:lpstr>
      <vt:lpstr>C++ Inheritance</vt:lpstr>
      <vt:lpstr>To Some Hands-On Practice</vt:lpstr>
      <vt:lpstr>Class Activity – class Student</vt:lpstr>
      <vt:lpstr>Marker Slide</vt:lpstr>
      <vt:lpstr>Free Play – Things to Work On</vt:lpstr>
      <vt:lpstr>The End</vt:lpstr>
    </vt:vector>
  </TitlesOfParts>
  <Company>University of Wisconsin - Stout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Dingle, Brent</dc:creator>
  <cp:lastModifiedBy>Dingle, Brent</cp:lastModifiedBy>
  <cp:revision>653</cp:revision>
  <dcterms:created xsi:type="dcterms:W3CDTF">2014-01-06T21:28:52Z</dcterms:created>
  <dcterms:modified xsi:type="dcterms:W3CDTF">2014-02-11T15:51:24Z</dcterms:modified>
</cp:coreProperties>
</file>