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435" r:id="rId3"/>
    <p:sldId id="436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473" r:id="rId12"/>
    <p:sldId id="516" r:id="rId13"/>
    <p:sldId id="517" r:id="rId14"/>
    <p:sldId id="518" r:id="rId15"/>
    <p:sldId id="519" r:id="rId16"/>
    <p:sldId id="520" r:id="rId17"/>
    <p:sldId id="474" r:id="rId18"/>
    <p:sldId id="521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498" r:id="rId43"/>
    <p:sldId id="499" r:id="rId44"/>
    <p:sldId id="500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4" r:id="rId64"/>
    <p:sldId id="535" r:id="rId65"/>
    <p:sldId id="536" r:id="rId66"/>
    <p:sldId id="538" r:id="rId67"/>
    <p:sldId id="537" r:id="rId68"/>
    <p:sldId id="540" r:id="rId69"/>
    <p:sldId id="539" r:id="rId70"/>
    <p:sldId id="532" r:id="rId71"/>
    <p:sldId id="533" r:id="rId72"/>
    <p:sldId id="36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1" autoAdjust="0"/>
    <p:restoredTop sz="86387" autoAdjust="0"/>
  </p:normalViewPr>
  <p:slideViewPr>
    <p:cSldViewPr>
      <p:cViewPr>
        <p:scale>
          <a:sx n="70" d="100"/>
          <a:sy n="70" d="100"/>
        </p:scale>
        <p:origin x="-52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7753-C573-4C2B-84E6-0E1D5021291D}" type="datetime8">
              <a:rPr lang="en-US"/>
              <a:pPr>
                <a:defRPr/>
              </a:pPr>
              <a:t>3/24/2014 9:43 AM</a:t>
            </a:fld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Linked Lists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8447-61B1-4EF8-B127-1C5E11040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0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 Lists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Data Structures Using C++ (D.S. Malik)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 smtClean="0"/>
              <a:t>Questions On:</a:t>
            </a:r>
            <a:endParaRPr lang="en-US" dirty="0" smtClean="0"/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Singly Linked Lists</a:t>
            </a:r>
          </a:p>
          <a:p>
            <a:pPr lvl="2"/>
            <a:r>
              <a:rPr lang="en-US" dirty="0" smtClean="0"/>
              <a:t>Definition and Description</a:t>
            </a:r>
          </a:p>
          <a:p>
            <a:pPr lvl="2"/>
            <a:r>
              <a:rPr lang="en-US" dirty="0" smtClean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r>
              <a:rPr lang="en-US" dirty="0"/>
              <a:t>Circularly Linked Lists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06250" y="51604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3438524"/>
            <a:ext cx="3821112" cy="127634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23229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06250" y="51604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9713" y="3836988"/>
            <a:ext cx="685800" cy="120332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151564" y="3824933"/>
            <a:ext cx="1756296" cy="101694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64035" y="3438525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66FF"/>
                </a:solidFill>
                <a:latin typeface="Calibri" pitchFamily="34" charset="0"/>
              </a:rPr>
              <a:t>elem</a:t>
            </a:r>
            <a:endParaRPr lang="en-US" altLang="en-US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93516" y="3352800"/>
            <a:ext cx="66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5356226" y="1981200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75001" y="3807856"/>
            <a:ext cx="2393712" cy="40616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816769" y="4584183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653507" y="4626536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508407" y="4626536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265863" y="4600574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64035" y="3438525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66FF"/>
                </a:solidFill>
                <a:latin typeface="Calibri" pitchFamily="34" charset="0"/>
              </a:rPr>
              <a:t>elem</a:t>
            </a:r>
            <a:endParaRPr lang="en-US" altLang="en-US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93516" y="3352800"/>
            <a:ext cx="66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300957" y="3952874"/>
            <a:ext cx="2585243" cy="42876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170542" y="1981200"/>
            <a:ext cx="2274887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456135" y="4659312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527380" y="4673670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77247" y="4646113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172302" y="4621212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52" y="274638"/>
            <a:ext cx="8040347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Singly Linked List Node</a:t>
            </a:r>
            <a:endParaRPr lang="en-US" altLang="en-US" sz="4000" dirty="0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464035" y="3438525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66FF"/>
                </a:solidFill>
                <a:latin typeface="Calibri" pitchFamily="34" charset="0"/>
              </a:rPr>
              <a:t>elem</a:t>
            </a:r>
            <a:endParaRPr lang="en-US" altLang="en-US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93516" y="3352800"/>
            <a:ext cx="66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node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1816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5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44958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Type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elem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&lt;Type&gt; *next;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14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50888" y="5530906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524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2192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18288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7432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352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36576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572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816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54864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400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010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73152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582863" y="5530906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0480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24363" y="5530906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48768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477000" y="5530906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67056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8197850" y="4427593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0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continuation </a:t>
            </a:r>
          </a:p>
          <a:p>
            <a:pPr lvl="1"/>
            <a:r>
              <a:rPr lang="en-US" dirty="0" smtClean="0"/>
              <a:t>Part 2 of class 14</a:t>
            </a:r>
          </a:p>
          <a:p>
            <a:pPr lvl="1"/>
            <a:endParaRPr lang="en-US" dirty="0"/>
          </a:p>
          <a:p>
            <a:r>
              <a:rPr lang="en-US" dirty="0" smtClean="0"/>
              <a:t>Previous discussion was on </a:t>
            </a:r>
          </a:p>
          <a:p>
            <a:pPr lvl="1"/>
            <a:r>
              <a:rPr lang="en-US" dirty="0" smtClean="0"/>
              <a:t>Reading Data from a text file</a:t>
            </a:r>
          </a:p>
          <a:p>
            <a:pPr lvl="1"/>
            <a:r>
              <a:rPr lang="en-US" dirty="0" smtClean="0"/>
              <a:t>Sorting Data</a:t>
            </a:r>
          </a:p>
          <a:p>
            <a:pPr lvl="1"/>
            <a:r>
              <a:rPr lang="en-US" dirty="0" smtClean="0"/>
              <a:t>Searching Data</a:t>
            </a:r>
          </a:p>
          <a:p>
            <a:pPr lvl="1"/>
            <a:endParaRPr lang="en-US" dirty="0"/>
          </a:p>
          <a:p>
            <a:r>
              <a:rPr lang="en-US" dirty="0" smtClean="0"/>
              <a:t>Moving on to 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Singly Linked </a:t>
            </a:r>
            <a:r>
              <a:rPr lang="en-US" altLang="en-US" dirty="0" smtClean="0"/>
              <a:t>List: Operations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Operations</a:t>
            </a:r>
            <a:endParaRPr lang="en-US" sz="30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5800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379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3796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97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98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9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0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2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5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6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8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0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2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3813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3814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3815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3816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3817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8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3819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20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98022" y="618528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48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3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3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483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483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483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484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484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4843" name="Rectangle 23"/>
          <p:cNvSpPr>
            <a:spLocks noChangeArrowheads="1"/>
          </p:cNvSpPr>
          <p:nvPr/>
        </p:nvSpPr>
        <p:spPr bwMode="auto">
          <a:xfrm>
            <a:off x="1524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44" name="Rectangle 24"/>
          <p:cNvSpPr>
            <a:spLocks noChangeArrowheads="1"/>
          </p:cNvSpPr>
          <p:nvPr/>
        </p:nvSpPr>
        <p:spPr bwMode="auto">
          <a:xfrm>
            <a:off x="6826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45" name="Line 25"/>
          <p:cNvSpPr>
            <a:spLocks noChangeShapeType="1"/>
          </p:cNvSpPr>
          <p:nvPr/>
        </p:nvSpPr>
        <p:spPr bwMode="auto">
          <a:xfrm flipV="1">
            <a:off x="9461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>
            <a:off x="4175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7" name="Text Box 32"/>
          <p:cNvSpPr txBox="1">
            <a:spLocks noChangeArrowheads="1"/>
          </p:cNvSpPr>
          <p:nvPr/>
        </p:nvSpPr>
        <p:spPr bwMode="auto">
          <a:xfrm>
            <a:off x="1712913" y="4664075"/>
            <a:ext cx="350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4848" name="Text Box 30"/>
          <p:cNvSpPr txBox="1">
            <a:spLocks noChangeArrowheads="1"/>
          </p:cNvSpPr>
          <p:nvPr/>
        </p:nvSpPr>
        <p:spPr bwMode="auto">
          <a:xfrm>
            <a:off x="46038" y="5622925"/>
            <a:ext cx="75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Penny</a:t>
            </a:r>
          </a:p>
        </p:txBody>
      </p:sp>
      <p:sp>
        <p:nvSpPr>
          <p:cNvPr id="34849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50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2796" y="1666279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58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46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49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0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1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2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3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4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5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6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7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8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9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0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861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5863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5864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5865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6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5867" name="Rectangle 23"/>
          <p:cNvSpPr>
            <a:spLocks noChangeArrowheads="1"/>
          </p:cNvSpPr>
          <p:nvPr/>
        </p:nvSpPr>
        <p:spPr bwMode="auto">
          <a:xfrm>
            <a:off x="609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68" name="Rectangle 24"/>
          <p:cNvSpPr>
            <a:spLocks noChangeArrowheads="1"/>
          </p:cNvSpPr>
          <p:nvPr/>
        </p:nvSpPr>
        <p:spPr bwMode="auto">
          <a:xfrm>
            <a:off x="1139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69" name="Line 25"/>
          <p:cNvSpPr>
            <a:spLocks noChangeShapeType="1"/>
          </p:cNvSpPr>
          <p:nvPr/>
        </p:nvSpPr>
        <p:spPr bwMode="auto">
          <a:xfrm flipV="1">
            <a:off x="1403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0" name="Line 31"/>
          <p:cNvSpPr>
            <a:spLocks noChangeShapeType="1"/>
          </p:cNvSpPr>
          <p:nvPr/>
        </p:nvSpPr>
        <p:spPr bwMode="auto">
          <a:xfrm>
            <a:off x="874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1" name="Text Box 30"/>
          <p:cNvSpPr txBox="1">
            <a:spLocks noChangeArrowheads="1"/>
          </p:cNvSpPr>
          <p:nvPr/>
        </p:nvSpPr>
        <p:spPr bwMode="auto">
          <a:xfrm>
            <a:off x="503238" y="5622925"/>
            <a:ext cx="75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Penny</a:t>
            </a:r>
          </a:p>
        </p:txBody>
      </p:sp>
      <p:sp>
        <p:nvSpPr>
          <p:cNvPr id="35872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3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52834" y="22479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686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69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2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3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4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5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6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7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8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9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80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1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2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3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4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6885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6887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6889" name="Line 16"/>
          <p:cNvSpPr>
            <a:spLocks noChangeShapeType="1"/>
          </p:cNvSpPr>
          <p:nvPr/>
        </p:nvSpPr>
        <p:spPr bwMode="auto">
          <a:xfrm>
            <a:off x="447675" y="41910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0" name="Text Box 13"/>
          <p:cNvSpPr txBox="1">
            <a:spLocks noChangeArrowheads="1"/>
          </p:cNvSpPr>
          <p:nvPr/>
        </p:nvSpPr>
        <p:spPr bwMode="auto">
          <a:xfrm>
            <a:off x="152400" y="38100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6891" name="Rectangle 23"/>
          <p:cNvSpPr>
            <a:spLocks noChangeArrowheads="1"/>
          </p:cNvSpPr>
          <p:nvPr/>
        </p:nvSpPr>
        <p:spPr bwMode="auto">
          <a:xfrm>
            <a:off x="609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92" name="Rectangle 24"/>
          <p:cNvSpPr>
            <a:spLocks noChangeArrowheads="1"/>
          </p:cNvSpPr>
          <p:nvPr/>
        </p:nvSpPr>
        <p:spPr bwMode="auto">
          <a:xfrm>
            <a:off x="1139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93" name="Line 25"/>
          <p:cNvSpPr>
            <a:spLocks noChangeShapeType="1"/>
          </p:cNvSpPr>
          <p:nvPr/>
        </p:nvSpPr>
        <p:spPr bwMode="auto">
          <a:xfrm flipV="1">
            <a:off x="1403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4" name="Line 31"/>
          <p:cNvSpPr>
            <a:spLocks noChangeShapeType="1"/>
          </p:cNvSpPr>
          <p:nvPr/>
        </p:nvSpPr>
        <p:spPr bwMode="auto">
          <a:xfrm>
            <a:off x="874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5" name="Text Box 30"/>
          <p:cNvSpPr txBox="1">
            <a:spLocks noChangeArrowheads="1"/>
          </p:cNvSpPr>
          <p:nvPr/>
        </p:nvSpPr>
        <p:spPr bwMode="auto">
          <a:xfrm>
            <a:off x="503238" y="5622925"/>
            <a:ext cx="75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Penny</a:t>
            </a:r>
          </a:p>
        </p:txBody>
      </p:sp>
      <p:sp>
        <p:nvSpPr>
          <p:cNvPr id="36896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7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85473" y="27432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Inserting at the </a:t>
            </a:r>
            <a:r>
              <a:rPr lang="en-US" altLang="en-US" dirty="0" smtClean="0"/>
              <a:t>Front: Special Case</a:t>
            </a:r>
            <a:endParaRPr lang="en-US" altLang="en-US" dirty="0" smtClean="0"/>
          </a:p>
        </p:txBody>
      </p:sp>
      <p:sp>
        <p:nvSpPr>
          <p:cNvPr id="3789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7892" name="Text Box 32"/>
          <p:cNvSpPr txBox="1">
            <a:spLocks noChangeArrowheads="1"/>
          </p:cNvSpPr>
          <p:nvPr/>
        </p:nvSpPr>
        <p:spPr bwMode="auto">
          <a:xfrm>
            <a:off x="34290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7893" name="Line 16"/>
          <p:cNvSpPr>
            <a:spLocks noChangeShapeType="1"/>
          </p:cNvSpPr>
          <p:nvPr/>
        </p:nvSpPr>
        <p:spPr bwMode="auto">
          <a:xfrm>
            <a:off x="28956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2514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4333875" y="40386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897" name="Text Box 32"/>
          <p:cNvSpPr txBox="1">
            <a:spLocks noChangeArrowheads="1"/>
          </p:cNvSpPr>
          <p:nvPr/>
        </p:nvSpPr>
        <p:spPr bwMode="auto">
          <a:xfrm>
            <a:off x="48768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817" y="457200"/>
            <a:ext cx="8244983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Inserting at the </a:t>
            </a:r>
            <a:r>
              <a:rPr lang="en-US" altLang="en-US" dirty="0" smtClean="0"/>
              <a:t>Front: </a:t>
            </a:r>
            <a:r>
              <a:rPr lang="en-US" altLang="en-US" dirty="0"/>
              <a:t>Special Case</a:t>
            </a:r>
            <a:endParaRPr lang="en-US" altLang="en-US" dirty="0" smtClean="0"/>
          </a:p>
        </p:txBody>
      </p:sp>
      <p:sp>
        <p:nvSpPr>
          <p:cNvPr id="3891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8916" name="Rectangle 23"/>
          <p:cNvSpPr>
            <a:spLocks noChangeArrowheads="1"/>
          </p:cNvSpPr>
          <p:nvPr/>
        </p:nvSpPr>
        <p:spPr bwMode="auto">
          <a:xfrm>
            <a:off x="4038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7" name="Rectangle 24"/>
          <p:cNvSpPr>
            <a:spLocks noChangeArrowheads="1"/>
          </p:cNvSpPr>
          <p:nvPr/>
        </p:nvSpPr>
        <p:spPr bwMode="auto">
          <a:xfrm>
            <a:off x="4568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8" name="Line 25"/>
          <p:cNvSpPr>
            <a:spLocks noChangeShapeType="1"/>
          </p:cNvSpPr>
          <p:nvPr/>
        </p:nvSpPr>
        <p:spPr bwMode="auto">
          <a:xfrm flipV="1">
            <a:off x="4832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9" name="Line 31"/>
          <p:cNvSpPr>
            <a:spLocks noChangeShapeType="1"/>
          </p:cNvSpPr>
          <p:nvPr/>
        </p:nvSpPr>
        <p:spPr bwMode="auto">
          <a:xfrm>
            <a:off x="4303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Text Box 32"/>
          <p:cNvSpPr txBox="1">
            <a:spLocks noChangeArrowheads="1"/>
          </p:cNvSpPr>
          <p:nvPr/>
        </p:nvSpPr>
        <p:spPr bwMode="auto">
          <a:xfrm>
            <a:off x="34290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1" name="Text Box 30"/>
          <p:cNvSpPr txBox="1">
            <a:spLocks noChangeArrowheads="1"/>
          </p:cNvSpPr>
          <p:nvPr/>
        </p:nvSpPr>
        <p:spPr bwMode="auto">
          <a:xfrm>
            <a:off x="4105275" y="5622925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8922" name="Line 16"/>
          <p:cNvSpPr>
            <a:spLocks noChangeShapeType="1"/>
          </p:cNvSpPr>
          <p:nvPr/>
        </p:nvSpPr>
        <p:spPr bwMode="auto">
          <a:xfrm>
            <a:off x="28956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2514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4333875" y="40386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8926" name="Text Box 32"/>
          <p:cNvSpPr txBox="1">
            <a:spLocks noChangeArrowheads="1"/>
          </p:cNvSpPr>
          <p:nvPr/>
        </p:nvSpPr>
        <p:spPr bwMode="auto">
          <a:xfrm>
            <a:off x="48768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7" name="Text Box 32"/>
          <p:cNvSpPr txBox="1">
            <a:spLocks noChangeArrowheads="1"/>
          </p:cNvSpPr>
          <p:nvPr/>
        </p:nvSpPr>
        <p:spPr bwMode="auto">
          <a:xfrm>
            <a:off x="55626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796" y="1666279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Inserting at the Front: Special Case</a:t>
            </a:r>
            <a:endParaRPr lang="en-US" altLang="en-US" dirty="0" smtClean="0"/>
          </a:p>
        </p:txBody>
      </p:sp>
      <p:sp>
        <p:nvSpPr>
          <p:cNvPr id="3891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8916" name="Rectangle 23"/>
          <p:cNvSpPr>
            <a:spLocks noChangeArrowheads="1"/>
          </p:cNvSpPr>
          <p:nvPr/>
        </p:nvSpPr>
        <p:spPr bwMode="auto">
          <a:xfrm>
            <a:off x="4038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7" name="Rectangle 24"/>
          <p:cNvSpPr>
            <a:spLocks noChangeArrowheads="1"/>
          </p:cNvSpPr>
          <p:nvPr/>
        </p:nvSpPr>
        <p:spPr bwMode="auto">
          <a:xfrm>
            <a:off x="4568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8" name="Line 25"/>
          <p:cNvSpPr>
            <a:spLocks noChangeShapeType="1"/>
          </p:cNvSpPr>
          <p:nvPr/>
        </p:nvSpPr>
        <p:spPr bwMode="auto">
          <a:xfrm flipV="1">
            <a:off x="4832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9" name="Line 31"/>
          <p:cNvSpPr>
            <a:spLocks noChangeShapeType="1"/>
          </p:cNvSpPr>
          <p:nvPr/>
        </p:nvSpPr>
        <p:spPr bwMode="auto">
          <a:xfrm>
            <a:off x="4303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Text Box 32"/>
          <p:cNvSpPr txBox="1">
            <a:spLocks noChangeArrowheads="1"/>
          </p:cNvSpPr>
          <p:nvPr/>
        </p:nvSpPr>
        <p:spPr bwMode="auto">
          <a:xfrm>
            <a:off x="34290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1" name="Text Box 30"/>
          <p:cNvSpPr txBox="1">
            <a:spLocks noChangeArrowheads="1"/>
          </p:cNvSpPr>
          <p:nvPr/>
        </p:nvSpPr>
        <p:spPr bwMode="auto">
          <a:xfrm>
            <a:off x="4105275" y="5622925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8922" name="Line 16"/>
          <p:cNvSpPr>
            <a:spLocks noChangeShapeType="1"/>
          </p:cNvSpPr>
          <p:nvPr/>
        </p:nvSpPr>
        <p:spPr bwMode="auto">
          <a:xfrm>
            <a:off x="28956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2514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4333875" y="40386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8926" name="Text Box 32"/>
          <p:cNvSpPr txBox="1">
            <a:spLocks noChangeArrowheads="1"/>
          </p:cNvSpPr>
          <p:nvPr/>
        </p:nvSpPr>
        <p:spPr bwMode="auto">
          <a:xfrm>
            <a:off x="48768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7" name="Text Box 32"/>
          <p:cNvSpPr txBox="1">
            <a:spLocks noChangeArrowheads="1"/>
          </p:cNvSpPr>
          <p:nvPr/>
        </p:nvSpPr>
        <p:spPr bwMode="auto">
          <a:xfrm>
            <a:off x="55626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796" y="22479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2829521"/>
            <a:ext cx="249401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Done trivially, already points to NULL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56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Inserting at the Front: Special Case</a:t>
            </a:r>
            <a:endParaRPr lang="en-US" altLang="en-US" dirty="0" smtClean="0"/>
          </a:p>
        </p:txBody>
      </p:sp>
      <p:sp>
        <p:nvSpPr>
          <p:cNvPr id="3891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4602162" y="4406628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6" name="Text Box 32"/>
          <p:cNvSpPr txBox="1">
            <a:spLocks noChangeArrowheads="1"/>
          </p:cNvSpPr>
          <p:nvPr/>
        </p:nvSpPr>
        <p:spPr bwMode="auto">
          <a:xfrm>
            <a:off x="5145087" y="4254228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795" y="26670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302125" y="4979988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832350" y="4979988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5095875" y="5245101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4567238" y="5245101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4368800" y="6030913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3159125" y="4446588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778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826125" y="5056188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302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</p:spTree>
    <p:extLst>
      <p:ext uri="{BB962C8B-B14F-4D97-AF65-F5344CB8AC3E}">
        <p14:creationId xmlns:p14="http://schemas.microsoft.com/office/powerpoint/2010/main" val="3905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Inserting at the Front: Special Case</a:t>
            </a:r>
            <a:endParaRPr lang="en-US" altLang="en-US" dirty="0" smtClean="0"/>
          </a:p>
        </p:txBody>
      </p:sp>
      <p:sp>
        <p:nvSpPr>
          <p:cNvPr id="3993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tail to point to the head node</a:t>
            </a:r>
          </a:p>
        </p:txBody>
      </p:sp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4302125" y="4979988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9941" name="Rectangle 24"/>
          <p:cNvSpPr>
            <a:spLocks noChangeArrowheads="1"/>
          </p:cNvSpPr>
          <p:nvPr/>
        </p:nvSpPr>
        <p:spPr bwMode="auto">
          <a:xfrm>
            <a:off x="4832350" y="4979988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9942" name="Line 25"/>
          <p:cNvSpPr>
            <a:spLocks noChangeShapeType="1"/>
          </p:cNvSpPr>
          <p:nvPr/>
        </p:nvSpPr>
        <p:spPr bwMode="auto">
          <a:xfrm flipV="1">
            <a:off x="5095875" y="5245101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3" name="Line 31"/>
          <p:cNvSpPr>
            <a:spLocks noChangeShapeType="1"/>
          </p:cNvSpPr>
          <p:nvPr/>
        </p:nvSpPr>
        <p:spPr bwMode="auto">
          <a:xfrm>
            <a:off x="4567238" y="5245101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4" name="Text Box 30"/>
          <p:cNvSpPr txBox="1">
            <a:spLocks noChangeArrowheads="1"/>
          </p:cNvSpPr>
          <p:nvPr/>
        </p:nvSpPr>
        <p:spPr bwMode="auto">
          <a:xfrm>
            <a:off x="4368800" y="6030913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3159125" y="4446588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2778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 flipH="1">
            <a:off x="4530725" y="4446588"/>
            <a:ext cx="66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4302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9949" name="Text Box 32"/>
          <p:cNvSpPr txBox="1">
            <a:spLocks noChangeArrowheads="1"/>
          </p:cNvSpPr>
          <p:nvPr/>
        </p:nvSpPr>
        <p:spPr bwMode="auto">
          <a:xfrm>
            <a:off x="5826125" y="5056188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8023" y="3276600"/>
            <a:ext cx="7890177" cy="78898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Singly Linked Lists</a:t>
            </a:r>
          </a:p>
          <a:p>
            <a:pPr lvl="2"/>
            <a:r>
              <a:rPr lang="en-US" dirty="0" smtClean="0"/>
              <a:t>Class Fun</a:t>
            </a:r>
          </a:p>
          <a:p>
            <a:pPr lvl="2"/>
            <a:r>
              <a:rPr lang="en-US" dirty="0" smtClean="0"/>
              <a:t>Definition and Description</a:t>
            </a:r>
          </a:p>
          <a:p>
            <a:pPr lvl="2"/>
            <a:r>
              <a:rPr lang="en-US" dirty="0" smtClean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r>
              <a:rPr lang="en-US" dirty="0"/>
              <a:t>Circularly Linked Lists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0963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66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7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8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69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0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1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2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3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4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5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6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7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8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9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0981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0982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0983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0984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0985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0987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8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33525" y="618528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1987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1988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0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2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3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4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5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6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7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8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9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2000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3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4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2005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2006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2007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2008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2009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0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2011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1673" y="19050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3011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3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4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6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7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9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0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1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2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3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4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5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6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7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8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3029" name="Text Box 13"/>
          <p:cNvSpPr txBox="1">
            <a:spLocks noChangeArrowheads="1"/>
          </p:cNvSpPr>
          <p:nvPr/>
        </p:nvSpPr>
        <p:spPr bwMode="auto">
          <a:xfrm>
            <a:off x="1995488" y="5622925"/>
            <a:ext cx="950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3030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3031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3032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3033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4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3035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4035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4036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37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38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9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1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2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3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4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5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6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7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8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0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1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2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4053" name="Text Box 13"/>
          <p:cNvSpPr txBox="1">
            <a:spLocks noChangeArrowheads="1"/>
          </p:cNvSpPr>
          <p:nvPr/>
        </p:nvSpPr>
        <p:spPr bwMode="auto">
          <a:xfrm>
            <a:off x="1995488" y="5622925"/>
            <a:ext cx="950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4054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4055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4056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4057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8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grpSp>
        <p:nvGrpSpPr>
          <p:cNvPr id="44059" name="Group 56"/>
          <p:cNvGrpSpPr>
            <a:grpSpLocks/>
          </p:cNvGrpSpPr>
          <p:nvPr/>
        </p:nvGrpSpPr>
        <p:grpSpPr bwMode="auto">
          <a:xfrm>
            <a:off x="2209800" y="4419600"/>
            <a:ext cx="990600" cy="914400"/>
            <a:chOff x="381000" y="4419600"/>
            <a:chExt cx="990600" cy="9144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81000" y="4419600"/>
              <a:ext cx="9906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81000" y="4419600"/>
              <a:ext cx="9144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60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1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505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5060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1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2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3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4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5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6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7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8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0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1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2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5073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5074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5075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5076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7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5078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9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46083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608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608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8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6089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6090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609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8320" y="642583"/>
            <a:ext cx="7697480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Removing at the </a:t>
            </a:r>
            <a:r>
              <a:rPr lang="en-US" altLang="en-US" dirty="0" smtClean="0"/>
              <a:t>Front: Special Case</a:t>
            </a:r>
            <a:endParaRPr lang="en-US" altLang="en-US" dirty="0" smtClean="0"/>
          </a:p>
        </p:txBody>
      </p:sp>
      <p:sp>
        <p:nvSpPr>
          <p:cNvPr id="47107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7108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09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10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1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2" name="Text Box 32"/>
          <p:cNvSpPr txBox="1">
            <a:spLocks noChangeArrowheads="1"/>
          </p:cNvSpPr>
          <p:nvPr/>
        </p:nvSpPr>
        <p:spPr bwMode="auto">
          <a:xfrm>
            <a:off x="3962400" y="39624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7113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7114" name="Line 16"/>
          <p:cNvSpPr>
            <a:spLocks noChangeShapeType="1"/>
          </p:cNvSpPr>
          <p:nvPr/>
        </p:nvSpPr>
        <p:spPr bwMode="auto">
          <a:xfrm>
            <a:off x="3571875" y="41148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47118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1673" y="19050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48131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8132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8133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8134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5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6" name="Text Box 32"/>
          <p:cNvSpPr txBox="1">
            <a:spLocks noChangeArrowheads="1"/>
          </p:cNvSpPr>
          <p:nvPr/>
        </p:nvSpPr>
        <p:spPr bwMode="auto">
          <a:xfrm>
            <a:off x="3962400" y="39624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8137" name="Text Box 26"/>
          <p:cNvSpPr txBox="1">
            <a:spLocks noChangeArrowheads="1"/>
          </p:cNvSpPr>
          <p:nvPr/>
        </p:nvSpPr>
        <p:spPr bwMode="auto">
          <a:xfrm>
            <a:off x="3586163" y="5622925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8138" name="Line 16"/>
          <p:cNvSpPr>
            <a:spLocks noChangeShapeType="1"/>
          </p:cNvSpPr>
          <p:nvPr/>
        </p:nvSpPr>
        <p:spPr bwMode="auto">
          <a:xfrm>
            <a:off x="3571875" y="41148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8140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48142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49155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9156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9157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9158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5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0" name="Text Box 32"/>
          <p:cNvSpPr txBox="1">
            <a:spLocks noChangeArrowheads="1"/>
          </p:cNvSpPr>
          <p:nvPr/>
        </p:nvSpPr>
        <p:spPr bwMode="auto">
          <a:xfrm>
            <a:off x="3962400" y="39624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9161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9162" name="Line 16"/>
          <p:cNvSpPr>
            <a:spLocks noChangeShapeType="1"/>
          </p:cNvSpPr>
          <p:nvPr/>
        </p:nvSpPr>
        <p:spPr bwMode="auto">
          <a:xfrm>
            <a:off x="3571875" y="41148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grpSp>
        <p:nvGrpSpPr>
          <p:cNvPr id="49166" name="Group 13"/>
          <p:cNvGrpSpPr>
            <a:grpSpLocks/>
          </p:cNvGrpSpPr>
          <p:nvPr/>
        </p:nvGrpSpPr>
        <p:grpSpPr bwMode="auto">
          <a:xfrm>
            <a:off x="3810000" y="4419600"/>
            <a:ext cx="990600" cy="914400"/>
            <a:chOff x="381000" y="4419600"/>
            <a:chExt cx="990600" cy="914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81000" y="4419600"/>
              <a:ext cx="9906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1000" y="4419600"/>
              <a:ext cx="9144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67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5017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If head is NULL, update tail to NULL</a:t>
            </a:r>
          </a:p>
        </p:txBody>
      </p:sp>
      <p:sp>
        <p:nvSpPr>
          <p:cNvPr id="50180" name="Text Box 32"/>
          <p:cNvSpPr txBox="1">
            <a:spLocks noChangeArrowheads="1"/>
          </p:cNvSpPr>
          <p:nvPr/>
        </p:nvSpPr>
        <p:spPr bwMode="auto">
          <a:xfrm>
            <a:off x="3962400" y="41910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81" name="Line 16"/>
          <p:cNvSpPr>
            <a:spLocks noChangeShapeType="1"/>
          </p:cNvSpPr>
          <p:nvPr/>
        </p:nvSpPr>
        <p:spPr bwMode="auto">
          <a:xfrm>
            <a:off x="3571875" y="43434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32766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0183" name="Line 16"/>
          <p:cNvSpPr>
            <a:spLocks noChangeShapeType="1"/>
          </p:cNvSpPr>
          <p:nvPr/>
        </p:nvSpPr>
        <p:spPr bwMode="auto">
          <a:xfrm>
            <a:off x="4638675" y="43434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43434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0185" name="Text Box 32"/>
          <p:cNvSpPr txBox="1">
            <a:spLocks noChangeArrowheads="1"/>
          </p:cNvSpPr>
          <p:nvPr/>
        </p:nvSpPr>
        <p:spPr bwMode="auto">
          <a:xfrm>
            <a:off x="5181600" y="41910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6453" y="339562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How to create a list using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Pointers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Nodes</a:t>
            </a:r>
            <a:endParaRPr lang="en-US" dirty="0"/>
          </a:p>
        </p:txBody>
      </p:sp>
      <p:pic>
        <p:nvPicPr>
          <p:cNvPr id="1026" name="Picture 2" descr="http://www.oneconnection.org/pointing_han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15610"/>
            <a:ext cx="2400300" cy="12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sodahead.com/polls/001134709/stewie_evil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16820"/>
            <a:ext cx="1601355" cy="18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53945"/>
            <a:ext cx="176784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2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120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1204" name="Rectangle 12"/>
          <p:cNvSpPr>
            <a:spLocks noChangeArrowheads="1"/>
          </p:cNvSpPr>
          <p:nvPr/>
        </p:nvSpPr>
        <p:spPr bwMode="auto">
          <a:xfrm>
            <a:off x="2198688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05" name="Rectangle 14"/>
          <p:cNvSpPr>
            <a:spLocks noChangeArrowheads="1"/>
          </p:cNvSpPr>
          <p:nvPr/>
        </p:nvSpPr>
        <p:spPr bwMode="auto">
          <a:xfrm>
            <a:off x="2728913" y="48006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06" name="Line 15"/>
          <p:cNvSpPr>
            <a:spLocks noChangeShapeType="1"/>
          </p:cNvSpPr>
          <p:nvPr/>
        </p:nvSpPr>
        <p:spPr bwMode="auto">
          <a:xfrm>
            <a:off x="2463800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7" name="Line 16"/>
          <p:cNvSpPr>
            <a:spLocks noChangeShapeType="1"/>
          </p:cNvSpPr>
          <p:nvPr/>
        </p:nvSpPr>
        <p:spPr bwMode="auto">
          <a:xfrm flipV="1">
            <a:off x="2992438" y="50657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8" name="Rectangle 17"/>
          <p:cNvSpPr>
            <a:spLocks noChangeArrowheads="1"/>
          </p:cNvSpPr>
          <p:nvPr/>
        </p:nvSpPr>
        <p:spPr bwMode="auto">
          <a:xfrm>
            <a:off x="3787775" y="48006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09" name="Rectangle 18"/>
          <p:cNvSpPr>
            <a:spLocks noChangeArrowheads="1"/>
          </p:cNvSpPr>
          <p:nvPr/>
        </p:nvSpPr>
        <p:spPr bwMode="auto">
          <a:xfrm>
            <a:off x="4316413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10" name="Line 19"/>
          <p:cNvSpPr>
            <a:spLocks noChangeShapeType="1"/>
          </p:cNvSpPr>
          <p:nvPr/>
        </p:nvSpPr>
        <p:spPr bwMode="auto">
          <a:xfrm flipV="1">
            <a:off x="4581525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1" name="Rectangle 20"/>
          <p:cNvSpPr>
            <a:spLocks noChangeArrowheads="1"/>
          </p:cNvSpPr>
          <p:nvPr/>
        </p:nvSpPr>
        <p:spPr bwMode="auto">
          <a:xfrm>
            <a:off x="5375275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5905500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13" name="Line 22"/>
          <p:cNvSpPr>
            <a:spLocks noChangeShapeType="1"/>
          </p:cNvSpPr>
          <p:nvPr/>
        </p:nvSpPr>
        <p:spPr bwMode="auto">
          <a:xfrm flipV="1">
            <a:off x="6170613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4" name="Line 27"/>
          <p:cNvSpPr>
            <a:spLocks noChangeShapeType="1"/>
          </p:cNvSpPr>
          <p:nvPr/>
        </p:nvSpPr>
        <p:spPr bwMode="auto">
          <a:xfrm>
            <a:off x="40528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5" name="Line 29"/>
          <p:cNvSpPr>
            <a:spLocks noChangeShapeType="1"/>
          </p:cNvSpPr>
          <p:nvPr/>
        </p:nvSpPr>
        <p:spPr bwMode="auto">
          <a:xfrm>
            <a:off x="56403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6" name="Text Box 32"/>
          <p:cNvSpPr txBox="1">
            <a:spLocks noChangeArrowheads="1"/>
          </p:cNvSpPr>
          <p:nvPr/>
        </p:nvSpPr>
        <p:spPr bwMode="auto">
          <a:xfrm>
            <a:off x="6934200" y="48768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1217" name="Text Box 13"/>
          <p:cNvSpPr txBox="1">
            <a:spLocks noChangeArrowheads="1"/>
          </p:cNvSpPr>
          <p:nvPr/>
        </p:nvSpPr>
        <p:spPr bwMode="auto">
          <a:xfrm>
            <a:off x="2057400" y="58515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1218" name="Text Box 26"/>
          <p:cNvSpPr txBox="1">
            <a:spLocks noChangeArrowheads="1"/>
          </p:cNvSpPr>
          <p:nvPr/>
        </p:nvSpPr>
        <p:spPr bwMode="auto">
          <a:xfrm>
            <a:off x="3648075" y="58515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1219" name="Text Box 28"/>
          <p:cNvSpPr txBox="1">
            <a:spLocks noChangeArrowheads="1"/>
          </p:cNvSpPr>
          <p:nvPr/>
        </p:nvSpPr>
        <p:spPr bwMode="auto">
          <a:xfrm>
            <a:off x="5246688" y="58515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1220" name="Line 16"/>
          <p:cNvSpPr>
            <a:spLocks noChangeShapeType="1"/>
          </p:cNvSpPr>
          <p:nvPr/>
        </p:nvSpPr>
        <p:spPr bwMode="auto">
          <a:xfrm>
            <a:off x="1828800" y="43434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1" name="Text Box 13"/>
          <p:cNvSpPr txBox="1">
            <a:spLocks noChangeArrowheads="1"/>
          </p:cNvSpPr>
          <p:nvPr/>
        </p:nvSpPr>
        <p:spPr bwMode="auto">
          <a:xfrm>
            <a:off x="1533525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1222" name="Line 16"/>
          <p:cNvSpPr>
            <a:spLocks noChangeShapeType="1"/>
          </p:cNvSpPr>
          <p:nvPr/>
        </p:nvSpPr>
        <p:spPr bwMode="auto">
          <a:xfrm flipH="1">
            <a:off x="5791200" y="43434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3" name="Text Box 13"/>
          <p:cNvSpPr txBox="1">
            <a:spLocks noChangeArrowheads="1"/>
          </p:cNvSpPr>
          <p:nvPr/>
        </p:nvSpPr>
        <p:spPr bwMode="auto">
          <a:xfrm>
            <a:off x="59436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98411" y="618528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22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2198688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29" name="Rectangle 14"/>
          <p:cNvSpPr>
            <a:spLocks noChangeArrowheads="1"/>
          </p:cNvSpPr>
          <p:nvPr/>
        </p:nvSpPr>
        <p:spPr bwMode="auto">
          <a:xfrm>
            <a:off x="2728913" y="48006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0" name="Line 15"/>
          <p:cNvSpPr>
            <a:spLocks noChangeShapeType="1"/>
          </p:cNvSpPr>
          <p:nvPr/>
        </p:nvSpPr>
        <p:spPr bwMode="auto">
          <a:xfrm>
            <a:off x="2463800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1" name="Line 16"/>
          <p:cNvSpPr>
            <a:spLocks noChangeShapeType="1"/>
          </p:cNvSpPr>
          <p:nvPr/>
        </p:nvSpPr>
        <p:spPr bwMode="auto">
          <a:xfrm flipV="1">
            <a:off x="2992438" y="50657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2" name="Rectangle 17"/>
          <p:cNvSpPr>
            <a:spLocks noChangeArrowheads="1"/>
          </p:cNvSpPr>
          <p:nvPr/>
        </p:nvSpPr>
        <p:spPr bwMode="auto">
          <a:xfrm>
            <a:off x="3787775" y="48006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3" name="Rectangle 18"/>
          <p:cNvSpPr>
            <a:spLocks noChangeArrowheads="1"/>
          </p:cNvSpPr>
          <p:nvPr/>
        </p:nvSpPr>
        <p:spPr bwMode="auto">
          <a:xfrm>
            <a:off x="4316413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4" name="Line 19"/>
          <p:cNvSpPr>
            <a:spLocks noChangeShapeType="1"/>
          </p:cNvSpPr>
          <p:nvPr/>
        </p:nvSpPr>
        <p:spPr bwMode="auto">
          <a:xfrm flipV="1">
            <a:off x="4581525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5" name="Rectangle 20"/>
          <p:cNvSpPr>
            <a:spLocks noChangeArrowheads="1"/>
          </p:cNvSpPr>
          <p:nvPr/>
        </p:nvSpPr>
        <p:spPr bwMode="auto">
          <a:xfrm>
            <a:off x="5375275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6" name="Rectangle 21"/>
          <p:cNvSpPr>
            <a:spLocks noChangeArrowheads="1"/>
          </p:cNvSpPr>
          <p:nvPr/>
        </p:nvSpPr>
        <p:spPr bwMode="auto">
          <a:xfrm>
            <a:off x="5905500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7" name="Line 22"/>
          <p:cNvSpPr>
            <a:spLocks noChangeShapeType="1"/>
          </p:cNvSpPr>
          <p:nvPr/>
        </p:nvSpPr>
        <p:spPr bwMode="auto">
          <a:xfrm flipV="1">
            <a:off x="6170613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8" name="Line 27"/>
          <p:cNvSpPr>
            <a:spLocks noChangeShapeType="1"/>
          </p:cNvSpPr>
          <p:nvPr/>
        </p:nvSpPr>
        <p:spPr bwMode="auto">
          <a:xfrm>
            <a:off x="40528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9" name="Line 29"/>
          <p:cNvSpPr>
            <a:spLocks noChangeShapeType="1"/>
          </p:cNvSpPr>
          <p:nvPr/>
        </p:nvSpPr>
        <p:spPr bwMode="auto">
          <a:xfrm>
            <a:off x="56403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0" name="Text Box 32"/>
          <p:cNvSpPr txBox="1">
            <a:spLocks noChangeArrowheads="1"/>
          </p:cNvSpPr>
          <p:nvPr/>
        </p:nvSpPr>
        <p:spPr bwMode="auto">
          <a:xfrm>
            <a:off x="6934200" y="48768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2241" name="Text Box 13"/>
          <p:cNvSpPr txBox="1">
            <a:spLocks noChangeArrowheads="1"/>
          </p:cNvSpPr>
          <p:nvPr/>
        </p:nvSpPr>
        <p:spPr bwMode="auto">
          <a:xfrm>
            <a:off x="2057400" y="58515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2242" name="Text Box 26"/>
          <p:cNvSpPr txBox="1">
            <a:spLocks noChangeArrowheads="1"/>
          </p:cNvSpPr>
          <p:nvPr/>
        </p:nvSpPr>
        <p:spPr bwMode="auto">
          <a:xfrm>
            <a:off x="3648075" y="58515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2243" name="Text Box 28"/>
          <p:cNvSpPr txBox="1">
            <a:spLocks noChangeArrowheads="1"/>
          </p:cNvSpPr>
          <p:nvPr/>
        </p:nvSpPr>
        <p:spPr bwMode="auto">
          <a:xfrm>
            <a:off x="5246688" y="58515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2244" name="Line 16"/>
          <p:cNvSpPr>
            <a:spLocks noChangeShapeType="1"/>
          </p:cNvSpPr>
          <p:nvPr/>
        </p:nvSpPr>
        <p:spPr bwMode="auto">
          <a:xfrm>
            <a:off x="1828800" y="43434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5" name="Text Box 13"/>
          <p:cNvSpPr txBox="1">
            <a:spLocks noChangeArrowheads="1"/>
          </p:cNvSpPr>
          <p:nvPr/>
        </p:nvSpPr>
        <p:spPr bwMode="auto">
          <a:xfrm>
            <a:off x="1533525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2246" name="Line 16"/>
          <p:cNvSpPr>
            <a:spLocks noChangeShapeType="1"/>
          </p:cNvSpPr>
          <p:nvPr/>
        </p:nvSpPr>
        <p:spPr bwMode="auto">
          <a:xfrm flipH="1">
            <a:off x="5791200" y="43434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7" name="Text Box 13"/>
          <p:cNvSpPr txBox="1">
            <a:spLocks noChangeArrowheads="1"/>
          </p:cNvSpPr>
          <p:nvPr/>
        </p:nvSpPr>
        <p:spPr bwMode="auto">
          <a:xfrm>
            <a:off x="59436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2248" name="Rectangle 23"/>
          <p:cNvSpPr>
            <a:spLocks noChangeArrowheads="1"/>
          </p:cNvSpPr>
          <p:nvPr/>
        </p:nvSpPr>
        <p:spPr bwMode="auto">
          <a:xfrm>
            <a:off x="7044559" y="3178832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49" name="Rectangle 24"/>
          <p:cNvSpPr>
            <a:spLocks noChangeArrowheads="1"/>
          </p:cNvSpPr>
          <p:nvPr/>
        </p:nvSpPr>
        <p:spPr bwMode="auto">
          <a:xfrm>
            <a:off x="7574784" y="3178832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50" name="Line 25"/>
          <p:cNvSpPr>
            <a:spLocks noChangeShapeType="1"/>
          </p:cNvSpPr>
          <p:nvPr/>
        </p:nvSpPr>
        <p:spPr bwMode="auto">
          <a:xfrm flipV="1">
            <a:off x="7838309" y="3443945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7309672" y="3443945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8605072" y="3270907"/>
            <a:ext cx="350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7111234" y="4229757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1673" y="1666279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32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3252" name="Rectangle 12"/>
          <p:cNvSpPr>
            <a:spLocks noChangeArrowheads="1"/>
          </p:cNvSpPr>
          <p:nvPr/>
        </p:nvSpPr>
        <p:spPr bwMode="auto">
          <a:xfrm>
            <a:off x="2198688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3" name="Rectangle 14"/>
          <p:cNvSpPr>
            <a:spLocks noChangeArrowheads="1"/>
          </p:cNvSpPr>
          <p:nvPr/>
        </p:nvSpPr>
        <p:spPr bwMode="auto">
          <a:xfrm>
            <a:off x="2728913" y="4791075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4" name="Line 15"/>
          <p:cNvSpPr>
            <a:spLocks noChangeShapeType="1"/>
          </p:cNvSpPr>
          <p:nvPr/>
        </p:nvSpPr>
        <p:spPr bwMode="auto">
          <a:xfrm>
            <a:off x="2463800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16"/>
          <p:cNvSpPr>
            <a:spLocks noChangeShapeType="1"/>
          </p:cNvSpPr>
          <p:nvPr/>
        </p:nvSpPr>
        <p:spPr bwMode="auto">
          <a:xfrm flipV="1">
            <a:off x="2992438" y="5056188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Rectangle 17"/>
          <p:cNvSpPr>
            <a:spLocks noChangeArrowheads="1"/>
          </p:cNvSpPr>
          <p:nvPr/>
        </p:nvSpPr>
        <p:spPr bwMode="auto">
          <a:xfrm>
            <a:off x="3787775" y="4791075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7" name="Rectangle 18"/>
          <p:cNvSpPr>
            <a:spLocks noChangeArrowheads="1"/>
          </p:cNvSpPr>
          <p:nvPr/>
        </p:nvSpPr>
        <p:spPr bwMode="auto">
          <a:xfrm>
            <a:off x="4316413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8" name="Line 19"/>
          <p:cNvSpPr>
            <a:spLocks noChangeShapeType="1"/>
          </p:cNvSpPr>
          <p:nvPr/>
        </p:nvSpPr>
        <p:spPr bwMode="auto">
          <a:xfrm flipV="1">
            <a:off x="4581525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9" name="Rectangle 20"/>
          <p:cNvSpPr>
            <a:spLocks noChangeArrowheads="1"/>
          </p:cNvSpPr>
          <p:nvPr/>
        </p:nvSpPr>
        <p:spPr bwMode="auto">
          <a:xfrm>
            <a:off x="5375275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60" name="Rectangle 21"/>
          <p:cNvSpPr>
            <a:spLocks noChangeArrowheads="1"/>
          </p:cNvSpPr>
          <p:nvPr/>
        </p:nvSpPr>
        <p:spPr bwMode="auto">
          <a:xfrm>
            <a:off x="5905500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61" name="Line 22"/>
          <p:cNvSpPr>
            <a:spLocks noChangeShapeType="1"/>
          </p:cNvSpPr>
          <p:nvPr/>
        </p:nvSpPr>
        <p:spPr bwMode="auto">
          <a:xfrm flipV="1">
            <a:off x="6170613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2" name="Line 27"/>
          <p:cNvSpPr>
            <a:spLocks noChangeShapeType="1"/>
          </p:cNvSpPr>
          <p:nvPr/>
        </p:nvSpPr>
        <p:spPr bwMode="auto">
          <a:xfrm>
            <a:off x="40528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3" name="Line 29"/>
          <p:cNvSpPr>
            <a:spLocks noChangeShapeType="1"/>
          </p:cNvSpPr>
          <p:nvPr/>
        </p:nvSpPr>
        <p:spPr bwMode="auto">
          <a:xfrm>
            <a:off x="56403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4" name="Text Box 13"/>
          <p:cNvSpPr txBox="1">
            <a:spLocks noChangeArrowheads="1"/>
          </p:cNvSpPr>
          <p:nvPr/>
        </p:nvSpPr>
        <p:spPr bwMode="auto">
          <a:xfrm>
            <a:off x="2057400" y="5842000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3265" name="Text Box 26"/>
          <p:cNvSpPr txBox="1">
            <a:spLocks noChangeArrowheads="1"/>
          </p:cNvSpPr>
          <p:nvPr/>
        </p:nvSpPr>
        <p:spPr bwMode="auto">
          <a:xfrm>
            <a:off x="3648075" y="5842000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3266" name="Text Box 28"/>
          <p:cNvSpPr txBox="1">
            <a:spLocks noChangeArrowheads="1"/>
          </p:cNvSpPr>
          <p:nvPr/>
        </p:nvSpPr>
        <p:spPr bwMode="auto">
          <a:xfrm>
            <a:off x="5246688" y="5842000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3267" name="Line 16"/>
          <p:cNvSpPr>
            <a:spLocks noChangeShapeType="1"/>
          </p:cNvSpPr>
          <p:nvPr/>
        </p:nvSpPr>
        <p:spPr bwMode="auto">
          <a:xfrm>
            <a:off x="1828800" y="433387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Text Box 13"/>
          <p:cNvSpPr txBox="1">
            <a:spLocks noChangeArrowheads="1"/>
          </p:cNvSpPr>
          <p:nvPr/>
        </p:nvSpPr>
        <p:spPr bwMode="auto">
          <a:xfrm>
            <a:off x="1533525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3269" name="Line 16"/>
          <p:cNvSpPr>
            <a:spLocks noChangeShapeType="1"/>
          </p:cNvSpPr>
          <p:nvPr/>
        </p:nvSpPr>
        <p:spPr bwMode="auto">
          <a:xfrm flipH="1">
            <a:off x="5791200" y="4333875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0" name="Text Box 13"/>
          <p:cNvSpPr txBox="1">
            <a:spLocks noChangeArrowheads="1"/>
          </p:cNvSpPr>
          <p:nvPr/>
        </p:nvSpPr>
        <p:spPr bwMode="auto">
          <a:xfrm>
            <a:off x="5943600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970713" y="4800600"/>
            <a:ext cx="528637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7499350" y="4800600"/>
            <a:ext cx="530225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V="1">
            <a:off x="7764463" y="5064125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4" name="Line 31"/>
          <p:cNvSpPr>
            <a:spLocks noChangeShapeType="1"/>
          </p:cNvSpPr>
          <p:nvPr/>
        </p:nvSpPr>
        <p:spPr bwMode="auto">
          <a:xfrm>
            <a:off x="7235825" y="5064125"/>
            <a:ext cx="0" cy="795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5" name="Text Box 32"/>
          <p:cNvSpPr txBox="1">
            <a:spLocks noChangeArrowheads="1"/>
          </p:cNvSpPr>
          <p:nvPr/>
        </p:nvSpPr>
        <p:spPr bwMode="auto">
          <a:xfrm>
            <a:off x="8531225" y="4892675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3276" name="Text Box 30"/>
          <p:cNvSpPr txBox="1">
            <a:spLocks noChangeArrowheads="1"/>
          </p:cNvSpPr>
          <p:nvPr/>
        </p:nvSpPr>
        <p:spPr bwMode="auto">
          <a:xfrm>
            <a:off x="7035800" y="58515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1361" y="30480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42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4276" name="Rectangle 12"/>
          <p:cNvSpPr>
            <a:spLocks noChangeArrowheads="1"/>
          </p:cNvSpPr>
          <p:nvPr/>
        </p:nvSpPr>
        <p:spPr bwMode="auto">
          <a:xfrm>
            <a:off x="2198688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77" name="Rectangle 14"/>
          <p:cNvSpPr>
            <a:spLocks noChangeArrowheads="1"/>
          </p:cNvSpPr>
          <p:nvPr/>
        </p:nvSpPr>
        <p:spPr bwMode="auto">
          <a:xfrm>
            <a:off x="2728913" y="4791075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78" name="Line 15"/>
          <p:cNvSpPr>
            <a:spLocks noChangeShapeType="1"/>
          </p:cNvSpPr>
          <p:nvPr/>
        </p:nvSpPr>
        <p:spPr bwMode="auto">
          <a:xfrm>
            <a:off x="2463800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16"/>
          <p:cNvSpPr>
            <a:spLocks noChangeShapeType="1"/>
          </p:cNvSpPr>
          <p:nvPr/>
        </p:nvSpPr>
        <p:spPr bwMode="auto">
          <a:xfrm flipV="1">
            <a:off x="2992438" y="5056188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Rectangle 17"/>
          <p:cNvSpPr>
            <a:spLocks noChangeArrowheads="1"/>
          </p:cNvSpPr>
          <p:nvPr/>
        </p:nvSpPr>
        <p:spPr bwMode="auto">
          <a:xfrm>
            <a:off x="3787775" y="4791075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1" name="Rectangle 18"/>
          <p:cNvSpPr>
            <a:spLocks noChangeArrowheads="1"/>
          </p:cNvSpPr>
          <p:nvPr/>
        </p:nvSpPr>
        <p:spPr bwMode="auto">
          <a:xfrm>
            <a:off x="4316413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2" name="Line 19"/>
          <p:cNvSpPr>
            <a:spLocks noChangeShapeType="1"/>
          </p:cNvSpPr>
          <p:nvPr/>
        </p:nvSpPr>
        <p:spPr bwMode="auto">
          <a:xfrm flipV="1">
            <a:off x="4581525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3" name="Rectangle 20"/>
          <p:cNvSpPr>
            <a:spLocks noChangeArrowheads="1"/>
          </p:cNvSpPr>
          <p:nvPr/>
        </p:nvSpPr>
        <p:spPr bwMode="auto">
          <a:xfrm>
            <a:off x="5375275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4" name="Rectangle 21"/>
          <p:cNvSpPr>
            <a:spLocks noChangeArrowheads="1"/>
          </p:cNvSpPr>
          <p:nvPr/>
        </p:nvSpPr>
        <p:spPr bwMode="auto">
          <a:xfrm>
            <a:off x="5905500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5" name="Line 22"/>
          <p:cNvSpPr>
            <a:spLocks noChangeShapeType="1"/>
          </p:cNvSpPr>
          <p:nvPr/>
        </p:nvSpPr>
        <p:spPr bwMode="auto">
          <a:xfrm flipV="1">
            <a:off x="6170613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6" name="Line 27"/>
          <p:cNvSpPr>
            <a:spLocks noChangeShapeType="1"/>
          </p:cNvSpPr>
          <p:nvPr/>
        </p:nvSpPr>
        <p:spPr bwMode="auto">
          <a:xfrm>
            <a:off x="40528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7" name="Line 29"/>
          <p:cNvSpPr>
            <a:spLocks noChangeShapeType="1"/>
          </p:cNvSpPr>
          <p:nvPr/>
        </p:nvSpPr>
        <p:spPr bwMode="auto">
          <a:xfrm>
            <a:off x="56403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8" name="Text Box 13"/>
          <p:cNvSpPr txBox="1">
            <a:spLocks noChangeArrowheads="1"/>
          </p:cNvSpPr>
          <p:nvPr/>
        </p:nvSpPr>
        <p:spPr bwMode="auto">
          <a:xfrm>
            <a:off x="2057400" y="5842000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4289" name="Text Box 26"/>
          <p:cNvSpPr txBox="1">
            <a:spLocks noChangeArrowheads="1"/>
          </p:cNvSpPr>
          <p:nvPr/>
        </p:nvSpPr>
        <p:spPr bwMode="auto">
          <a:xfrm>
            <a:off x="3648075" y="5842000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4290" name="Text Box 28"/>
          <p:cNvSpPr txBox="1">
            <a:spLocks noChangeArrowheads="1"/>
          </p:cNvSpPr>
          <p:nvPr/>
        </p:nvSpPr>
        <p:spPr bwMode="auto">
          <a:xfrm>
            <a:off x="5246688" y="5842000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4291" name="Line 16"/>
          <p:cNvSpPr>
            <a:spLocks noChangeShapeType="1"/>
          </p:cNvSpPr>
          <p:nvPr/>
        </p:nvSpPr>
        <p:spPr bwMode="auto">
          <a:xfrm>
            <a:off x="1828800" y="433387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Text Box 13"/>
          <p:cNvSpPr txBox="1">
            <a:spLocks noChangeArrowheads="1"/>
          </p:cNvSpPr>
          <p:nvPr/>
        </p:nvSpPr>
        <p:spPr bwMode="auto">
          <a:xfrm>
            <a:off x="1533525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4293" name="Line 16"/>
          <p:cNvSpPr>
            <a:spLocks noChangeShapeType="1"/>
          </p:cNvSpPr>
          <p:nvPr/>
        </p:nvSpPr>
        <p:spPr bwMode="auto">
          <a:xfrm flipH="1">
            <a:off x="7239000" y="4333875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Text Box 13"/>
          <p:cNvSpPr txBox="1">
            <a:spLocks noChangeArrowheads="1"/>
          </p:cNvSpPr>
          <p:nvPr/>
        </p:nvSpPr>
        <p:spPr bwMode="auto">
          <a:xfrm>
            <a:off x="7391400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6970713" y="4800600"/>
            <a:ext cx="528637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7499350" y="4800600"/>
            <a:ext cx="530225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V="1">
            <a:off x="7764463" y="5064125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8" name="Line 31"/>
          <p:cNvSpPr>
            <a:spLocks noChangeShapeType="1"/>
          </p:cNvSpPr>
          <p:nvPr/>
        </p:nvSpPr>
        <p:spPr bwMode="auto">
          <a:xfrm>
            <a:off x="7235825" y="5064125"/>
            <a:ext cx="0" cy="795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9" name="Text Box 32"/>
          <p:cNvSpPr txBox="1">
            <a:spLocks noChangeArrowheads="1"/>
          </p:cNvSpPr>
          <p:nvPr/>
        </p:nvSpPr>
        <p:spPr bwMode="auto">
          <a:xfrm>
            <a:off x="8531225" y="4892675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7035800" y="58515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6453" y="3505200"/>
            <a:ext cx="7559977" cy="47487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15736" y="618528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2428875" y="3764728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967421" y="3396265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941728" y="3808194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066303" y="3424230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0890" y="4284060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4025665" y="379269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564211" y="342423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2604338" y="399199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728913" y="360802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5533530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072076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4112203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236778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ceiling is NULL</a:t>
            </a:r>
          </a:p>
          <a:p>
            <a:pPr lvl="1"/>
            <a:endParaRPr lang="en-US" dirty="0"/>
          </a:p>
          <a:p>
            <a:r>
              <a:rPr lang="en-US" dirty="0" smtClean="0"/>
              <a:t>Each of you will be a NODE</a:t>
            </a:r>
          </a:p>
          <a:p>
            <a:pPr lvl="1"/>
            <a:endParaRPr lang="en-US" dirty="0"/>
          </a:p>
          <a:p>
            <a:r>
              <a:rPr lang="en-US" dirty="0" smtClean="0"/>
              <a:t>We shall now make a LINKED LIST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wants to be the HEAD OF THE CLASS (list) ?</a:t>
            </a:r>
          </a:p>
          <a:p>
            <a:pPr lvl="2"/>
            <a:r>
              <a:rPr lang="en-US" dirty="0" smtClean="0"/>
              <a:t>Excellent.  Point at the ceiling.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>
            <a:off x="6170613" y="4837113"/>
            <a:ext cx="265112" cy="6127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364616" y="5449887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>
            <a:off x="6170613" y="4837113"/>
            <a:ext cx="265112" cy="6127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364616" y="5449887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6999288" y="4419600"/>
            <a:ext cx="990600" cy="914400"/>
            <a:chOff x="381000" y="4419600"/>
            <a:chExt cx="990600" cy="9144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81000" y="4419600"/>
              <a:ext cx="9906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1000" y="4419600"/>
              <a:ext cx="9144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8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>
            <a:off x="6170612" y="4837113"/>
            <a:ext cx="84805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7018666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7" y="2639021"/>
            <a:ext cx="7559977" cy="10947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 smtClean="0"/>
              <a:t>Questions On:</a:t>
            </a:r>
            <a:endParaRPr lang="en-US" dirty="0" smtClean="0"/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Singly Linked Lists</a:t>
            </a:r>
          </a:p>
          <a:p>
            <a:pPr lvl="2"/>
            <a:r>
              <a:rPr lang="en-US" dirty="0" smtClean="0"/>
              <a:t>Implementation Examples</a:t>
            </a:r>
          </a:p>
          <a:p>
            <a:pPr lvl="1"/>
            <a:r>
              <a:rPr lang="en-US" dirty="0" smtClean="0"/>
              <a:t>Doubly Linked Lists</a:t>
            </a:r>
          </a:p>
          <a:p>
            <a:pPr lvl="1"/>
            <a:r>
              <a:rPr lang="en-US" dirty="0" smtClean="0"/>
              <a:t>Circularly 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List –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209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linked list is a data structure which is built from </a:t>
            </a:r>
            <a:r>
              <a:rPr lang="en-US" dirty="0" smtClean="0"/>
              <a:t>nodes and </a:t>
            </a:r>
            <a:r>
              <a:rPr lang="en-US" dirty="0"/>
              <a:t>pointers.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list forms </a:t>
            </a:r>
            <a:r>
              <a:rPr lang="en-US" dirty="0"/>
              <a:t>a </a:t>
            </a:r>
            <a:r>
              <a:rPr lang="en-US" dirty="0" smtClean="0"/>
              <a:t>“chain </a:t>
            </a:r>
            <a:r>
              <a:rPr lang="en-US" dirty="0"/>
              <a:t>of </a:t>
            </a:r>
            <a:r>
              <a:rPr lang="en-US" dirty="0" smtClean="0"/>
              <a:t>nodes” 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pointers representing the links of the chain and holding the entire </a:t>
            </a:r>
            <a:r>
              <a:rPr lang="en-US" dirty="0" smtClean="0"/>
              <a:t>list </a:t>
            </a:r>
            <a:r>
              <a:rPr lang="en-US" dirty="0"/>
              <a:t>together.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3202"/>
            <a:ext cx="7010400" cy="193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List –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linked list has four nodes in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with a link to the next node in the series.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last node has a link to the </a:t>
            </a:r>
            <a:r>
              <a:rPr lang="en-US" dirty="0" smtClean="0"/>
              <a:t>value NULL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also another special pointer, called </a:t>
            </a:r>
            <a:r>
              <a:rPr lang="en-US" dirty="0" smtClean="0"/>
              <a:t>Start </a:t>
            </a:r>
            <a:r>
              <a:rPr lang="en-US" dirty="0"/>
              <a:t>which points to the first link in the chain so that we can keep track of it.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3202"/>
            <a:ext cx="7010400" cy="193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0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Linked List –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Key part of a linked list is the node structure</a:t>
            </a:r>
          </a:p>
          <a:p>
            <a:pPr lvl="1"/>
            <a:r>
              <a:rPr lang="en-US" dirty="0" smtClean="0"/>
              <a:t>Which holds the data for each node</a:t>
            </a:r>
          </a:p>
          <a:p>
            <a:pPr lvl="2"/>
            <a:r>
              <a:rPr lang="en-US" dirty="0" smtClean="0"/>
              <a:t>name, age, height, </a:t>
            </a:r>
            <a:r>
              <a:rPr lang="en-US" b="1" dirty="0" smtClean="0"/>
              <a:t>pointer to next node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90800"/>
            <a:ext cx="6553200" cy="3505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class Node 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public: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string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      // age in years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double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m_height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 // height in meters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;  // pointer to next node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};</a:t>
            </a:r>
          </a:p>
          <a:p>
            <a:pPr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 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global variable to keep track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                                              //  of beginning of the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724400"/>
            <a:ext cx="16383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Others may </a:t>
            </a:r>
          </a:p>
          <a:p>
            <a:r>
              <a:rPr lang="en-US" dirty="0" smtClean="0"/>
              <a:t>call </a:t>
            </a:r>
            <a:r>
              <a:rPr lang="en-US" b="1" i="1" dirty="0" err="1" smtClean="0"/>
              <a:t>startPtr</a:t>
            </a:r>
            <a:endParaRPr lang="en-US" b="1" i="1" dirty="0" smtClean="0"/>
          </a:p>
          <a:p>
            <a:r>
              <a:rPr lang="en-US" b="1" i="1" dirty="0" smtClean="0"/>
              <a:t>start</a:t>
            </a:r>
            <a:r>
              <a:rPr lang="en-US" dirty="0" smtClean="0"/>
              <a:t>,</a:t>
            </a:r>
          </a:p>
          <a:p>
            <a:r>
              <a:rPr lang="en-US" b="1" i="1" dirty="0" smtClean="0"/>
              <a:t>head</a:t>
            </a:r>
            <a:r>
              <a:rPr lang="en-US" dirty="0" smtClean="0"/>
              <a:t>,  </a:t>
            </a:r>
            <a:r>
              <a:rPr lang="en-US" b="1" i="1" dirty="0" err="1" smtClean="0"/>
              <a:t>headPtr</a:t>
            </a:r>
            <a:endParaRPr lang="en-US" b="1" i="1" dirty="0" smtClean="0"/>
          </a:p>
          <a:p>
            <a:r>
              <a:rPr lang="en-US" b="1" i="1" dirty="0" smtClean="0"/>
              <a:t>root</a:t>
            </a:r>
            <a:r>
              <a:rPr lang="en-US" dirty="0" smtClean="0"/>
              <a:t>,  </a:t>
            </a:r>
            <a:r>
              <a:rPr lang="en-US" b="1" i="1" dirty="0" err="1" smtClean="0"/>
              <a:t>rootPtr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612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Node</a:t>
            </a:r>
            <a:br>
              <a:rPr lang="en-US" dirty="0" smtClean="0"/>
            </a:br>
            <a:r>
              <a:rPr lang="en-US" dirty="0" smtClean="0"/>
              <a:t>To the End of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</a:t>
            </a:r>
          </a:p>
          <a:p>
            <a:pPr lvl="1"/>
            <a:r>
              <a:rPr lang="en-US" sz="2400" dirty="0" smtClean="0"/>
              <a:t>Create a new node</a:t>
            </a:r>
          </a:p>
          <a:p>
            <a:pPr lvl="3"/>
            <a:endParaRPr lang="en-US" sz="1600" dirty="0"/>
          </a:p>
          <a:p>
            <a:pPr lvl="2"/>
            <a:endParaRPr lang="en-US" dirty="0" smtClean="0"/>
          </a:p>
          <a:p>
            <a:pPr lvl="1"/>
            <a:r>
              <a:rPr lang="en-US" sz="2400" dirty="0" smtClean="0"/>
              <a:t>Ask user for information to fill </a:t>
            </a:r>
            <a:br>
              <a:rPr lang="en-US" sz="2400" dirty="0" smtClean="0"/>
            </a:br>
            <a:r>
              <a:rPr lang="en-US" sz="2400" dirty="0" smtClean="0"/>
              <a:t>in the node’s data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394" y="2520889"/>
            <a:ext cx="3886200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 *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new Node;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4766" y="3892863"/>
            <a:ext cx="6324600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"Please enter the name of the person -&gt; ";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“Enter the age of the person -&gt; “;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"Enter the height of the person </a:t>
            </a:r>
            <a:r>
              <a:rPr lang="en-US" alt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";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-&gt;height;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875776" y="1600200"/>
            <a:ext cx="3628427" cy="1612778"/>
            <a:chOff x="4875776" y="1600200"/>
            <a:chExt cx="3628427" cy="1612778"/>
          </a:xfrm>
        </p:grpSpPr>
        <p:grpSp>
          <p:nvGrpSpPr>
            <p:cNvPr id="21" name="Group 20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24" idx="3"/>
              <a:endCxn id="19" idx="1"/>
            </p:cNvCxnSpPr>
            <p:nvPr/>
          </p:nvCxnSpPr>
          <p:spPr>
            <a:xfrm>
              <a:off x="5791411" y="2019755"/>
              <a:ext cx="609389" cy="38369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75776" y="1835089"/>
              <a:ext cx="91563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tempPtr</a:t>
              </a:r>
              <a:endParaRPr lang="en-US" dirty="0" smtClean="0"/>
            </a:p>
          </p:txBody>
        </p:sp>
        <p:cxnSp>
          <p:nvCxnSpPr>
            <p:cNvPr id="25" name="Straight Arrow Connector 24"/>
            <p:cNvCxnSpPr>
              <a:stCxn id="20" idx="3"/>
              <a:endCxn id="26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011760" y="2843646"/>
              <a:ext cx="4924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???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600" y="2403445"/>
            <a:ext cx="5791200" cy="2168757"/>
            <a:chOff x="609600" y="2403445"/>
            <a:chExt cx="5791200" cy="2168757"/>
          </a:xfrm>
        </p:grpSpPr>
        <p:sp>
          <p:nvSpPr>
            <p:cNvPr id="39" name="TextBox 38"/>
            <p:cNvSpPr txBox="1"/>
            <p:nvPr/>
          </p:nvSpPr>
          <p:spPr>
            <a:xfrm>
              <a:off x="1295400" y="4172092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39" idx="3"/>
              <a:endCxn id="19" idx="1"/>
            </p:cNvCxnSpPr>
            <p:nvPr/>
          </p:nvCxnSpPr>
          <p:spPr>
            <a:xfrm flipV="1">
              <a:off x="4708839" y="2403445"/>
              <a:ext cx="1691961" cy="196870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00800" y="1600198"/>
            <a:ext cx="1108536" cy="1606489"/>
            <a:chOff x="6400800" y="1835089"/>
            <a:chExt cx="1108536" cy="1371600"/>
          </a:xfrm>
        </p:grpSpPr>
        <p:sp>
          <p:nvSpPr>
            <p:cNvPr id="45" name="Rectangle 44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00800" y="1600197"/>
            <a:ext cx="1108536" cy="1606489"/>
            <a:chOff x="6400800" y="1835089"/>
            <a:chExt cx="1108536" cy="1371600"/>
          </a:xfrm>
        </p:grpSpPr>
        <p:sp>
          <p:nvSpPr>
            <p:cNvPr id="48" name="Rectangle 47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37586" y="1600199"/>
            <a:ext cx="1108536" cy="1606489"/>
            <a:chOff x="6400800" y="1835089"/>
            <a:chExt cx="1108536" cy="1371600"/>
          </a:xfrm>
        </p:grpSpPr>
        <p:sp>
          <p:nvSpPr>
            <p:cNvPr id="51" name="Rectangle 50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22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1.8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9599" y="2543563"/>
            <a:ext cx="4419195" cy="400110"/>
            <a:chOff x="609599" y="2543563"/>
            <a:chExt cx="4419195" cy="400110"/>
          </a:xfrm>
        </p:grpSpPr>
        <p:sp>
          <p:nvSpPr>
            <p:cNvPr id="53" name="TextBox 52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609599" y="2743618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9599" y="2403445"/>
            <a:ext cx="5791201" cy="2804279"/>
            <a:chOff x="609600" y="1867950"/>
            <a:chExt cx="5791201" cy="2804279"/>
          </a:xfrm>
        </p:grpSpPr>
        <p:sp>
          <p:nvSpPr>
            <p:cNvPr id="59" name="TextBox 58"/>
            <p:cNvSpPr txBox="1"/>
            <p:nvPr/>
          </p:nvSpPr>
          <p:spPr>
            <a:xfrm>
              <a:off x="1295400" y="4272119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9" idx="3"/>
              <a:endCxn id="19" idx="1"/>
            </p:cNvCxnSpPr>
            <p:nvPr/>
          </p:nvCxnSpPr>
          <p:spPr>
            <a:xfrm flipV="1">
              <a:off x="4708839" y="1867950"/>
              <a:ext cx="1691962" cy="260422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09600" y="2403445"/>
            <a:ext cx="5791200" cy="3405535"/>
            <a:chOff x="609600" y="1166667"/>
            <a:chExt cx="5791200" cy="3405535"/>
          </a:xfrm>
        </p:grpSpPr>
        <p:sp>
          <p:nvSpPr>
            <p:cNvPr id="65" name="TextBox 64"/>
            <p:cNvSpPr txBox="1"/>
            <p:nvPr/>
          </p:nvSpPr>
          <p:spPr>
            <a:xfrm>
              <a:off x="1295400" y="4172092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5" idx="3"/>
              <a:endCxn id="19" idx="1"/>
            </p:cNvCxnSpPr>
            <p:nvPr/>
          </p:nvCxnSpPr>
          <p:spPr>
            <a:xfrm flipV="1">
              <a:off x="4708839" y="1166667"/>
              <a:ext cx="1691961" cy="320548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9599" y="2843645"/>
            <a:ext cx="8193204" cy="3441125"/>
            <a:chOff x="609599" y="2844244"/>
            <a:chExt cx="8193204" cy="3441125"/>
          </a:xfrm>
        </p:grpSpPr>
        <p:grpSp>
          <p:nvGrpSpPr>
            <p:cNvPr id="38" name="Group 37"/>
            <p:cNvGrpSpPr/>
            <p:nvPr/>
          </p:nvGrpSpPr>
          <p:grpSpPr>
            <a:xfrm>
              <a:off x="5028794" y="2844244"/>
              <a:ext cx="3774009" cy="3441125"/>
              <a:chOff x="5028794" y="2844244"/>
              <a:chExt cx="3774009" cy="344112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028794" y="5577483"/>
                <a:ext cx="3264073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class constructor would likely do this last line for us</a:t>
                </a:r>
              </a:p>
            </p:txBody>
          </p:sp>
          <p:cxnSp>
            <p:nvCxnSpPr>
              <p:cNvPr id="34" name="Straight Arrow Connector 33"/>
              <p:cNvCxnSpPr>
                <a:stCxn id="18" idx="3"/>
                <a:endCxn id="26" idx="2"/>
              </p:cNvCxnSpPr>
              <p:nvPr/>
            </p:nvCxnSpPr>
            <p:spPr>
              <a:xfrm flipH="1" flipV="1">
                <a:off x="8257982" y="3212978"/>
                <a:ext cx="34885" cy="2718448"/>
              </a:xfrm>
              <a:prstGeom prst="straightConnector1">
                <a:avLst/>
              </a:prstGeom>
              <a:ln w="41275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002584" y="2844244"/>
                <a:ext cx="800219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NULL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09599" y="5774832"/>
              <a:ext cx="4419195" cy="400110"/>
              <a:chOff x="609600" y="4172092"/>
              <a:chExt cx="4419195" cy="40011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295400" y="4172092"/>
                <a:ext cx="3413439" cy="4001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2">
                    <a:lumMod val="75000"/>
                    <a:alpha val="7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 smtClean="0"/>
              </a:p>
            </p:txBody>
          </p:sp>
          <p:sp>
            <p:nvSpPr>
              <p:cNvPr id="71" name="Right Arrow 70"/>
              <p:cNvSpPr/>
              <p:nvPr/>
            </p:nvSpPr>
            <p:spPr>
              <a:xfrm>
                <a:off x="609600" y="4372147"/>
                <a:ext cx="685800" cy="2000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0" idx="3"/>
                <a:endCxn id="18" idx="1"/>
              </p:cNvCxnSpPr>
              <p:nvPr/>
            </p:nvCxnSpPr>
            <p:spPr>
              <a:xfrm flipV="1">
                <a:off x="4708839" y="4328686"/>
                <a:ext cx="319956" cy="4346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67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Initialize the Start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Assuming that was the first node in the list</a:t>
            </a:r>
          </a:p>
          <a:p>
            <a:pPr lvl="1"/>
            <a:r>
              <a:rPr lang="en-US" dirty="0" smtClean="0"/>
              <a:t>How would we initialize the global variable </a:t>
            </a:r>
            <a:r>
              <a:rPr lang="en-US" dirty="0" err="1" smtClean="0"/>
              <a:t>startPtr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89745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 *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786260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?????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786260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61392" y="3220779"/>
            <a:ext cx="3915182" cy="1982110"/>
            <a:chOff x="4896797" y="1230868"/>
            <a:chExt cx="3915182" cy="1982110"/>
          </a:xfrm>
        </p:grpSpPr>
        <p:grpSp>
          <p:nvGrpSpPr>
            <p:cNvPr id="9" name="Group 8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/>
            <p:cNvCxnSpPr>
              <a:stCxn id="11" idx="3"/>
              <a:endCxn id="14" idx="1"/>
            </p:cNvCxnSpPr>
            <p:nvPr/>
          </p:nvCxnSpPr>
          <p:spPr>
            <a:xfrm>
              <a:off x="5812432" y="1415534"/>
              <a:ext cx="588368" cy="9879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96797" y="1230868"/>
              <a:ext cx="91563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tempPtr</a:t>
              </a:r>
              <a:endParaRPr lang="en-US" dirty="0" smtClean="0"/>
            </a:p>
          </p:txBody>
        </p:sp>
        <p:cxnSp>
          <p:nvCxnSpPr>
            <p:cNvPr id="12" name="Straight Arrow Connector 11"/>
            <p:cNvCxnSpPr>
              <a:stCxn id="15" idx="3"/>
              <a:endCxn id="13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11760" y="2843646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9589" y="4024024"/>
            <a:ext cx="8515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startPtr</a:t>
            </a:r>
            <a:endParaRPr lang="en-US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4171104" y="4208690"/>
            <a:ext cx="1273894" cy="369332"/>
            <a:chOff x="3183925" y="3057410"/>
            <a:chExt cx="1273894" cy="369332"/>
          </a:xfrm>
        </p:grpSpPr>
        <p:cxnSp>
          <p:nvCxnSpPr>
            <p:cNvPr id="16" name="Straight Arrow Connector 15"/>
            <p:cNvCxnSpPr>
              <a:stCxn id="17" idx="3"/>
              <a:endCxn id="18" idx="1"/>
            </p:cNvCxnSpPr>
            <p:nvPr/>
          </p:nvCxnSpPr>
          <p:spPr>
            <a:xfrm>
              <a:off x="3183925" y="3057410"/>
              <a:ext cx="473675" cy="18466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3057410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cxnSp>
        <p:nvCxnSpPr>
          <p:cNvPr id="23" name="Straight Arrow Connector 22"/>
          <p:cNvCxnSpPr>
            <a:stCxn id="17" idx="3"/>
            <a:endCxn id="14" idx="1"/>
          </p:cNvCxnSpPr>
          <p:nvPr/>
        </p:nvCxnSpPr>
        <p:spPr>
          <a:xfrm>
            <a:off x="4171104" y="4208690"/>
            <a:ext cx="1994291" cy="18466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Through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common to use a </a:t>
            </a:r>
            <a:r>
              <a:rPr lang="en-US" dirty="0" err="1" smtClean="0"/>
              <a:t>currentPtr</a:t>
            </a:r>
            <a:endParaRPr lang="en-US" dirty="0" smtClean="0"/>
          </a:p>
          <a:p>
            <a:pPr lvl="1"/>
            <a:r>
              <a:rPr lang="en-US" dirty="0" smtClean="0"/>
              <a:t>To keep track of what node is “currently” being examined</a:t>
            </a:r>
          </a:p>
          <a:p>
            <a:pPr lvl="1"/>
            <a:r>
              <a:rPr lang="en-US" dirty="0" smtClean="0"/>
              <a:t>It too, usually begins at the beginning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7029" y="3056309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029" y="4952824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?????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7029" y="4952824"/>
            <a:ext cx="434888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0821" y="3387343"/>
            <a:ext cx="4119782" cy="1982110"/>
            <a:chOff x="4692197" y="1230868"/>
            <a:chExt cx="4119782" cy="1982110"/>
          </a:xfrm>
        </p:grpSpPr>
        <p:grpSp>
          <p:nvGrpSpPr>
            <p:cNvPr id="8" name="Group 7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>
              <a:stCxn id="10" idx="3"/>
              <a:endCxn id="13" idx="1"/>
            </p:cNvCxnSpPr>
            <p:nvPr/>
          </p:nvCxnSpPr>
          <p:spPr>
            <a:xfrm>
              <a:off x="5543712" y="1415534"/>
              <a:ext cx="857088" cy="9879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92197" y="1230868"/>
              <a:ext cx="8515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startPtr</a:t>
              </a:r>
              <a:endParaRPr lang="en-US" dirty="0" smtClean="0"/>
            </a:p>
          </p:txBody>
        </p:sp>
        <p:cxnSp>
          <p:nvCxnSpPr>
            <p:cNvPr id="11" name="Straight Arrow Connector 10"/>
            <p:cNvCxnSpPr>
              <a:stCxn id="14" idx="3"/>
              <a:endCxn id="12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11760" y="2843646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33262" y="4161501"/>
            <a:ext cx="1107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currentPtr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841258" y="4155051"/>
            <a:ext cx="1310731" cy="369332"/>
            <a:chOff x="3147088" y="3057410"/>
            <a:chExt cx="1310731" cy="369332"/>
          </a:xfrm>
        </p:grpSpPr>
        <p:cxnSp>
          <p:nvCxnSpPr>
            <p:cNvPr id="17" name="Straight Arrow Connector 16"/>
            <p:cNvCxnSpPr>
              <a:stCxn id="15" idx="3"/>
              <a:endCxn id="18" idx="1"/>
            </p:cNvCxnSpPr>
            <p:nvPr/>
          </p:nvCxnSpPr>
          <p:spPr>
            <a:xfrm flipV="1">
              <a:off x="3147088" y="3242076"/>
              <a:ext cx="510512" cy="645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3057410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cxnSp>
        <p:nvCxnSpPr>
          <p:cNvPr id="19" name="Straight Arrow Connector 18"/>
          <p:cNvCxnSpPr>
            <a:stCxn id="15" idx="3"/>
            <a:endCxn id="13" idx="1"/>
          </p:cNvCxnSpPr>
          <p:nvPr/>
        </p:nvCxnSpPr>
        <p:spPr>
          <a:xfrm>
            <a:off x="3841258" y="4346167"/>
            <a:ext cx="2408166" cy="21375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list of ONE node</a:t>
            </a:r>
          </a:p>
          <a:p>
            <a:pPr lvl="1"/>
            <a:r>
              <a:rPr lang="en-US" dirty="0" smtClean="0"/>
              <a:t>The HEAD of the list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2" y="3584274"/>
            <a:ext cx="1203262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35" y="3621060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Assume we have a list with more than 1 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" y="1981200"/>
            <a:ext cx="4234925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46733" y="2738112"/>
            <a:ext cx="1585483" cy="1180369"/>
            <a:chOff x="6400800" y="1600200"/>
            <a:chExt cx="2106845" cy="1606489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1600200"/>
              <a:ext cx="1108541" cy="1606489"/>
              <a:chOff x="6400800" y="1835089"/>
              <a:chExt cx="1108541" cy="1371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00804" y="2749489"/>
                <a:ext cx="110853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/>
            <p:cNvCxnSpPr>
              <a:stCxn id="29" idx="3"/>
              <a:endCxn id="50" idx="1"/>
            </p:cNvCxnSpPr>
            <p:nvPr/>
          </p:nvCxnSpPr>
          <p:spPr>
            <a:xfrm flipV="1">
              <a:off x="7509341" y="2420994"/>
              <a:ext cx="998304" cy="517947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475527" y="2751006"/>
            <a:ext cx="1807931" cy="1186052"/>
            <a:chOff x="6400800" y="1600200"/>
            <a:chExt cx="2402440" cy="1614223"/>
          </a:xfrm>
        </p:grpSpPr>
        <p:grpSp>
          <p:nvGrpSpPr>
            <p:cNvPr id="39" name="Group 38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/>
            <p:cNvCxnSpPr>
              <a:stCxn id="45" idx="3"/>
              <a:endCxn id="43" idx="1"/>
            </p:cNvCxnSpPr>
            <p:nvPr/>
          </p:nvCxnSpPr>
          <p:spPr>
            <a:xfrm>
              <a:off x="7509336" y="2938941"/>
              <a:ext cx="502424" cy="90093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011760" y="2843645"/>
              <a:ext cx="791480" cy="370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en-US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32216" y="2751006"/>
            <a:ext cx="1743311" cy="1180369"/>
            <a:chOff x="6400800" y="1600200"/>
            <a:chExt cx="2316571" cy="1606489"/>
          </a:xfrm>
        </p:grpSpPr>
        <p:grpSp>
          <p:nvGrpSpPr>
            <p:cNvPr id="47" name="Group 46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Arrow Connector 48"/>
            <p:cNvCxnSpPr>
              <a:stCxn id="51" idx="3"/>
              <a:endCxn id="44" idx="1"/>
            </p:cNvCxnSpPr>
            <p:nvPr/>
          </p:nvCxnSpPr>
          <p:spPr>
            <a:xfrm flipV="1">
              <a:off x="7509336" y="2403445"/>
              <a:ext cx="1208035" cy="535496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40662" y="2748117"/>
            <a:ext cx="2706071" cy="1180369"/>
            <a:chOff x="287335" y="2748118"/>
            <a:chExt cx="2706071" cy="1180369"/>
          </a:xfrm>
        </p:grpSpPr>
        <p:grpSp>
          <p:nvGrpSpPr>
            <p:cNvPr id="5" name="Group 4"/>
            <p:cNvGrpSpPr/>
            <p:nvPr/>
          </p:nvGrpSpPr>
          <p:grpSpPr>
            <a:xfrm>
              <a:off x="287335" y="2748118"/>
              <a:ext cx="1981857" cy="1180369"/>
              <a:chOff x="4875776" y="1600200"/>
              <a:chExt cx="2633560" cy="160648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400800" y="1600200"/>
                <a:ext cx="1108536" cy="1606489"/>
                <a:chOff x="6400800" y="1835089"/>
                <a:chExt cx="1108536" cy="13716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6400800" y="1835089"/>
                  <a:ext cx="1108536" cy="13716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400800" y="2749489"/>
                  <a:ext cx="1108536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Arrow Connector 6"/>
              <p:cNvCxnSpPr>
                <a:stCxn id="8" idx="3"/>
                <a:endCxn id="11" idx="1"/>
              </p:cNvCxnSpPr>
              <p:nvPr/>
            </p:nvCxnSpPr>
            <p:spPr>
              <a:xfrm>
                <a:off x="5911556" y="2044531"/>
                <a:ext cx="489244" cy="35891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875776" y="1835088"/>
                <a:ext cx="1035780" cy="418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startPtr</a:t>
                </a:r>
                <a:endParaRPr lang="en-US" dirty="0" smtClean="0"/>
              </a:p>
            </p:txBody>
          </p:sp>
        </p:grpSp>
        <p:cxnSp>
          <p:nvCxnSpPr>
            <p:cNvPr id="54" name="Straight Arrow Connector 53"/>
            <p:cNvCxnSpPr>
              <a:stCxn id="12" idx="3"/>
              <a:endCxn id="28" idx="1"/>
            </p:cNvCxnSpPr>
            <p:nvPr/>
          </p:nvCxnSpPr>
          <p:spPr>
            <a:xfrm flipV="1">
              <a:off x="2269192" y="3328298"/>
              <a:ext cx="724214" cy="403461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26900" y="3338302"/>
            <a:ext cx="1361402" cy="930386"/>
            <a:chOff x="226900" y="3338302"/>
            <a:chExt cx="1361402" cy="930386"/>
          </a:xfrm>
        </p:grpSpPr>
        <p:cxnSp>
          <p:nvCxnSpPr>
            <p:cNvPr id="59" name="Straight Arrow Connector 58"/>
            <p:cNvCxnSpPr>
              <a:stCxn id="60" idx="3"/>
              <a:endCxn id="11" idx="1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14400" y="4724400"/>
            <a:ext cx="4234924" cy="132343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while 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-&gt;next != NULL )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next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}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26971" y="4495800"/>
            <a:ext cx="357167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will move the </a:t>
            </a:r>
            <a:r>
              <a:rPr lang="en-US" sz="2000" dirty="0" err="1" smtClean="0"/>
              <a:t>currentPtr</a:t>
            </a:r>
            <a:r>
              <a:rPr lang="en-US" sz="2000" dirty="0" smtClean="0"/>
              <a:t> to point to the last node in the list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795921" y="3341191"/>
            <a:ext cx="1361402" cy="930386"/>
            <a:chOff x="226900" y="3338302"/>
            <a:chExt cx="1361402" cy="930386"/>
          </a:xfrm>
        </p:grpSpPr>
        <p:cxnSp>
          <p:nvCxnSpPr>
            <p:cNvPr id="70" name="Straight Arrow Connector 69"/>
            <p:cNvCxnSpPr>
              <a:stCxn id="71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70814" y="3341191"/>
            <a:ext cx="1361402" cy="930386"/>
            <a:chOff x="226900" y="3338302"/>
            <a:chExt cx="1361402" cy="930386"/>
          </a:xfrm>
        </p:grpSpPr>
        <p:cxnSp>
          <p:nvCxnSpPr>
            <p:cNvPr id="73" name="Straight Arrow Connector 72"/>
            <p:cNvCxnSpPr>
              <a:stCxn id="74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04620" y="3341191"/>
            <a:ext cx="1361402" cy="930386"/>
            <a:chOff x="226900" y="3338302"/>
            <a:chExt cx="1361402" cy="930386"/>
          </a:xfrm>
        </p:grpSpPr>
        <p:cxnSp>
          <p:nvCxnSpPr>
            <p:cNvPr id="76" name="Straight Arrow Connector 75"/>
            <p:cNvCxnSpPr>
              <a:stCxn id="77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257799" y="5203686"/>
            <a:ext cx="32766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Useful for outputting a list</a:t>
            </a:r>
          </a:p>
          <a:p>
            <a:endParaRPr lang="en-US" sz="2000" dirty="0" smtClean="0"/>
          </a:p>
          <a:p>
            <a:r>
              <a:rPr lang="en-US" sz="2000" dirty="0" smtClean="0"/>
              <a:t>Useful for appending to a list</a:t>
            </a:r>
          </a:p>
        </p:txBody>
      </p:sp>
    </p:spTree>
    <p:extLst>
      <p:ext uri="{BB962C8B-B14F-4D97-AF65-F5344CB8AC3E}">
        <p14:creationId xmlns:p14="http://schemas.microsoft.com/office/powerpoint/2010/main" val="13861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the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remove the first element</a:t>
            </a:r>
            <a:endParaRPr lang="en-US" dirty="0"/>
          </a:p>
        </p:txBody>
      </p:sp>
      <p:pic>
        <p:nvPicPr>
          <p:cNvPr id="1026" name="Picture 2" descr="http://images1.wikia.nocookie.net/__cb20110410051121/marvelanimated/images/8/8d/Iron_Man_Repulsors_HYDRA_Missile_AEM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3" y="990600"/>
            <a:ext cx="16166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3843" y="2624388"/>
            <a:ext cx="1585485" cy="1180369"/>
            <a:chOff x="6400800" y="1600200"/>
            <a:chExt cx="2106847" cy="1606489"/>
          </a:xfrm>
        </p:grpSpPr>
        <p:grpSp>
          <p:nvGrpSpPr>
            <p:cNvPr id="6" name="Group 5"/>
            <p:cNvGrpSpPr/>
            <p:nvPr/>
          </p:nvGrpSpPr>
          <p:grpSpPr>
            <a:xfrm>
              <a:off x="6400800" y="1600200"/>
              <a:ext cx="1108541" cy="1606489"/>
              <a:chOff x="6400800" y="1835089"/>
              <a:chExt cx="1108541" cy="1371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00804" y="2749489"/>
                <a:ext cx="110853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>
              <a:stCxn id="9" idx="3"/>
              <a:endCxn id="19" idx="1"/>
            </p:cNvCxnSpPr>
            <p:nvPr/>
          </p:nvCxnSpPr>
          <p:spPr>
            <a:xfrm flipV="1">
              <a:off x="7509341" y="2420994"/>
              <a:ext cx="998306" cy="517947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892635" y="2637282"/>
            <a:ext cx="1807931" cy="1186052"/>
            <a:chOff x="6400800" y="1600200"/>
            <a:chExt cx="2402440" cy="1614223"/>
          </a:xfrm>
        </p:grpSpPr>
        <p:grpSp>
          <p:nvGrpSpPr>
            <p:cNvPr id="11" name="Group 10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>
              <a:stCxn id="15" idx="3"/>
              <a:endCxn id="13" idx="1"/>
            </p:cNvCxnSpPr>
            <p:nvPr/>
          </p:nvCxnSpPr>
          <p:spPr>
            <a:xfrm>
              <a:off x="7509336" y="2938941"/>
              <a:ext cx="502424" cy="90093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11760" y="2843645"/>
              <a:ext cx="791480" cy="370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en-US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9325" y="2637282"/>
            <a:ext cx="2160419" cy="1180369"/>
            <a:chOff x="6400800" y="1600200"/>
            <a:chExt cx="2870838" cy="1606489"/>
          </a:xfrm>
        </p:grpSpPr>
        <p:grpSp>
          <p:nvGrpSpPr>
            <p:cNvPr id="17" name="Group 16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>
              <a:stCxn id="20" idx="3"/>
              <a:endCxn id="14" idx="1"/>
            </p:cNvCxnSpPr>
            <p:nvPr/>
          </p:nvCxnSpPr>
          <p:spPr>
            <a:xfrm flipV="1">
              <a:off x="7509336" y="2248666"/>
              <a:ext cx="1762302" cy="690275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57770" y="2806977"/>
            <a:ext cx="1147640" cy="417601"/>
            <a:chOff x="857770" y="2806977"/>
            <a:chExt cx="1147640" cy="417601"/>
          </a:xfrm>
        </p:grpSpPr>
        <p:cxnSp>
          <p:nvCxnSpPr>
            <p:cNvPr id="25" name="Straight Arrow Connector 24"/>
            <p:cNvCxnSpPr>
              <a:stCxn id="26" idx="3"/>
              <a:endCxn id="27" idx="1"/>
            </p:cNvCxnSpPr>
            <p:nvPr/>
          </p:nvCxnSpPr>
          <p:spPr>
            <a:xfrm>
              <a:off x="1637235" y="2960866"/>
              <a:ext cx="368175" cy="26371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57770" y="2806977"/>
              <a:ext cx="7794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startPtr</a:t>
              </a:r>
              <a:endParaRPr lang="en-US" dirty="0" smtClean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05410" y="2634393"/>
            <a:ext cx="1558433" cy="1180369"/>
            <a:chOff x="2005410" y="2634393"/>
            <a:chExt cx="1558433" cy="1180369"/>
          </a:xfrm>
        </p:grpSpPr>
        <p:grpSp>
          <p:nvGrpSpPr>
            <p:cNvPr id="24" name="Group 23"/>
            <p:cNvGrpSpPr/>
            <p:nvPr/>
          </p:nvGrpSpPr>
          <p:grpSpPr>
            <a:xfrm>
              <a:off x="2005410" y="2634393"/>
              <a:ext cx="834217" cy="1180369"/>
              <a:chOff x="6400800" y="1835089"/>
              <a:chExt cx="1108536" cy="1371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28" idx="3"/>
              <a:endCxn id="8" idx="1"/>
            </p:cNvCxnSpPr>
            <p:nvPr/>
          </p:nvCxnSpPr>
          <p:spPr>
            <a:xfrm flipV="1">
              <a:off x="2839627" y="3214573"/>
              <a:ext cx="724216" cy="403461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7200" y="3224578"/>
            <a:ext cx="1548210" cy="930386"/>
            <a:chOff x="40092" y="3338302"/>
            <a:chExt cx="1548210" cy="930386"/>
          </a:xfrm>
        </p:grpSpPr>
        <p:cxnSp>
          <p:nvCxnSpPr>
            <p:cNvPr id="30" name="Straight Arrow Connector 29"/>
            <p:cNvCxnSpPr>
              <a:stCxn id="31" idx="3"/>
              <a:endCxn id="27" idx="1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092" y="3960911"/>
              <a:ext cx="109579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oldHeadPtr</a:t>
              </a:r>
              <a:endParaRPr lang="en-US" dirty="0" smtClean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631424" y="4335517"/>
            <a:ext cx="5069142" cy="193899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removeFront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delete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}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62097" y="4886510"/>
            <a:ext cx="4419195" cy="400110"/>
            <a:chOff x="609599" y="2543563"/>
            <a:chExt cx="4419195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57810" y="2219681"/>
            <a:ext cx="1406033" cy="994892"/>
            <a:chOff x="857770" y="2806977"/>
            <a:chExt cx="1406033" cy="994892"/>
          </a:xfrm>
        </p:grpSpPr>
        <p:cxnSp>
          <p:nvCxnSpPr>
            <p:cNvPr id="49" name="Straight Arrow Connector 48"/>
            <p:cNvCxnSpPr>
              <a:stCxn id="50" idx="3"/>
              <a:endCxn id="8" idx="1"/>
            </p:cNvCxnSpPr>
            <p:nvPr/>
          </p:nvCxnSpPr>
          <p:spPr>
            <a:xfrm>
              <a:off x="1637235" y="2960866"/>
              <a:ext cx="626568" cy="84100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57770" y="2806977"/>
              <a:ext cx="7794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startPtr</a:t>
              </a:r>
              <a:endParaRPr lang="en-US" dirty="0" smtClean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62097" y="5259985"/>
            <a:ext cx="4753802" cy="400110"/>
            <a:chOff x="609599" y="2543563"/>
            <a:chExt cx="4753802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1295399" y="2543563"/>
              <a:ext cx="4068002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62097" y="5565239"/>
            <a:ext cx="4419195" cy="400110"/>
            <a:chOff x="609599" y="2543563"/>
            <a:chExt cx="4419195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64098" y="5828188"/>
            <a:ext cx="1416857" cy="400110"/>
            <a:chOff x="609599" y="2543563"/>
            <a:chExt cx="1416857" cy="400110"/>
          </a:xfrm>
        </p:grpSpPr>
        <p:sp>
          <p:nvSpPr>
            <p:cNvPr id="61" name="TextBox 60"/>
            <p:cNvSpPr txBox="1"/>
            <p:nvPr/>
          </p:nvSpPr>
          <p:spPr>
            <a:xfrm>
              <a:off x="1295400" y="2543563"/>
              <a:ext cx="731056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57200" y="4400953"/>
            <a:ext cx="3220627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Calling this repeatedly until </a:t>
            </a:r>
            <a:r>
              <a:rPr lang="en-US" sz="2000" dirty="0" err="1" smtClean="0"/>
              <a:t>startPtr</a:t>
            </a:r>
            <a:r>
              <a:rPr lang="en-US" sz="2000" dirty="0" smtClean="0"/>
              <a:t> == NULL</a:t>
            </a:r>
          </a:p>
          <a:p>
            <a:r>
              <a:rPr lang="en-US" sz="2000" dirty="0" smtClean="0"/>
              <a:t>will delete the entire list.</a:t>
            </a:r>
          </a:p>
          <a:p>
            <a:endParaRPr lang="en-US" sz="2000" dirty="0" smtClean="0"/>
          </a:p>
          <a:p>
            <a:r>
              <a:rPr lang="en-US" sz="2000" dirty="0" smtClean="0"/>
              <a:t>Useful for de-constructors</a:t>
            </a:r>
          </a:p>
        </p:txBody>
      </p:sp>
    </p:spTree>
    <p:extLst>
      <p:ext uri="{BB962C8B-B14F-4D97-AF65-F5344CB8AC3E}">
        <p14:creationId xmlns:p14="http://schemas.microsoft.com/office/powerpoint/2010/main" val="23018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Linked </a:t>
            </a:r>
            <a:r>
              <a:rPr lang="en-US" dirty="0" smtClean="0"/>
              <a:t>List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317" y="2438400"/>
            <a:ext cx="8229600" cy="378565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class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public: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constructor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   ~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destructor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bool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isEmpty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const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returns true if list is empty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Node</a:t>
            </a:r>
            <a:r>
              <a:rPr lang="en-US" altLang="en-US" sz="2000" dirty="0">
                <a:latin typeface="Comic Sans MS" panose="030F0702030302020204" pitchFamily="66" charset="0"/>
              </a:rPr>
              <a:t>*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findNode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(string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findName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);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returns null or node w/ match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void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addNode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const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Node&amp;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newNode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);  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add node to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void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removeFront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remove first node of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private: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pointer to head of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2117" y="1143000"/>
            <a:ext cx="4876800" cy="19050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class Node 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public: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string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int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;      // age in years</a:t>
            </a:r>
          </a:p>
          <a:p>
            <a:pPr>
              <a:buFontTx/>
              <a:buNone/>
            </a:pPr>
            <a:r>
              <a:rPr lang="en-US" altLang="en-US" sz="1600" b="1" dirty="0" smtClean="0">
                <a:latin typeface="Comic Sans MS" panose="030F0702030302020204" pitchFamily="66" charset="0"/>
              </a:rPr>
              <a:t>   Node* </a:t>
            </a:r>
            <a:r>
              <a:rPr lang="en-US" altLang="en-US" sz="1600" b="1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1600" b="1" dirty="0" smtClean="0">
                <a:latin typeface="Comic Sans MS" panose="030F0702030302020204" pitchFamily="66" charset="0"/>
              </a:rPr>
              <a:t>;  // pointer to next node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986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Lists are similar to arrays</a:t>
            </a:r>
          </a:p>
          <a:p>
            <a:r>
              <a:rPr lang="en-US" dirty="0" smtClean="0"/>
              <a:t>When compared to arrays Linked Lists have</a:t>
            </a:r>
          </a:p>
          <a:p>
            <a:pPr lvl="1"/>
            <a:r>
              <a:rPr lang="en-US" dirty="0" smtClean="0"/>
              <a:t>The bad:</a:t>
            </a:r>
          </a:p>
          <a:p>
            <a:pPr lvl="2"/>
            <a:r>
              <a:rPr lang="en-US" dirty="0" smtClean="0"/>
              <a:t>You cannot access the </a:t>
            </a:r>
            <a:r>
              <a:rPr lang="en-US" dirty="0" err="1" smtClean="0"/>
              <a:t>i-th</a:t>
            </a:r>
            <a:r>
              <a:rPr lang="en-US" dirty="0" smtClean="0"/>
              <a:t> element unless you walk to it through the i-1 elements that come before it</a:t>
            </a:r>
          </a:p>
          <a:p>
            <a:pPr lvl="1"/>
            <a:r>
              <a:rPr lang="en-US" dirty="0" smtClean="0"/>
              <a:t>The good:</a:t>
            </a:r>
          </a:p>
          <a:p>
            <a:pPr lvl="2"/>
            <a:r>
              <a:rPr lang="en-US" dirty="0" smtClean="0"/>
              <a:t>You can INSERT an element into a list WITHOUT moving/shifting all the other elements</a:t>
            </a:r>
          </a:p>
        </p:txBody>
      </p:sp>
    </p:spTree>
    <p:extLst>
      <p:ext uri="{BB962C8B-B14F-4D97-AF65-F5344CB8AC3E}">
        <p14:creationId xmlns:p14="http://schemas.microsoft.com/office/powerpoint/2010/main" val="13475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 smtClean="0"/>
              <a:t>Questions On:</a:t>
            </a:r>
            <a:endParaRPr lang="en-US" dirty="0" smtClean="0"/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r>
              <a:rPr lang="en-US" dirty="0"/>
              <a:t>Implementation Examples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Doubly Linked Lists</a:t>
            </a:r>
          </a:p>
          <a:p>
            <a:pPr lvl="1"/>
            <a:r>
              <a:rPr lang="en-US" dirty="0" smtClean="0"/>
              <a:t>Circularly 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08097"/>
            <a:ext cx="1005411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523" y="4765345"/>
            <a:ext cx="958635" cy="31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65004"/>
            <a:ext cx="984187" cy="284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Doubly Linked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can also create linked lists that have pointers in</a:t>
            </a:r>
            <a:r>
              <a:rPr lang="en-US" baseline="0" dirty="0" smtClean="0"/>
              <a:t> both directions</a:t>
            </a:r>
          </a:p>
          <a:p>
            <a:pPr lvl="1"/>
            <a:r>
              <a:rPr lang="en-US" dirty="0" smtClean="0"/>
              <a:t>Pointer</a:t>
            </a:r>
            <a:r>
              <a:rPr lang="en-US" baseline="0" dirty="0" smtClean="0"/>
              <a:t> to NEXT</a:t>
            </a:r>
          </a:p>
          <a:p>
            <a:pPr lvl="1"/>
            <a:r>
              <a:rPr lang="en-US" baseline="0" dirty="0" smtClean="0"/>
              <a:t>Pointer to PREVIOUS</a:t>
            </a:r>
          </a:p>
          <a:p>
            <a:r>
              <a:rPr lang="en-US" dirty="0" smtClean="0"/>
              <a:t>Doubly Linked lists are sometimes more useful than singly linked</a:t>
            </a:r>
          </a:p>
          <a:p>
            <a:pPr lvl="1"/>
            <a:r>
              <a:rPr lang="en-US" dirty="0" smtClean="0"/>
              <a:t>The cost is maintaining 2 pointers (and using more memory to do so)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45" y="3810000"/>
            <a:ext cx="1517572" cy="237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11" y="3332628"/>
            <a:ext cx="292496" cy="136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1" y="3584274"/>
            <a:ext cx="1285037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77" y="4274208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92" y="4485504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73" y="3895010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77" y="3663162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 smtClean="0"/>
              <a:t>Questions On:</a:t>
            </a:r>
            <a:endParaRPr lang="en-US" dirty="0" smtClean="0"/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r>
              <a:rPr lang="en-US" dirty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Circularly 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can also create lists that go in circles</a:t>
            </a:r>
          </a:p>
          <a:p>
            <a:pPr lvl="1"/>
            <a:r>
              <a:rPr lang="en-US" dirty="0" smtClean="0"/>
              <a:t>They have nodes that can be referred to as</a:t>
            </a:r>
          </a:p>
          <a:p>
            <a:pPr lvl="2"/>
            <a:r>
              <a:rPr lang="en-US" dirty="0" smtClean="0"/>
              <a:t>front node (start)</a:t>
            </a:r>
          </a:p>
          <a:p>
            <a:pPr lvl="2"/>
            <a:r>
              <a:rPr lang="en-US" dirty="0" smtClean="0"/>
              <a:t>back node (end)</a:t>
            </a:r>
          </a:p>
          <a:p>
            <a:pPr lvl="1"/>
            <a:r>
              <a:rPr lang="en-US" dirty="0" smtClean="0"/>
              <a:t>And a cursor (current) pointer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362501"/>
            <a:ext cx="4114800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So…</a:t>
            </a:r>
          </a:p>
          <a:p>
            <a:endParaRPr lang="en-US" dirty="0"/>
          </a:p>
          <a:p>
            <a:r>
              <a:rPr lang="en-US" dirty="0" err="1" smtClean="0"/>
              <a:t>Ummm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Always keep track of your pointers</a:t>
            </a:r>
          </a:p>
          <a:p>
            <a:endParaRPr lang="en-US" dirty="0" smtClean="0"/>
          </a:p>
          <a:p>
            <a:r>
              <a:rPr lang="en-US" b="1" dirty="0" smtClean="0"/>
              <a:t>and </a:t>
            </a:r>
          </a:p>
          <a:p>
            <a:endParaRPr lang="en-US" dirty="0"/>
          </a:p>
          <a:p>
            <a:r>
              <a:rPr lang="en-US" dirty="0" smtClean="0"/>
              <a:t>What they *should* be pointing 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Circularly Linked Lists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886200"/>
            <a:ext cx="81708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abbit season, duck seasonConverte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36250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Ends</a:t>
            </a:r>
            <a:r>
              <a:rPr lang="en-US" baseline="0" dirty="0" smtClean="0"/>
              <a:t> the Listing of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Linked List Data Types</a:t>
            </a:r>
          </a:p>
          <a:p>
            <a:pPr lvl="1"/>
            <a:r>
              <a:rPr lang="en-US" dirty="0" smtClean="0"/>
              <a:t>Singly Linked</a:t>
            </a:r>
          </a:p>
          <a:p>
            <a:pPr lvl="1"/>
            <a:r>
              <a:rPr lang="en-US" dirty="0" smtClean="0"/>
              <a:t>Doubly Linked</a:t>
            </a:r>
          </a:p>
          <a:p>
            <a:pPr lvl="1"/>
            <a:r>
              <a:rPr lang="en-US" dirty="0" smtClean="0"/>
              <a:t>Circularly Linked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Each with its own features and uses</a:t>
            </a:r>
          </a:p>
          <a:p>
            <a:pPr lvl="1"/>
            <a:r>
              <a:rPr lang="en-US" dirty="0" smtClean="0"/>
              <a:t>Each can be </a:t>
            </a:r>
            <a:r>
              <a:rPr lang="en-US" dirty="0" smtClean="0"/>
              <a:t>SORTED and SEARCHED</a:t>
            </a:r>
          </a:p>
          <a:p>
            <a:pPr lvl="2"/>
            <a:r>
              <a:rPr lang="en-US" dirty="0" smtClean="0"/>
              <a:t>Just as arrays can</a:t>
            </a:r>
          </a:p>
          <a:p>
            <a:pPr lvl="2"/>
            <a:r>
              <a:rPr lang="en-US" dirty="0" smtClean="0"/>
              <a:t>Lists have advantages and disadvantages compared to arrays</a:t>
            </a:r>
          </a:p>
          <a:p>
            <a:pPr lvl="3"/>
            <a:r>
              <a:rPr lang="en-US" dirty="0" smtClean="0"/>
              <a:t>See previous summary of lists slide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 smtClean="0"/>
              <a:t>Questions On:</a:t>
            </a:r>
            <a:endParaRPr lang="en-US" dirty="0" smtClean="0"/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r>
              <a:rPr lang="en-US" dirty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r>
              <a:rPr lang="en-US" dirty="0"/>
              <a:t>Circularly Linked Lists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Group Class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147523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at someone near you</a:t>
            </a:r>
          </a:p>
          <a:p>
            <a:pPr lvl="1"/>
            <a:r>
              <a:rPr lang="en-US" dirty="0" smtClean="0"/>
              <a:t>Now we have 2 nodes in our list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2" y="3584274"/>
            <a:ext cx="1203262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40" y="3875268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63" y="4304304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2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944562"/>
          </a:xfrm>
        </p:spPr>
        <p:txBody>
          <a:bodyPr/>
          <a:lstStyle/>
          <a:p>
            <a:r>
              <a:rPr lang="en-US" dirty="0" smtClean="0"/>
              <a:t>Group Class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 into groups</a:t>
            </a:r>
          </a:p>
          <a:p>
            <a:pPr lvl="1"/>
            <a:r>
              <a:rPr lang="en-US" dirty="0" smtClean="0"/>
              <a:t>Create a linked list class</a:t>
            </a:r>
          </a:p>
          <a:p>
            <a:pPr lvl="2"/>
            <a:r>
              <a:rPr lang="en-US" dirty="0" smtClean="0"/>
              <a:t>Based mostly on the above</a:t>
            </a:r>
          </a:p>
          <a:p>
            <a:pPr lvl="2"/>
            <a:r>
              <a:rPr lang="en-US" dirty="0" smtClean="0"/>
              <a:t>Nodes are people with </a:t>
            </a:r>
            <a:br>
              <a:rPr lang="en-US" dirty="0" smtClean="0"/>
            </a:br>
            <a:r>
              <a:rPr lang="en-US" dirty="0" smtClean="0"/>
              <a:t>first name and age</a:t>
            </a:r>
          </a:p>
          <a:p>
            <a:pPr lvl="1"/>
            <a:r>
              <a:rPr lang="en-US" dirty="0" smtClean="0"/>
              <a:t>Class be able to</a:t>
            </a:r>
          </a:p>
          <a:p>
            <a:pPr lvl="2"/>
            <a:r>
              <a:rPr lang="en-US" dirty="0" smtClean="0"/>
              <a:t>add nodes (to front)</a:t>
            </a:r>
          </a:p>
          <a:p>
            <a:pPr lvl="2"/>
            <a:r>
              <a:rPr lang="en-US" b="1" dirty="0" smtClean="0"/>
              <a:t>remove nodes by name</a:t>
            </a:r>
          </a:p>
          <a:p>
            <a:pPr lvl="2"/>
            <a:r>
              <a:rPr lang="en-US" b="1" dirty="0" smtClean="0"/>
              <a:t>sort list alphabetically by name</a:t>
            </a:r>
          </a:p>
          <a:p>
            <a:pPr lvl="2"/>
            <a:r>
              <a:rPr lang="en-US" b="1" dirty="0" smtClean="0"/>
              <a:t>print the entire list (readable)</a:t>
            </a:r>
          </a:p>
          <a:p>
            <a:pPr lvl="2"/>
            <a:r>
              <a:rPr lang="en-US" dirty="0" smtClean="0"/>
              <a:t>allocate and de-allocate memory </a:t>
            </a:r>
            <a:br>
              <a:rPr lang="en-US" dirty="0" smtClean="0"/>
            </a:br>
            <a:r>
              <a:rPr lang="en-US" dirty="0" smtClean="0"/>
              <a:t>correctly using constructors </a:t>
            </a:r>
            <a:br>
              <a:rPr lang="en-US" dirty="0" smtClean="0"/>
            </a:br>
            <a:r>
              <a:rPr lang="en-US" dirty="0" smtClean="0"/>
              <a:t>and destructors</a:t>
            </a:r>
          </a:p>
          <a:p>
            <a:pPr lvl="2"/>
            <a:r>
              <a:rPr lang="en-US" b="1" dirty="0" smtClean="0"/>
              <a:t>Suggest do </a:t>
            </a:r>
            <a:r>
              <a:rPr lang="en-US" b="1" i="1" dirty="0" smtClean="0"/>
              <a:t>sort()</a:t>
            </a:r>
            <a:r>
              <a:rPr lang="en-US" b="1" dirty="0" smtClean="0"/>
              <a:t> last and discuss</a:t>
            </a:r>
            <a:br>
              <a:rPr lang="en-US" b="1" dirty="0" smtClean="0"/>
            </a:br>
            <a:r>
              <a:rPr lang="en-US" b="1" dirty="0" smtClean="0"/>
              <a:t>as a group – draw pictures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4066836"/>
            <a:ext cx="349096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Put ALL group member names at beginning of  EVERY source file.</a:t>
            </a:r>
          </a:p>
          <a:p>
            <a:endParaRPr lang="en-US" dirty="0"/>
          </a:p>
          <a:p>
            <a:r>
              <a:rPr lang="en-US" dirty="0" smtClean="0"/>
              <a:t>When done, or out of time Submit to correct D2L </a:t>
            </a:r>
            <a:r>
              <a:rPr lang="en-US" dirty="0" err="1" smtClean="0"/>
              <a:t>dropbox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5041" y="1171903"/>
            <a:ext cx="3815255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Suggest distribute work</a:t>
            </a:r>
          </a:p>
          <a:p>
            <a:r>
              <a:rPr lang="en-US" dirty="0" smtClean="0"/>
              <a:t>1 write header (.h)</a:t>
            </a:r>
          </a:p>
          <a:p>
            <a:r>
              <a:rPr lang="en-US" dirty="0" smtClean="0"/>
              <a:t>1 write main() for testing</a:t>
            </a:r>
          </a:p>
          <a:p>
            <a:r>
              <a:rPr lang="en-US" dirty="0" smtClean="0"/>
              <a:t>1 write constructor/destructor/</a:t>
            </a:r>
            <a:r>
              <a:rPr lang="en-US" dirty="0" err="1" smtClean="0"/>
              <a:t>isEmpty</a:t>
            </a:r>
            <a:endParaRPr lang="en-US" dirty="0" smtClean="0"/>
          </a:p>
          <a:p>
            <a:r>
              <a:rPr lang="en-US" dirty="0" smtClean="0"/>
              <a:t>1 write </a:t>
            </a:r>
            <a:r>
              <a:rPr lang="en-US" dirty="0" err="1" smtClean="0"/>
              <a:t>addNode</a:t>
            </a:r>
            <a:r>
              <a:rPr lang="en-US" dirty="0" smtClean="0"/>
              <a:t>/Insert</a:t>
            </a:r>
          </a:p>
          <a:p>
            <a:r>
              <a:rPr lang="en-US" dirty="0" smtClean="0"/>
              <a:t>1 write </a:t>
            </a:r>
            <a:r>
              <a:rPr lang="en-US" dirty="0" err="1" smtClean="0"/>
              <a:t>findName</a:t>
            </a:r>
            <a:endParaRPr lang="en-US" dirty="0" smtClean="0"/>
          </a:p>
          <a:p>
            <a:r>
              <a:rPr lang="en-US" dirty="0" smtClean="0"/>
              <a:t>1 write </a:t>
            </a:r>
            <a:r>
              <a:rPr lang="en-US" dirty="0" err="1" smtClean="0"/>
              <a:t>displayList</a:t>
            </a:r>
            <a:endParaRPr lang="en-US" dirty="0" smtClean="0"/>
          </a:p>
          <a:p>
            <a:r>
              <a:rPr lang="en-US" dirty="0" smtClean="0"/>
              <a:t>and so on, or something like that</a:t>
            </a:r>
          </a:p>
          <a:p>
            <a:r>
              <a:rPr lang="en-US" dirty="0" smtClean="0"/>
              <a:t>Find way to combine at end</a:t>
            </a:r>
          </a:p>
          <a:p>
            <a:r>
              <a:rPr lang="en-US" dirty="0" smtClean="0"/>
              <a:t>Only 1 submission needed per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697" y="228600"/>
            <a:ext cx="300070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Look on D2L for starter code </a:t>
            </a:r>
            <a:r>
              <a:rPr lang="en-US" dirty="0" smtClean="0"/>
              <a:t>GCA202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28123" y="5956907"/>
            <a:ext cx="17868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Check Next Slide too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70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77710" y="1219200"/>
            <a:ext cx="2046889" cy="1015663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struct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1200" dirty="0">
                <a:latin typeface="Comic Sans MS" panose="030F0702030302020204" pitchFamily="66" charset="0"/>
              </a:rPr>
              <a:t>LIST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struct</a:t>
            </a:r>
            <a:r>
              <a:rPr lang="en-US" altLang="en-US" sz="1200" dirty="0">
                <a:latin typeface="Comic Sans MS" panose="030F0702030302020204" pitchFamily="66" charset="0"/>
              </a:rPr>
              <a:t> LIST * 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int</a:t>
            </a:r>
            <a:r>
              <a:rPr lang="en-US" altLang="en-US" sz="1200" dirty="0">
                <a:latin typeface="Comic Sans MS" panose="030F0702030302020204" pitchFamily="66" charset="0"/>
              </a:rPr>
              <a:t>     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Insertion Sort – Code for Linked List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5463" y="2113002"/>
            <a:ext cx="4114800" cy="433965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1200" dirty="0" err="1">
                <a:latin typeface="Comic Sans MS" panose="030F0702030302020204" pitchFamily="66" charset="0"/>
              </a:rPr>
              <a:t>struct</a:t>
            </a:r>
            <a:r>
              <a:rPr lang="en-US" altLang="en-US" sz="1200" dirty="0">
                <a:latin typeface="Comic Sans MS" panose="030F0702030302020204" pitchFamily="66" charset="0"/>
              </a:rPr>
              <a:t> LIST * SortList1(</a:t>
            </a:r>
            <a:r>
              <a:rPr lang="en-US" altLang="en-US" sz="1200" dirty="0" err="1">
                <a:latin typeface="Comic Sans MS" panose="030F0702030302020204" pitchFamily="66" charset="0"/>
              </a:rPr>
              <a:t>struct</a:t>
            </a:r>
            <a:r>
              <a:rPr lang="en-US" altLang="en-US" sz="1200" dirty="0">
                <a:latin typeface="Comic Sans MS" panose="030F0702030302020204" pitchFamily="66" charset="0"/>
              </a:rPr>
              <a:t> LIST *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)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// zero or one element in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if(!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 || !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return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// head is the first element of resulting sorted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LIST * head = 0;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while(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 != 0)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LIST * current =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 =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if(!head || 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 &lt; head-&gt;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)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// insert into the head of the sorted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// or as the first element into an empty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    // sorted </a:t>
            </a:r>
            <a:r>
              <a:rPr lang="en-US" altLang="en-US" sz="1200" dirty="0">
                <a:latin typeface="Comic Sans MS" panose="030F0702030302020204" pitchFamily="66" charset="0"/>
              </a:rPr>
              <a:t>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= head;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head = current;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}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// the else-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codeblock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on the right goes here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}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return head;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}</a:t>
            </a:r>
            <a:endParaRPr lang="en-US" altLang="en-US" sz="1200" dirty="0" smtClean="0"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92366" y="2590800"/>
            <a:ext cx="1093076" cy="3048000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44766" y="2590800"/>
            <a:ext cx="5399690" cy="3048000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44766" y="5791200"/>
            <a:ext cx="5399690" cy="585252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2366" y="5867400"/>
            <a:ext cx="1093076" cy="509052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77711" y="2590800"/>
            <a:ext cx="4566745" cy="3785652"/>
          </a:xfrm>
          <a:prstGeom prst="rect">
            <a:avLst/>
          </a:prstGeom>
          <a:solidFill>
            <a:srgbClr val="FEFEBE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else 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// insert current element into proper position in non-empty sorted list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LIST * p = head;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while(p) 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{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// </a:t>
            </a:r>
            <a:r>
              <a:rPr lang="en-US" altLang="en-US" sz="1200" dirty="0">
                <a:latin typeface="Comic Sans MS" panose="030F0702030302020204" pitchFamily="66" charset="0"/>
              </a:rPr>
              <a:t>p-&gt;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pNext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== NULL if last element of sorted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// </a:t>
            </a:r>
            <a:r>
              <a:rPr lang="en-US" altLang="en-US" sz="1200" dirty="0">
                <a:latin typeface="Comic Sans MS" panose="030F0702030302020204" pitchFamily="66" charset="0"/>
              </a:rPr>
              <a:t>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 &lt;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iValue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// means in middle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if ( !</a:t>
            </a:r>
            <a:r>
              <a:rPr lang="en-US" altLang="en-US" sz="1200" dirty="0">
                <a:latin typeface="Comic Sans MS" panose="030F0702030302020204" pitchFamily="66" charset="0"/>
              </a:rPr>
              <a:t>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||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</a:t>
            </a:r>
            <a:r>
              <a:rPr lang="en-US" altLang="en-US" sz="1200" dirty="0">
                <a:latin typeface="Comic Sans MS" panose="030F0702030302020204" pitchFamily="66" charset="0"/>
              </a:rPr>
              <a:t>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 &lt;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)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// insert into middle of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sorted </a:t>
            </a:r>
            <a:r>
              <a:rPr lang="en-US" altLang="en-US" sz="1200" dirty="0">
                <a:latin typeface="Comic Sans MS" panose="030F0702030302020204" pitchFamily="66" charset="0"/>
              </a:rPr>
              <a:t>list or as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last </a:t>
            </a:r>
            <a:r>
              <a:rPr lang="en-US" altLang="en-US" sz="1200" dirty="0">
                <a:latin typeface="Comic Sans MS" panose="030F0702030302020204" pitchFamily="66" charset="0"/>
              </a:rPr>
              <a:t>element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=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= current;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break;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              // done, exit while loop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>
                <a:latin typeface="Comic Sans MS" panose="030F0702030302020204" pitchFamily="66" charset="0"/>
              </a:rPr>
              <a:t>}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>
                <a:latin typeface="Comic Sans MS" panose="030F0702030302020204" pitchFamily="66" charset="0"/>
              </a:rPr>
              <a:t>p =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}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7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this part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more</a:t>
            </a: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Another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added last time (2</a:t>
            </a:r>
            <a:r>
              <a:rPr lang="en-US" baseline="30000" dirty="0" smtClean="0"/>
              <a:t>nd</a:t>
            </a:r>
            <a:r>
              <a:rPr lang="en-US" dirty="0" smtClean="0"/>
              <a:t> person)</a:t>
            </a:r>
          </a:p>
          <a:p>
            <a:pPr lvl="1"/>
            <a:r>
              <a:rPr lang="en-US" dirty="0" smtClean="0"/>
              <a:t>Now you point at someone near you</a:t>
            </a:r>
          </a:p>
          <a:p>
            <a:pPr lvl="1"/>
            <a:r>
              <a:rPr lang="en-US" dirty="0" smtClean="0"/>
              <a:t>Keep going…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05" y="3296497"/>
            <a:ext cx="292496" cy="136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02" y="3368209"/>
            <a:ext cx="990599" cy="271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2" y="3584274"/>
            <a:ext cx="1203262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147523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63" y="4304304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26" y="4485506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Group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3219</Words>
  <Application>Microsoft Office PowerPoint</Application>
  <PresentationFormat>On-screen Show (4:3)</PresentationFormat>
  <Paragraphs>861</Paragraphs>
  <Slides>72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Linked Lists</vt:lpstr>
      <vt:lpstr>Previously</vt:lpstr>
      <vt:lpstr>Marker Slide</vt:lpstr>
      <vt:lpstr>The Setup</vt:lpstr>
      <vt:lpstr>Group Fun</vt:lpstr>
      <vt:lpstr>Currently</vt:lpstr>
      <vt:lpstr>Add a Node</vt:lpstr>
      <vt:lpstr>An Another Node</vt:lpstr>
      <vt:lpstr>End Group Fun</vt:lpstr>
      <vt:lpstr>Marker Slide</vt:lpstr>
      <vt:lpstr>Singly Linked List</vt:lpstr>
      <vt:lpstr>Singly Linked List</vt:lpstr>
      <vt:lpstr>Singly Linked List</vt:lpstr>
      <vt:lpstr>Singly Linked List</vt:lpstr>
      <vt:lpstr>Singly Linked List</vt:lpstr>
      <vt:lpstr>Singly Linked List</vt:lpstr>
      <vt:lpstr>Singly Linked List</vt:lpstr>
      <vt:lpstr>Singly Linked List</vt:lpstr>
      <vt:lpstr>Singly Linked List Node</vt:lpstr>
      <vt:lpstr>Singly Linked List: Operations</vt:lpstr>
      <vt:lpstr>Inserting at the Front</vt:lpstr>
      <vt:lpstr>Inserting at the Front</vt:lpstr>
      <vt:lpstr>Inserting at the Front</vt:lpstr>
      <vt:lpstr>Inserting at the Front</vt:lpstr>
      <vt:lpstr>Inserting at the Front: Special Case</vt:lpstr>
      <vt:lpstr>Inserting at the Front: Special Case</vt:lpstr>
      <vt:lpstr>Inserting at the Front: Special Case</vt:lpstr>
      <vt:lpstr>Inserting at the Front: Special Case</vt:lpstr>
      <vt:lpstr>Inserting at the Front: Special Case</vt:lpstr>
      <vt:lpstr>Removing at the Front</vt:lpstr>
      <vt:lpstr>Removing at the Front</vt:lpstr>
      <vt:lpstr>Removing at the Front</vt:lpstr>
      <vt:lpstr>Removing at the Front</vt:lpstr>
      <vt:lpstr>Removing at the Front</vt:lpstr>
      <vt:lpstr>Removing at the Front: Special Case</vt:lpstr>
      <vt:lpstr>Removing at the Front: Special Case</vt:lpstr>
      <vt:lpstr>Removing at the Front: Special Case</vt:lpstr>
      <vt:lpstr>Removing at the Front: Special Case</vt:lpstr>
      <vt:lpstr>Removing at the Front: Special Case</vt:lpstr>
      <vt:lpstr>Inserting at the Back</vt:lpstr>
      <vt:lpstr>Inserting at the Back</vt:lpstr>
      <vt:lpstr>Inserting at the Back</vt:lpstr>
      <vt:lpstr>Inserting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Marker Slide</vt:lpstr>
      <vt:lpstr>Linked List – Definition </vt:lpstr>
      <vt:lpstr>Linked List – Example </vt:lpstr>
      <vt:lpstr>Linked List – Implementation </vt:lpstr>
      <vt:lpstr>Adding a Node To the End of the List</vt:lpstr>
      <vt:lpstr>Initialize the Start Pointer</vt:lpstr>
      <vt:lpstr>Moving Through a List</vt:lpstr>
      <vt:lpstr>Moving Example</vt:lpstr>
      <vt:lpstr>Removing the Head</vt:lpstr>
      <vt:lpstr>Example: Linked List Class</vt:lpstr>
      <vt:lpstr>Summary Review</vt:lpstr>
      <vt:lpstr>Marker Slide</vt:lpstr>
      <vt:lpstr>Doubly Linked Lists</vt:lpstr>
      <vt:lpstr>Marker Slide</vt:lpstr>
      <vt:lpstr>Circularly Linked Lists</vt:lpstr>
      <vt:lpstr>So Ends the Listing of Lists</vt:lpstr>
      <vt:lpstr>Marker Slide</vt:lpstr>
      <vt:lpstr>Group Class Activity</vt:lpstr>
      <vt:lpstr>Insertion Sort – Code for Linked List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1619</cp:revision>
  <dcterms:created xsi:type="dcterms:W3CDTF">2006-08-16T00:00:00Z</dcterms:created>
  <dcterms:modified xsi:type="dcterms:W3CDTF">2014-03-24T16:01:53Z</dcterms:modified>
</cp:coreProperties>
</file>