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3"/>
  </p:notesMasterIdLst>
  <p:sldIdLst>
    <p:sldId id="256" r:id="rId2"/>
    <p:sldId id="414" r:id="rId3"/>
    <p:sldId id="552" r:id="rId4"/>
    <p:sldId id="415" r:id="rId5"/>
    <p:sldId id="695" r:id="rId6"/>
    <p:sldId id="492" r:id="rId7"/>
    <p:sldId id="493" r:id="rId8"/>
    <p:sldId id="696" r:id="rId9"/>
    <p:sldId id="550" r:id="rId10"/>
    <p:sldId id="562" r:id="rId11"/>
    <p:sldId id="660" r:id="rId12"/>
    <p:sldId id="661" r:id="rId13"/>
    <p:sldId id="563" r:id="rId14"/>
    <p:sldId id="564" r:id="rId15"/>
    <p:sldId id="697" r:id="rId16"/>
    <p:sldId id="587" r:id="rId17"/>
    <p:sldId id="663" r:id="rId18"/>
    <p:sldId id="664" r:id="rId19"/>
    <p:sldId id="666" r:id="rId20"/>
    <p:sldId id="667" r:id="rId21"/>
    <p:sldId id="668" r:id="rId22"/>
    <p:sldId id="669" r:id="rId23"/>
    <p:sldId id="670" r:id="rId24"/>
    <p:sldId id="671" r:id="rId25"/>
    <p:sldId id="698" r:id="rId26"/>
    <p:sldId id="600" r:id="rId27"/>
    <p:sldId id="614" r:id="rId28"/>
    <p:sldId id="601" r:id="rId29"/>
    <p:sldId id="700" r:id="rId30"/>
    <p:sldId id="701" r:id="rId31"/>
    <p:sldId id="602" r:id="rId32"/>
    <p:sldId id="603" r:id="rId33"/>
    <p:sldId id="699" r:id="rId34"/>
    <p:sldId id="702" r:id="rId35"/>
    <p:sldId id="703" r:id="rId36"/>
    <p:sldId id="704" r:id="rId37"/>
    <p:sldId id="705" r:id="rId38"/>
    <p:sldId id="706" r:id="rId39"/>
    <p:sldId id="707" r:id="rId40"/>
    <p:sldId id="708" r:id="rId41"/>
    <p:sldId id="709" r:id="rId42"/>
    <p:sldId id="710" r:id="rId43"/>
    <p:sldId id="711" r:id="rId44"/>
    <p:sldId id="712" r:id="rId45"/>
    <p:sldId id="713" r:id="rId46"/>
    <p:sldId id="604" r:id="rId47"/>
    <p:sldId id="605" r:id="rId48"/>
    <p:sldId id="606" r:id="rId49"/>
    <p:sldId id="607" r:id="rId50"/>
    <p:sldId id="608" r:id="rId51"/>
    <p:sldId id="609" r:id="rId52"/>
    <p:sldId id="716" r:id="rId53"/>
    <p:sldId id="714" r:id="rId54"/>
    <p:sldId id="715" r:id="rId55"/>
    <p:sldId id="735" r:id="rId56"/>
    <p:sldId id="643" r:id="rId57"/>
    <p:sldId id="645" r:id="rId58"/>
    <p:sldId id="610" r:id="rId59"/>
    <p:sldId id="652" r:id="rId60"/>
    <p:sldId id="646" r:id="rId61"/>
    <p:sldId id="647" r:id="rId62"/>
    <p:sldId id="649" r:id="rId63"/>
    <p:sldId id="648" r:id="rId64"/>
    <p:sldId id="650" r:id="rId65"/>
    <p:sldId id="651" r:id="rId66"/>
    <p:sldId id="653" r:id="rId67"/>
    <p:sldId id="717" r:id="rId68"/>
    <p:sldId id="618" r:id="rId69"/>
    <p:sldId id="654" r:id="rId70"/>
    <p:sldId id="655" r:id="rId71"/>
    <p:sldId id="620" r:id="rId72"/>
    <p:sldId id="719" r:id="rId73"/>
    <p:sldId id="621" r:id="rId74"/>
    <p:sldId id="736" r:id="rId75"/>
    <p:sldId id="737" r:id="rId76"/>
    <p:sldId id="622" r:id="rId77"/>
    <p:sldId id="623" r:id="rId78"/>
    <p:sldId id="624" r:id="rId79"/>
    <p:sldId id="625" r:id="rId80"/>
    <p:sldId id="626" r:id="rId81"/>
    <p:sldId id="627" r:id="rId82"/>
    <p:sldId id="639" r:id="rId83"/>
    <p:sldId id="628" r:id="rId84"/>
    <p:sldId id="629" r:id="rId85"/>
    <p:sldId id="630" r:id="rId86"/>
    <p:sldId id="631" r:id="rId87"/>
    <p:sldId id="632" r:id="rId88"/>
    <p:sldId id="633" r:id="rId89"/>
    <p:sldId id="634" r:id="rId90"/>
    <p:sldId id="635" r:id="rId91"/>
    <p:sldId id="640" r:id="rId92"/>
    <p:sldId id="720" r:id="rId93"/>
    <p:sldId id="718" r:id="rId94"/>
    <p:sldId id="738" r:id="rId95"/>
    <p:sldId id="739" r:id="rId96"/>
    <p:sldId id="656" r:id="rId97"/>
    <p:sldId id="657" r:id="rId98"/>
    <p:sldId id="675" r:id="rId99"/>
    <p:sldId id="673" r:id="rId100"/>
    <p:sldId id="676" r:id="rId101"/>
    <p:sldId id="677" r:id="rId102"/>
    <p:sldId id="678" r:id="rId103"/>
    <p:sldId id="679" r:id="rId104"/>
    <p:sldId id="680" r:id="rId105"/>
    <p:sldId id="681" r:id="rId106"/>
    <p:sldId id="682" r:id="rId107"/>
    <p:sldId id="636" r:id="rId108"/>
    <p:sldId id="637" r:id="rId109"/>
    <p:sldId id="722" r:id="rId110"/>
    <p:sldId id="723" r:id="rId111"/>
    <p:sldId id="683" r:id="rId112"/>
    <p:sldId id="724" r:id="rId113"/>
    <p:sldId id="684" r:id="rId114"/>
    <p:sldId id="725" r:id="rId115"/>
    <p:sldId id="685" r:id="rId116"/>
    <p:sldId id="686" r:id="rId117"/>
    <p:sldId id="687" r:id="rId118"/>
    <p:sldId id="688" r:id="rId119"/>
    <p:sldId id="726" r:id="rId120"/>
    <p:sldId id="689" r:id="rId121"/>
    <p:sldId id="729" r:id="rId122"/>
    <p:sldId id="730" r:id="rId123"/>
    <p:sldId id="731" r:id="rId124"/>
    <p:sldId id="732" r:id="rId125"/>
    <p:sldId id="733" r:id="rId126"/>
    <p:sldId id="734" r:id="rId127"/>
    <p:sldId id="727" r:id="rId128"/>
    <p:sldId id="692" r:id="rId129"/>
    <p:sldId id="693" r:id="rId130"/>
    <p:sldId id="658" r:id="rId131"/>
    <p:sldId id="366" r:id="rId1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EBE"/>
    <a:srgbClr val="E5E5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57" autoAdjust="0"/>
    <p:restoredTop sz="84848" autoAdjust="0"/>
  </p:normalViewPr>
  <p:slideViewPr>
    <p:cSldViewPr>
      <p:cViewPr>
        <p:scale>
          <a:sx n="70" d="100"/>
          <a:sy n="70" d="100"/>
        </p:scale>
        <p:origin x="-780" y="-4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3396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51.xml"/><Relationship Id="rId3" Type="http://schemas.openxmlformats.org/officeDocument/2006/relationships/slide" Target="slides/slide46.xml"/><Relationship Id="rId7" Type="http://schemas.openxmlformats.org/officeDocument/2006/relationships/slide" Target="slides/slide50.xml"/><Relationship Id="rId12" Type="http://schemas.openxmlformats.org/officeDocument/2006/relationships/slide" Target="slides/slide108.xml"/><Relationship Id="rId2" Type="http://schemas.openxmlformats.org/officeDocument/2006/relationships/slide" Target="slides/slide31.xml"/><Relationship Id="rId1" Type="http://schemas.openxmlformats.org/officeDocument/2006/relationships/slide" Target="slides/slide6.xml"/><Relationship Id="rId6" Type="http://schemas.openxmlformats.org/officeDocument/2006/relationships/slide" Target="slides/slide49.xml"/><Relationship Id="rId11" Type="http://schemas.openxmlformats.org/officeDocument/2006/relationships/slide" Target="slides/slide97.xml"/><Relationship Id="rId5" Type="http://schemas.openxmlformats.org/officeDocument/2006/relationships/slide" Target="slides/slide48.xml"/><Relationship Id="rId10" Type="http://schemas.openxmlformats.org/officeDocument/2006/relationships/slide" Target="slides/slide58.xml"/><Relationship Id="rId4" Type="http://schemas.openxmlformats.org/officeDocument/2006/relationships/slide" Target="slides/slide47.xml"/><Relationship Id="rId9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D5F073-BE05-465E-9ACA-FEBC1467B54E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7E8B70-CAB0-4ED0-9DDB-1ABC1C150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02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E8B70-CAB0-4ED0-9DDB-1ABC1C150F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50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BDA2C4-DF28-4A07-87DC-9CF3F8346FC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99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BDA2C4-DF28-4A07-87DC-9CF3F8346FC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100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BDA2C4-DF28-4A07-87DC-9CF3F8346FC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101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BDA2C4-DF28-4A07-87DC-9CF3F8346FC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102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BDA2C4-DF28-4A07-87DC-9CF3F8346FC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103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BDA2C4-DF28-4A07-87DC-9CF3F8346FC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104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BDA2C4-DF28-4A07-87DC-9CF3F8346FC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105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BDA2C4-DF28-4A07-87DC-9CF3F8346FC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106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BDA2C4-DF28-4A07-87DC-9CF3F8346FC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121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BDA2C4-DF28-4A07-87DC-9CF3F8346FC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122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966FCA-347F-4FEB-AC1F-2AAF79948EC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BDA2C4-DF28-4A07-87DC-9CF3F8346FC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123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BDA2C4-DF28-4A07-87DC-9CF3F8346FC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124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BDA2C4-DF28-4A07-87DC-9CF3F8346FC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125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the in</a:t>
            </a:r>
            <a:r>
              <a:rPr lang="en-US" baseline="0" dirty="0" smtClean="0"/>
              <a:t> class exercise: </a:t>
            </a:r>
            <a:r>
              <a:rPr lang="en-US" dirty="0" err="1" smtClean="0"/>
              <a:t>deque</a:t>
            </a:r>
            <a:r>
              <a:rPr lang="en-US" dirty="0" smtClean="0"/>
              <a:t> intro where they use the iterator…. think the example usage is less confusing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E8B70-CAB0-4ED0-9DDB-1ABC1C150F43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902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See the in</a:t>
            </a:r>
            <a:r>
              <a:rPr lang="en-US" baseline="0" dirty="0" smtClean="0"/>
              <a:t> class exercise: </a:t>
            </a:r>
            <a:r>
              <a:rPr lang="en-US" dirty="0" err="1" smtClean="0"/>
              <a:t>deque</a:t>
            </a:r>
            <a:r>
              <a:rPr lang="en-US" dirty="0" smtClean="0"/>
              <a:t> intro where they use the iterator…. think the example usage is less confusing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E8B70-CAB0-4ED0-9DDB-1ABC1C150F43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242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C72283-54A1-4DB0-A6DC-237155AF949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C72283-54A1-4DB0-A6DC-237155AF949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C72283-54A1-4DB0-A6DC-237155AF949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BDA2C4-DF28-4A07-87DC-9CF3F8346FC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93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BDA2C4-DF28-4A07-87DC-9CF3F8346FC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94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BDA2C4-DF28-4A07-87DC-9CF3F8346FC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95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BDA2C4-DF28-4A07-87DC-9CF3F8346FC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96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800600" y="1905000"/>
            <a:ext cx="3810000" cy="411480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5" name="Rectangle 6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DF136-5EE8-479B-9A4D-E5848E5EA8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348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800"/>
            </a:lvl1pPr>
            <a:lvl2pPr marL="742950" indent="-285750">
              <a:buFont typeface="Arial" panose="020B0604020202020204" pitchFamily="34" charset="0"/>
              <a:buChar char="•"/>
              <a:defRPr sz="2400"/>
            </a:lvl2pPr>
            <a:lvl3pPr marL="1143000" indent="-228600">
              <a:buFont typeface="Arial" panose="020B0604020202020204" pitchFamily="34" charset="0"/>
              <a:buChar char="•"/>
              <a:defRPr sz="2000"/>
            </a:lvl3pPr>
            <a:lvl4pPr marL="1600200" indent="-228600">
              <a:buFont typeface="Arial" panose="020B0604020202020204" pitchFamily="34" charset="0"/>
              <a:buChar char="•"/>
              <a:defRPr sz="1800"/>
            </a:lvl4pPr>
            <a:lvl5pPr marL="2057400" indent="-22860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1.bin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2.bin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3.bin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1"/>
            <a:ext cx="7772400" cy="16954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Queues and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Deques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Implementing Them</a:t>
            </a:r>
            <a:b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Using Other Data Structures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Structures and Algorithms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 244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5414010"/>
            <a:ext cx="6705600" cy="1297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Brent M. Dingle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Ph.D.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Mathematics, Statistics, and Computer Science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Wisconsin – </a:t>
            </a:r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Stout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defRPr/>
            </a:pPr>
            <a:endParaRPr lang="en-US" sz="12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1050" i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Based on the book: Data Structures and Algorithms in C++ (Goodrich, </a:t>
            </a:r>
            <a:r>
              <a:rPr lang="en-US" sz="1050" i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Tamassia</a:t>
            </a:r>
            <a:r>
              <a:rPr lang="en-US" sz="1050" i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Mount)</a:t>
            </a:r>
          </a:p>
          <a:p>
            <a:r>
              <a:rPr lang="en-US" sz="105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content from Data Structures Using C++ (D.S. Malik)</a:t>
            </a:r>
          </a:p>
        </p:txBody>
      </p:sp>
    </p:spTree>
    <p:extLst>
      <p:ext uri="{BB962C8B-B14F-4D97-AF65-F5344CB8AC3E}">
        <p14:creationId xmlns:p14="http://schemas.microsoft.com/office/powerpoint/2010/main" val="354402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Singly Linked List</a:t>
            </a:r>
            <a:endParaRPr lang="en-US" altLang="en-US" sz="4000" smtClean="0"/>
          </a:p>
        </p:txBody>
      </p:sp>
      <p:sp>
        <p:nvSpPr>
          <p:cNvPr id="5018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762000" y="1371600"/>
            <a:ext cx="4114800" cy="3156744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A singly linked list is a structure consisting of a sequence of nodes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A singly linked list stores a pointer to the first node (head) and last (tail)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Each node stores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element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link to the next node</a:t>
            </a:r>
          </a:p>
        </p:txBody>
      </p:sp>
      <p:sp>
        <p:nvSpPr>
          <p:cNvPr id="30732" name="Rectangle 12"/>
          <p:cNvSpPr>
            <a:spLocks noChangeArrowheads="1"/>
          </p:cNvSpPr>
          <p:nvPr/>
        </p:nvSpPr>
        <p:spPr bwMode="auto">
          <a:xfrm>
            <a:off x="925513" y="4735512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762001" y="5945187"/>
            <a:ext cx="952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Leonard</a:t>
            </a:r>
          </a:p>
        </p:txBody>
      </p:sp>
      <p:sp>
        <p:nvSpPr>
          <p:cNvPr id="30734" name="Rectangle 14"/>
          <p:cNvSpPr>
            <a:spLocks noChangeArrowheads="1"/>
          </p:cNvSpPr>
          <p:nvPr/>
        </p:nvSpPr>
        <p:spPr bwMode="auto">
          <a:xfrm>
            <a:off x="1535113" y="4735512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35" name="Line 15"/>
          <p:cNvSpPr>
            <a:spLocks noChangeShapeType="1"/>
          </p:cNvSpPr>
          <p:nvPr/>
        </p:nvSpPr>
        <p:spPr bwMode="auto">
          <a:xfrm>
            <a:off x="1230313" y="5040312"/>
            <a:ext cx="0" cy="914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36" name="Line 16"/>
          <p:cNvSpPr>
            <a:spLocks noChangeShapeType="1"/>
          </p:cNvSpPr>
          <p:nvPr/>
        </p:nvSpPr>
        <p:spPr bwMode="auto">
          <a:xfrm flipV="1">
            <a:off x="1839913" y="5040312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37" name="Rectangle 17"/>
          <p:cNvSpPr>
            <a:spLocks noChangeArrowheads="1"/>
          </p:cNvSpPr>
          <p:nvPr/>
        </p:nvSpPr>
        <p:spPr bwMode="auto">
          <a:xfrm>
            <a:off x="2754313" y="4735512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38" name="Rectangle 18"/>
          <p:cNvSpPr>
            <a:spLocks noChangeArrowheads="1"/>
          </p:cNvSpPr>
          <p:nvPr/>
        </p:nvSpPr>
        <p:spPr bwMode="auto">
          <a:xfrm>
            <a:off x="3363913" y="4735512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39" name="Line 19"/>
          <p:cNvSpPr>
            <a:spLocks noChangeShapeType="1"/>
          </p:cNvSpPr>
          <p:nvPr/>
        </p:nvSpPr>
        <p:spPr bwMode="auto">
          <a:xfrm flipV="1">
            <a:off x="3668713" y="5040312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0" name="Rectangle 20"/>
          <p:cNvSpPr>
            <a:spLocks noChangeArrowheads="1"/>
          </p:cNvSpPr>
          <p:nvPr/>
        </p:nvSpPr>
        <p:spPr bwMode="auto">
          <a:xfrm>
            <a:off x="4583113" y="4735512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41" name="Rectangle 21"/>
          <p:cNvSpPr>
            <a:spLocks noChangeArrowheads="1"/>
          </p:cNvSpPr>
          <p:nvPr/>
        </p:nvSpPr>
        <p:spPr bwMode="auto">
          <a:xfrm>
            <a:off x="5192713" y="4735512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42" name="Line 22"/>
          <p:cNvSpPr>
            <a:spLocks noChangeShapeType="1"/>
          </p:cNvSpPr>
          <p:nvPr/>
        </p:nvSpPr>
        <p:spPr bwMode="auto">
          <a:xfrm flipV="1">
            <a:off x="5497513" y="5040312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3" name="Rectangle 23"/>
          <p:cNvSpPr>
            <a:spLocks noChangeArrowheads="1"/>
          </p:cNvSpPr>
          <p:nvPr/>
        </p:nvSpPr>
        <p:spPr bwMode="auto">
          <a:xfrm>
            <a:off x="6411913" y="4735512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44" name="Rectangle 24"/>
          <p:cNvSpPr>
            <a:spLocks noChangeArrowheads="1"/>
          </p:cNvSpPr>
          <p:nvPr/>
        </p:nvSpPr>
        <p:spPr bwMode="auto">
          <a:xfrm>
            <a:off x="7021513" y="4735512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45" name="Line 25"/>
          <p:cNvSpPr>
            <a:spLocks noChangeShapeType="1"/>
          </p:cNvSpPr>
          <p:nvPr/>
        </p:nvSpPr>
        <p:spPr bwMode="auto">
          <a:xfrm flipV="1">
            <a:off x="7326313" y="5040312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6" name="Text Box 26"/>
          <p:cNvSpPr txBox="1">
            <a:spLocks noChangeArrowheads="1"/>
          </p:cNvSpPr>
          <p:nvPr/>
        </p:nvSpPr>
        <p:spPr bwMode="auto">
          <a:xfrm>
            <a:off x="2593976" y="5945187"/>
            <a:ext cx="946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Sheldon</a:t>
            </a:r>
          </a:p>
        </p:txBody>
      </p:sp>
      <p:sp>
        <p:nvSpPr>
          <p:cNvPr id="30747" name="Line 27"/>
          <p:cNvSpPr>
            <a:spLocks noChangeShapeType="1"/>
          </p:cNvSpPr>
          <p:nvPr/>
        </p:nvSpPr>
        <p:spPr bwMode="auto">
          <a:xfrm>
            <a:off x="3059113" y="5040312"/>
            <a:ext cx="0" cy="914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8" name="Text Box 28"/>
          <p:cNvSpPr txBox="1">
            <a:spLocks noChangeArrowheads="1"/>
          </p:cNvSpPr>
          <p:nvPr/>
        </p:nvSpPr>
        <p:spPr bwMode="auto">
          <a:xfrm>
            <a:off x="4435476" y="5945187"/>
            <a:ext cx="920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Howard</a:t>
            </a:r>
          </a:p>
        </p:txBody>
      </p:sp>
      <p:sp>
        <p:nvSpPr>
          <p:cNvPr id="30749" name="Line 29"/>
          <p:cNvSpPr>
            <a:spLocks noChangeShapeType="1"/>
          </p:cNvSpPr>
          <p:nvPr/>
        </p:nvSpPr>
        <p:spPr bwMode="auto">
          <a:xfrm>
            <a:off x="4887913" y="5040312"/>
            <a:ext cx="0" cy="914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0" name="Text Box 30"/>
          <p:cNvSpPr txBox="1">
            <a:spLocks noChangeArrowheads="1"/>
          </p:cNvSpPr>
          <p:nvPr/>
        </p:nvSpPr>
        <p:spPr bwMode="auto">
          <a:xfrm>
            <a:off x="6488113" y="5945187"/>
            <a:ext cx="474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Raj</a:t>
            </a:r>
          </a:p>
        </p:txBody>
      </p:sp>
      <p:sp>
        <p:nvSpPr>
          <p:cNvPr id="30751" name="Line 31"/>
          <p:cNvSpPr>
            <a:spLocks noChangeShapeType="1"/>
          </p:cNvSpPr>
          <p:nvPr/>
        </p:nvSpPr>
        <p:spPr bwMode="auto">
          <a:xfrm>
            <a:off x="6716713" y="5040312"/>
            <a:ext cx="0" cy="914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2" name="Text Box 32"/>
          <p:cNvSpPr txBox="1">
            <a:spLocks noChangeArrowheads="1"/>
          </p:cNvSpPr>
          <p:nvPr/>
        </p:nvSpPr>
        <p:spPr bwMode="auto">
          <a:xfrm>
            <a:off x="8208963" y="4841874"/>
            <a:ext cx="4032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00FF"/>
                </a:solidFill>
                <a:latin typeface="Calibri" pitchFamily="34" charset="0"/>
                <a:sym typeface="Symbol" charset="2"/>
              </a:rPr>
              <a:t></a:t>
            </a:r>
            <a:endParaRPr lang="en-US" altLang="en-US" b="1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30753" name="Line 16"/>
          <p:cNvSpPr>
            <a:spLocks noChangeShapeType="1"/>
          </p:cNvSpPr>
          <p:nvPr/>
        </p:nvSpPr>
        <p:spPr bwMode="auto">
          <a:xfrm>
            <a:off x="534988" y="4410074"/>
            <a:ext cx="3048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4" name="Text Box 13"/>
          <p:cNvSpPr txBox="1">
            <a:spLocks noChangeArrowheads="1"/>
          </p:cNvSpPr>
          <p:nvPr/>
        </p:nvSpPr>
        <p:spPr bwMode="auto">
          <a:xfrm>
            <a:off x="239713" y="4029074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head</a:t>
            </a:r>
          </a:p>
        </p:txBody>
      </p:sp>
      <p:sp>
        <p:nvSpPr>
          <p:cNvPr id="30755" name="Line 16"/>
          <p:cNvSpPr>
            <a:spLocks noChangeShapeType="1"/>
          </p:cNvSpPr>
          <p:nvPr/>
        </p:nvSpPr>
        <p:spPr bwMode="auto">
          <a:xfrm flipH="1">
            <a:off x="6792913" y="4333874"/>
            <a:ext cx="600075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6" name="Text Box 13"/>
          <p:cNvSpPr txBox="1">
            <a:spLocks noChangeArrowheads="1"/>
          </p:cNvSpPr>
          <p:nvPr/>
        </p:nvSpPr>
        <p:spPr bwMode="auto">
          <a:xfrm>
            <a:off x="7097713" y="3952874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tail</a:t>
            </a: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266" y="542816"/>
            <a:ext cx="518893" cy="10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355" y="579602"/>
            <a:ext cx="182238" cy="42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925513" y="2234010"/>
            <a:ext cx="4048125" cy="223758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 rot="19087408">
            <a:off x="62160" y="389392"/>
            <a:ext cx="83388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stellar" panose="020A0402060406010301" pitchFamily="18" charset="0"/>
              </a:rPr>
              <a:t>Review</a:t>
            </a:r>
            <a:endParaRPr lang="en-US" sz="1200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10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dirty="0" smtClean="0"/>
              <a:t>Double-Ended Queues &amp; Doubly Linked Lists</a:t>
            </a:r>
            <a:endParaRPr lang="en-US" altLang="en-US" sz="2800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0" y="990600"/>
            <a:ext cx="4648200" cy="55626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000" dirty="0"/>
              <a:t>Main </a:t>
            </a:r>
            <a:r>
              <a:rPr lang="en-US" sz="2000" dirty="0" err="1"/>
              <a:t>deque</a:t>
            </a:r>
            <a:r>
              <a:rPr lang="en-US" sz="2000" dirty="0"/>
              <a:t> operations</a:t>
            </a:r>
            <a:r>
              <a:rPr lang="en-US" sz="2000" dirty="0" smtClean="0"/>
              <a:t>: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2000" dirty="0"/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</a:rPr>
              <a:t>insertFirst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(object o)</a:t>
            </a:r>
            <a:r>
              <a:rPr lang="en-US" sz="1800" dirty="0"/>
              <a:t>: inserts element o at the beginning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insertLast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</a:rPr>
              <a:t>(object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o)</a:t>
            </a:r>
            <a:r>
              <a:rPr lang="en-US" sz="1800" dirty="0"/>
              <a:t>: inserts element o at the end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removeFirst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sz="1800" dirty="0"/>
              <a:t>: removes and returns the element at the front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removeLast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sz="1800" dirty="0"/>
              <a:t>: removes and returns the element at the end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</a:pPr>
            <a:endParaRPr lang="en-US" alt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first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element at the front without removing it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last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element at the front without removing it</a:t>
            </a:r>
          </a:p>
          <a:p>
            <a:pPr lvl="1">
              <a:lnSpc>
                <a:spcPct val="90000"/>
              </a:lnSpc>
            </a:pPr>
            <a:endParaRPr lang="en-US" alt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size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number of elements stored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dirty="0" err="1">
                <a:solidFill>
                  <a:schemeClr val="accent6">
                    <a:lumMod val="75000"/>
                  </a:schemeClr>
                </a:solidFill>
              </a:rPr>
              <a:t>isEmpty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a Boolean value indicating whether no elements are stored</a:t>
            </a:r>
          </a:p>
          <a:p>
            <a:endParaRPr lang="en-US" dirty="0"/>
          </a:p>
        </p:txBody>
      </p:sp>
      <p:sp>
        <p:nvSpPr>
          <p:cNvPr id="7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>
          <a:xfrm>
            <a:off x="4800600" y="1066800"/>
            <a:ext cx="40386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3000" dirty="0" smtClean="0"/>
              <a:t>Doubly linked list operations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insertFront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front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removeFront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front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insertBack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back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removeBack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end of the list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393152" y="0"/>
            <a:ext cx="166981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Enhanced Version</a:t>
            </a:r>
            <a:endParaRPr lang="en-US" sz="1600" dirty="0"/>
          </a:p>
        </p:txBody>
      </p:sp>
      <p:sp>
        <p:nvSpPr>
          <p:cNvPr id="9" name="Rounded Rectangle 8"/>
          <p:cNvSpPr/>
          <p:nvPr/>
        </p:nvSpPr>
        <p:spPr>
          <a:xfrm>
            <a:off x="457200" y="1371600"/>
            <a:ext cx="4191000" cy="6858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100145" y="1562100"/>
            <a:ext cx="3957568" cy="7239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0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dirty="0" smtClean="0"/>
              <a:t>Double-Ended Queues &amp; Doubly Linked Lists</a:t>
            </a:r>
            <a:endParaRPr lang="en-US" altLang="en-US" sz="2800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0" y="990600"/>
            <a:ext cx="4648200" cy="55626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000" dirty="0"/>
              <a:t>Main </a:t>
            </a:r>
            <a:r>
              <a:rPr lang="en-US" sz="2000" dirty="0" err="1"/>
              <a:t>deque</a:t>
            </a:r>
            <a:r>
              <a:rPr lang="en-US" sz="2000" dirty="0"/>
              <a:t> operations</a:t>
            </a:r>
            <a:r>
              <a:rPr lang="en-US" sz="2000" dirty="0" smtClean="0"/>
              <a:t>: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2000" dirty="0"/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</a:rPr>
              <a:t>insertFirst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(object o)</a:t>
            </a:r>
            <a:r>
              <a:rPr lang="en-US" sz="1800" dirty="0"/>
              <a:t>: inserts element o at the beginning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insertLast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</a:rPr>
              <a:t>(object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o)</a:t>
            </a:r>
            <a:r>
              <a:rPr lang="en-US" sz="1800" dirty="0"/>
              <a:t>: inserts element o at the end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removeFirst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sz="1800" dirty="0"/>
              <a:t>: removes and returns the element at the front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removeLast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sz="1800" dirty="0"/>
              <a:t>: removes and returns the element at the end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</a:pPr>
            <a:endParaRPr lang="en-US" alt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first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element at the front without removing it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last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element at the front without removing it</a:t>
            </a:r>
          </a:p>
          <a:p>
            <a:pPr lvl="1">
              <a:lnSpc>
                <a:spcPct val="90000"/>
              </a:lnSpc>
            </a:pPr>
            <a:endParaRPr lang="en-US" alt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size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number of elements stored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dirty="0" err="1">
                <a:solidFill>
                  <a:schemeClr val="accent6">
                    <a:lumMod val="75000"/>
                  </a:schemeClr>
                </a:solidFill>
              </a:rPr>
              <a:t>isEmpty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a Boolean value indicating whether no elements are stored</a:t>
            </a:r>
          </a:p>
          <a:p>
            <a:endParaRPr lang="en-US" dirty="0"/>
          </a:p>
        </p:txBody>
      </p:sp>
      <p:sp>
        <p:nvSpPr>
          <p:cNvPr id="7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>
          <a:xfrm>
            <a:off x="4800600" y="1066800"/>
            <a:ext cx="40386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3000" dirty="0" smtClean="0"/>
              <a:t>Doubly linked list operations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insertFront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front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removeFront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front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insertBack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back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removeBack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end of the list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393152" y="0"/>
            <a:ext cx="166981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Enhanced Version</a:t>
            </a:r>
            <a:endParaRPr lang="en-US" sz="1600" dirty="0"/>
          </a:p>
        </p:txBody>
      </p:sp>
      <p:sp>
        <p:nvSpPr>
          <p:cNvPr id="9" name="Rounded Rectangle 8"/>
          <p:cNvSpPr/>
          <p:nvPr/>
        </p:nvSpPr>
        <p:spPr>
          <a:xfrm>
            <a:off x="457200" y="1371600"/>
            <a:ext cx="4191000" cy="6858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100145" y="1562100"/>
            <a:ext cx="3957568" cy="7239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57200" y="2070538"/>
            <a:ext cx="4191000" cy="520262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105400" y="3276600"/>
            <a:ext cx="3957568" cy="762000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0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dirty="0" smtClean="0"/>
              <a:t>Double-Ended Queues &amp; Doubly Linked Lists</a:t>
            </a:r>
            <a:endParaRPr lang="en-US" altLang="en-US" sz="2800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0" y="990600"/>
            <a:ext cx="4648200" cy="55626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000" dirty="0"/>
              <a:t>Main </a:t>
            </a:r>
            <a:r>
              <a:rPr lang="en-US" sz="2000" dirty="0" err="1"/>
              <a:t>deque</a:t>
            </a:r>
            <a:r>
              <a:rPr lang="en-US" sz="2000" dirty="0"/>
              <a:t> operations</a:t>
            </a:r>
            <a:r>
              <a:rPr lang="en-US" sz="2000" dirty="0" smtClean="0"/>
              <a:t>: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2000" dirty="0"/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</a:rPr>
              <a:t>insertFirst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(object o)</a:t>
            </a:r>
            <a:r>
              <a:rPr lang="en-US" sz="1800" dirty="0"/>
              <a:t>: inserts element o at the beginning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insertLast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</a:rPr>
              <a:t>(object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o)</a:t>
            </a:r>
            <a:r>
              <a:rPr lang="en-US" sz="1800" dirty="0"/>
              <a:t>: inserts element o at the end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removeFirst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sz="1800" dirty="0"/>
              <a:t>: removes and returns the element at the front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removeLast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sz="1800" dirty="0"/>
              <a:t>: removes and returns the element at the end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</a:pPr>
            <a:endParaRPr lang="en-US" alt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first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element at the front without removing it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last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element at the front without removing it</a:t>
            </a:r>
          </a:p>
          <a:p>
            <a:pPr lvl="1">
              <a:lnSpc>
                <a:spcPct val="90000"/>
              </a:lnSpc>
            </a:pPr>
            <a:endParaRPr lang="en-US" alt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size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number of elements stored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dirty="0" err="1">
                <a:solidFill>
                  <a:schemeClr val="accent6">
                    <a:lumMod val="75000"/>
                  </a:schemeClr>
                </a:solidFill>
              </a:rPr>
              <a:t>isEmpty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a Boolean value indicating whether no elements are stored</a:t>
            </a:r>
          </a:p>
          <a:p>
            <a:endParaRPr lang="en-US" dirty="0"/>
          </a:p>
        </p:txBody>
      </p:sp>
      <p:sp>
        <p:nvSpPr>
          <p:cNvPr id="7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>
          <a:xfrm>
            <a:off x="4800600" y="1066800"/>
            <a:ext cx="40386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3000" dirty="0" smtClean="0"/>
              <a:t>Doubly linked list operations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insertFront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front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removeFront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front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insertBack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back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removeBack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end of the list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393152" y="0"/>
            <a:ext cx="166981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Enhanced Version</a:t>
            </a:r>
            <a:endParaRPr lang="en-US" sz="1600" dirty="0"/>
          </a:p>
        </p:txBody>
      </p:sp>
      <p:sp>
        <p:nvSpPr>
          <p:cNvPr id="9" name="Rounded Rectangle 8"/>
          <p:cNvSpPr/>
          <p:nvPr/>
        </p:nvSpPr>
        <p:spPr>
          <a:xfrm>
            <a:off x="457200" y="1371600"/>
            <a:ext cx="4191000" cy="6858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100145" y="1562100"/>
            <a:ext cx="3957568" cy="7239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57200" y="2070538"/>
            <a:ext cx="4191000" cy="520262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105400" y="3276600"/>
            <a:ext cx="3957568" cy="762000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78221" y="2590800"/>
            <a:ext cx="4191000" cy="685800"/>
          </a:xfrm>
          <a:prstGeom prst="roundRect">
            <a:avLst/>
          </a:prstGeom>
          <a:solidFill>
            <a:schemeClr val="tx2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100145" y="2438400"/>
            <a:ext cx="3957568" cy="723900"/>
          </a:xfrm>
          <a:prstGeom prst="roundRect">
            <a:avLst/>
          </a:prstGeom>
          <a:solidFill>
            <a:schemeClr val="tx2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0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dirty="0" smtClean="0"/>
              <a:t>Double-Ended Queues &amp; Doubly Linked Lists</a:t>
            </a:r>
            <a:endParaRPr lang="en-US" altLang="en-US" sz="2800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0" y="990600"/>
            <a:ext cx="4648200" cy="55626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000" dirty="0"/>
              <a:t>Main </a:t>
            </a:r>
            <a:r>
              <a:rPr lang="en-US" sz="2000" dirty="0" err="1"/>
              <a:t>deque</a:t>
            </a:r>
            <a:r>
              <a:rPr lang="en-US" sz="2000" dirty="0"/>
              <a:t> operations</a:t>
            </a:r>
            <a:r>
              <a:rPr lang="en-US" sz="2000" dirty="0" smtClean="0"/>
              <a:t>: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2000" dirty="0"/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</a:rPr>
              <a:t>insertFirst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(object o)</a:t>
            </a:r>
            <a:r>
              <a:rPr lang="en-US" sz="1800" dirty="0"/>
              <a:t>: inserts element o at the beginning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insertLast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</a:rPr>
              <a:t>(object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o)</a:t>
            </a:r>
            <a:r>
              <a:rPr lang="en-US" sz="1800" dirty="0"/>
              <a:t>: inserts element o at the end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removeFirst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sz="1800" dirty="0"/>
              <a:t>: removes and returns the element at the front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removeLast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sz="1800" dirty="0"/>
              <a:t>: removes and returns the element at the end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</a:pPr>
            <a:endParaRPr lang="en-US" alt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first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element at the front without removing it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last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element at the front without removing it</a:t>
            </a:r>
          </a:p>
          <a:p>
            <a:pPr lvl="1">
              <a:lnSpc>
                <a:spcPct val="90000"/>
              </a:lnSpc>
            </a:pPr>
            <a:endParaRPr lang="en-US" alt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size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number of elements stored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dirty="0" err="1">
                <a:solidFill>
                  <a:schemeClr val="accent6">
                    <a:lumMod val="75000"/>
                  </a:schemeClr>
                </a:solidFill>
              </a:rPr>
              <a:t>isEmpty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a Boolean value indicating whether no elements are stored</a:t>
            </a:r>
          </a:p>
          <a:p>
            <a:endParaRPr lang="en-US" dirty="0"/>
          </a:p>
        </p:txBody>
      </p:sp>
      <p:sp>
        <p:nvSpPr>
          <p:cNvPr id="7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>
          <a:xfrm>
            <a:off x="4800600" y="1066800"/>
            <a:ext cx="40386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3000" dirty="0" smtClean="0"/>
              <a:t>Doubly linked list operations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insertFront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front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removeFront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front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insertBack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back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removeBack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end of the list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393152" y="0"/>
            <a:ext cx="166981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Enhanced Version</a:t>
            </a:r>
            <a:endParaRPr lang="en-US" sz="1600" dirty="0"/>
          </a:p>
        </p:txBody>
      </p:sp>
      <p:sp>
        <p:nvSpPr>
          <p:cNvPr id="9" name="Rounded Rectangle 8"/>
          <p:cNvSpPr/>
          <p:nvPr/>
        </p:nvSpPr>
        <p:spPr>
          <a:xfrm>
            <a:off x="457200" y="1371600"/>
            <a:ext cx="4191000" cy="6858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100145" y="1562100"/>
            <a:ext cx="3957568" cy="7239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57200" y="2070538"/>
            <a:ext cx="4191000" cy="520262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105400" y="3276600"/>
            <a:ext cx="3957568" cy="762000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78221" y="2590800"/>
            <a:ext cx="4191000" cy="685800"/>
          </a:xfrm>
          <a:prstGeom prst="roundRect">
            <a:avLst/>
          </a:prstGeom>
          <a:solidFill>
            <a:schemeClr val="tx2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100145" y="2438400"/>
            <a:ext cx="3957568" cy="723900"/>
          </a:xfrm>
          <a:prstGeom prst="roundRect">
            <a:avLst/>
          </a:prstGeom>
          <a:solidFill>
            <a:schemeClr val="tx2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41434" y="3276600"/>
            <a:ext cx="4191000" cy="641131"/>
          </a:xfrm>
          <a:prstGeom prst="roundRect">
            <a:avLst/>
          </a:prstGeom>
          <a:solidFill>
            <a:schemeClr val="accent3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5142186" y="4038600"/>
            <a:ext cx="3957568" cy="914400"/>
          </a:xfrm>
          <a:prstGeom prst="roundRect">
            <a:avLst/>
          </a:prstGeom>
          <a:solidFill>
            <a:schemeClr val="accent3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0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dirty="0" smtClean="0"/>
              <a:t>Double-Ended Queues &amp; Doubly Linked Lists</a:t>
            </a:r>
            <a:endParaRPr lang="en-US" altLang="en-US" sz="2800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0" y="990600"/>
            <a:ext cx="4648200" cy="55626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000" dirty="0"/>
              <a:t>Main </a:t>
            </a:r>
            <a:r>
              <a:rPr lang="en-US" sz="2000" dirty="0" err="1"/>
              <a:t>deque</a:t>
            </a:r>
            <a:r>
              <a:rPr lang="en-US" sz="2000" dirty="0"/>
              <a:t> operations</a:t>
            </a:r>
            <a:r>
              <a:rPr lang="en-US" sz="2000" dirty="0" smtClean="0"/>
              <a:t>: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2000" dirty="0"/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</a:rPr>
              <a:t>insertFirst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(object o)</a:t>
            </a:r>
            <a:r>
              <a:rPr lang="en-US" sz="1800" dirty="0"/>
              <a:t>: inserts element o at the beginning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insertLast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</a:rPr>
              <a:t>(object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o)</a:t>
            </a:r>
            <a:r>
              <a:rPr lang="en-US" sz="1800" dirty="0"/>
              <a:t>: inserts element o at the end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removeFirst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sz="1800" dirty="0"/>
              <a:t>: removes and returns the element at the front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removeLast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sz="1800" dirty="0"/>
              <a:t>: removes and returns the element at the end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</a:pPr>
            <a:endParaRPr lang="en-US" alt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first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element at the front without removing it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last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element at the front without removing it</a:t>
            </a:r>
          </a:p>
          <a:p>
            <a:pPr lvl="1">
              <a:lnSpc>
                <a:spcPct val="90000"/>
              </a:lnSpc>
            </a:pPr>
            <a:endParaRPr lang="en-US" alt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size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number of elements stored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dirty="0" err="1">
                <a:solidFill>
                  <a:schemeClr val="accent6">
                    <a:lumMod val="75000"/>
                  </a:schemeClr>
                </a:solidFill>
              </a:rPr>
              <a:t>isEmpty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a Boolean value indicating whether no elements are stored</a:t>
            </a:r>
          </a:p>
          <a:p>
            <a:endParaRPr lang="en-US" dirty="0"/>
          </a:p>
        </p:txBody>
      </p:sp>
      <p:sp>
        <p:nvSpPr>
          <p:cNvPr id="7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>
          <a:xfrm>
            <a:off x="4800600" y="1066800"/>
            <a:ext cx="40386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3000" dirty="0" smtClean="0"/>
              <a:t>Doubly linked list operations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insertFront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front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removeFront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front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insertBack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back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removeBack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end of the list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393152" y="0"/>
            <a:ext cx="166981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Enhanced Version</a:t>
            </a:r>
            <a:endParaRPr lang="en-US" sz="1600" dirty="0"/>
          </a:p>
        </p:txBody>
      </p:sp>
      <p:sp>
        <p:nvSpPr>
          <p:cNvPr id="9" name="Rounded Rectangle 8"/>
          <p:cNvSpPr/>
          <p:nvPr/>
        </p:nvSpPr>
        <p:spPr>
          <a:xfrm>
            <a:off x="457200" y="1371600"/>
            <a:ext cx="4191000" cy="6858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100145" y="1562100"/>
            <a:ext cx="3957568" cy="7239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57200" y="2070538"/>
            <a:ext cx="4191000" cy="520262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105400" y="3276600"/>
            <a:ext cx="3957568" cy="762000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78221" y="2590800"/>
            <a:ext cx="4191000" cy="685800"/>
          </a:xfrm>
          <a:prstGeom prst="roundRect">
            <a:avLst/>
          </a:prstGeom>
          <a:solidFill>
            <a:schemeClr val="tx2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100145" y="2438400"/>
            <a:ext cx="3957568" cy="723900"/>
          </a:xfrm>
          <a:prstGeom prst="roundRect">
            <a:avLst/>
          </a:prstGeom>
          <a:solidFill>
            <a:schemeClr val="tx2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41434" y="3276600"/>
            <a:ext cx="4191000" cy="641131"/>
          </a:xfrm>
          <a:prstGeom prst="roundRect">
            <a:avLst/>
          </a:prstGeom>
          <a:solidFill>
            <a:schemeClr val="accent3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5142186" y="4038600"/>
            <a:ext cx="3957568" cy="914400"/>
          </a:xfrm>
          <a:prstGeom prst="roundRect">
            <a:avLst/>
          </a:prstGeom>
          <a:solidFill>
            <a:schemeClr val="accent3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343400" y="2590800"/>
            <a:ext cx="1143000" cy="1447801"/>
          </a:xfrm>
          <a:prstGeom prst="straightConnector1">
            <a:avLst/>
          </a:prstGeom>
          <a:ln w="793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328745" y="5192817"/>
            <a:ext cx="3429144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first() would require a minor</a:t>
            </a:r>
          </a:p>
          <a:p>
            <a:r>
              <a:rPr lang="en-US" dirty="0" smtClean="0"/>
              <a:t>alteration or addition to </a:t>
            </a:r>
            <a:r>
              <a:rPr lang="en-US" dirty="0" err="1" smtClean="0"/>
              <a:t>LinkedList</a:t>
            </a:r>
            <a:endParaRPr lang="en-US" dirty="0" smtClean="0"/>
          </a:p>
          <a:p>
            <a:r>
              <a:rPr lang="en-US" dirty="0" smtClean="0"/>
              <a:t>very similar to </a:t>
            </a:r>
            <a:r>
              <a:rPr lang="en-US" dirty="0" err="1" smtClean="0"/>
              <a:t>removeFront</a:t>
            </a:r>
            <a:r>
              <a:rPr lang="en-US" dirty="0" smtClean="0"/>
              <a:t>()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4343401" y="4258003"/>
            <a:ext cx="985344" cy="924708"/>
          </a:xfrm>
          <a:prstGeom prst="straightConnector1">
            <a:avLst/>
          </a:prstGeom>
          <a:ln w="793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441434" y="3917731"/>
            <a:ext cx="4191000" cy="578069"/>
          </a:xfrm>
          <a:prstGeom prst="roundRect">
            <a:avLst/>
          </a:prstGeom>
          <a:solidFill>
            <a:schemeClr val="accent6">
              <a:lumMod val="60000"/>
              <a:lumOff val="4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12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dirty="0" smtClean="0"/>
              <a:t>Double-Ended Queues &amp; Doubly Linked Lists</a:t>
            </a:r>
            <a:endParaRPr lang="en-US" altLang="en-US" sz="2800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0" y="990600"/>
            <a:ext cx="4648200" cy="55626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000" dirty="0"/>
              <a:t>Main </a:t>
            </a:r>
            <a:r>
              <a:rPr lang="en-US" sz="2000" dirty="0" err="1"/>
              <a:t>deque</a:t>
            </a:r>
            <a:r>
              <a:rPr lang="en-US" sz="2000" dirty="0"/>
              <a:t> operations</a:t>
            </a:r>
            <a:r>
              <a:rPr lang="en-US" sz="2000" dirty="0" smtClean="0"/>
              <a:t>: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2000" dirty="0"/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</a:rPr>
              <a:t>insertFirst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(object o)</a:t>
            </a:r>
            <a:r>
              <a:rPr lang="en-US" sz="1800" dirty="0"/>
              <a:t>: inserts element o at the beginning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insertLast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</a:rPr>
              <a:t>(object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o)</a:t>
            </a:r>
            <a:r>
              <a:rPr lang="en-US" sz="1800" dirty="0"/>
              <a:t>: inserts element o at the end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removeFirst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sz="1800" dirty="0"/>
              <a:t>: removes and returns the element at the front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removeLast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sz="1800" dirty="0"/>
              <a:t>: removes and returns the element at the end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</a:pPr>
            <a:endParaRPr lang="en-US" alt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first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element at the front without removing it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last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element at the front without removing it</a:t>
            </a:r>
          </a:p>
          <a:p>
            <a:pPr lvl="1">
              <a:lnSpc>
                <a:spcPct val="90000"/>
              </a:lnSpc>
            </a:pPr>
            <a:endParaRPr lang="en-US" alt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size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number of elements stored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dirty="0" err="1">
                <a:solidFill>
                  <a:schemeClr val="accent6">
                    <a:lumMod val="75000"/>
                  </a:schemeClr>
                </a:solidFill>
              </a:rPr>
              <a:t>isEmpty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a Boolean value indicating whether no elements are stored</a:t>
            </a:r>
          </a:p>
          <a:p>
            <a:endParaRPr lang="en-US" dirty="0"/>
          </a:p>
        </p:txBody>
      </p:sp>
      <p:sp>
        <p:nvSpPr>
          <p:cNvPr id="7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>
          <a:xfrm>
            <a:off x="4800600" y="1066800"/>
            <a:ext cx="40386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3000" dirty="0" smtClean="0"/>
              <a:t>Doubly linked list operations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insertFront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front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removeFront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front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insertBack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back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removeBack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end of the list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393152" y="0"/>
            <a:ext cx="166981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Enhanced Version</a:t>
            </a:r>
            <a:endParaRPr lang="en-US" sz="1600" dirty="0"/>
          </a:p>
        </p:txBody>
      </p:sp>
      <p:sp>
        <p:nvSpPr>
          <p:cNvPr id="9" name="Rounded Rectangle 8"/>
          <p:cNvSpPr/>
          <p:nvPr/>
        </p:nvSpPr>
        <p:spPr>
          <a:xfrm>
            <a:off x="457200" y="1371600"/>
            <a:ext cx="4191000" cy="6858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100145" y="1562100"/>
            <a:ext cx="3957568" cy="7239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57200" y="2070538"/>
            <a:ext cx="4191000" cy="520262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105400" y="3276600"/>
            <a:ext cx="3957568" cy="762000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78221" y="2590800"/>
            <a:ext cx="4191000" cy="685800"/>
          </a:xfrm>
          <a:prstGeom prst="roundRect">
            <a:avLst/>
          </a:prstGeom>
          <a:solidFill>
            <a:schemeClr val="tx2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100145" y="2438400"/>
            <a:ext cx="3957568" cy="723900"/>
          </a:xfrm>
          <a:prstGeom prst="roundRect">
            <a:avLst/>
          </a:prstGeom>
          <a:solidFill>
            <a:schemeClr val="tx2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41434" y="3276600"/>
            <a:ext cx="4191000" cy="641131"/>
          </a:xfrm>
          <a:prstGeom prst="roundRect">
            <a:avLst/>
          </a:prstGeom>
          <a:solidFill>
            <a:schemeClr val="accent3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5142186" y="4038600"/>
            <a:ext cx="3957568" cy="914400"/>
          </a:xfrm>
          <a:prstGeom prst="roundRect">
            <a:avLst/>
          </a:prstGeom>
          <a:solidFill>
            <a:schemeClr val="accent3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114800" y="4343400"/>
            <a:ext cx="1027386" cy="376957"/>
          </a:xfrm>
          <a:prstGeom prst="straightConnector1">
            <a:avLst/>
          </a:prstGeom>
          <a:ln w="793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328745" y="5192817"/>
            <a:ext cx="3429144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last() would require a minor</a:t>
            </a:r>
          </a:p>
          <a:p>
            <a:r>
              <a:rPr lang="en-US" dirty="0" smtClean="0"/>
              <a:t>alteration or addition to </a:t>
            </a:r>
            <a:r>
              <a:rPr lang="en-US" dirty="0" err="1" smtClean="0"/>
              <a:t>LinkedList</a:t>
            </a:r>
            <a:endParaRPr lang="en-US" dirty="0" smtClean="0"/>
          </a:p>
          <a:p>
            <a:r>
              <a:rPr lang="en-US" dirty="0" smtClean="0"/>
              <a:t>very similar to </a:t>
            </a:r>
            <a:r>
              <a:rPr lang="en-US" dirty="0" err="1" smtClean="0"/>
              <a:t>removeBack</a:t>
            </a:r>
            <a:r>
              <a:rPr lang="en-US" dirty="0" smtClean="0"/>
              <a:t>()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4114800" y="4720357"/>
            <a:ext cx="1213945" cy="462354"/>
          </a:xfrm>
          <a:prstGeom prst="straightConnector1">
            <a:avLst/>
          </a:prstGeom>
          <a:ln w="793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441434" y="4495800"/>
            <a:ext cx="4191000" cy="45720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441434" y="3917731"/>
            <a:ext cx="4191000" cy="578069"/>
          </a:xfrm>
          <a:prstGeom prst="roundRect">
            <a:avLst/>
          </a:prstGeom>
          <a:solidFill>
            <a:schemeClr val="accent6">
              <a:lumMod val="60000"/>
              <a:lumOff val="4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74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dirty="0" smtClean="0"/>
              <a:t>Double-Ended Queues &amp; Doubly Linked Lists</a:t>
            </a:r>
            <a:endParaRPr lang="en-US" altLang="en-US" sz="2800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0" y="990600"/>
            <a:ext cx="4648200" cy="55626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000" dirty="0"/>
              <a:t>Main </a:t>
            </a:r>
            <a:r>
              <a:rPr lang="en-US" sz="2000" dirty="0" err="1"/>
              <a:t>deque</a:t>
            </a:r>
            <a:r>
              <a:rPr lang="en-US" sz="2000" dirty="0"/>
              <a:t> operations</a:t>
            </a:r>
            <a:r>
              <a:rPr lang="en-US" sz="2000" dirty="0" smtClean="0"/>
              <a:t>: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2000" dirty="0"/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</a:rPr>
              <a:t>insertFirst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(object o)</a:t>
            </a:r>
            <a:r>
              <a:rPr lang="en-US" sz="1800" dirty="0"/>
              <a:t>: inserts element o at the beginning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insertLast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</a:rPr>
              <a:t>(object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o)</a:t>
            </a:r>
            <a:r>
              <a:rPr lang="en-US" sz="1800" dirty="0"/>
              <a:t>: inserts element o at the end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removeFirst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sz="1800" dirty="0"/>
              <a:t>: removes and returns the element at the front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removeLast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sz="1800" dirty="0"/>
              <a:t>: removes and returns the element at the end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</a:pPr>
            <a:endParaRPr lang="en-US" alt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first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element at the front without removing it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last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element at the front without removing it</a:t>
            </a:r>
          </a:p>
          <a:p>
            <a:pPr lvl="1">
              <a:lnSpc>
                <a:spcPct val="90000"/>
              </a:lnSpc>
            </a:pPr>
            <a:endParaRPr lang="en-US" alt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size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number of elements stored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dirty="0" err="1">
                <a:solidFill>
                  <a:schemeClr val="accent6">
                    <a:lumMod val="75000"/>
                  </a:schemeClr>
                </a:solidFill>
              </a:rPr>
              <a:t>isEmpty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a Boolean value indicating whether no elements are stored</a:t>
            </a:r>
          </a:p>
          <a:p>
            <a:endParaRPr lang="en-US" dirty="0"/>
          </a:p>
        </p:txBody>
      </p:sp>
      <p:sp>
        <p:nvSpPr>
          <p:cNvPr id="7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>
          <a:xfrm>
            <a:off x="4800600" y="1066800"/>
            <a:ext cx="40386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3000" dirty="0" smtClean="0"/>
              <a:t>Doubly linked list operations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insertFront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front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removeFront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front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insertBack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back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removeBack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end of the list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393152" y="0"/>
            <a:ext cx="166981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Enhanced Version</a:t>
            </a:r>
            <a:endParaRPr lang="en-US" sz="1600" dirty="0"/>
          </a:p>
        </p:txBody>
      </p:sp>
      <p:sp>
        <p:nvSpPr>
          <p:cNvPr id="9" name="Rounded Rectangle 8"/>
          <p:cNvSpPr/>
          <p:nvPr/>
        </p:nvSpPr>
        <p:spPr>
          <a:xfrm>
            <a:off x="457200" y="1371600"/>
            <a:ext cx="4191000" cy="6858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100145" y="1562100"/>
            <a:ext cx="3957568" cy="7239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57200" y="2070538"/>
            <a:ext cx="4191000" cy="520262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105400" y="3276600"/>
            <a:ext cx="3957568" cy="762000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78221" y="2590800"/>
            <a:ext cx="4191000" cy="685800"/>
          </a:xfrm>
          <a:prstGeom prst="roundRect">
            <a:avLst/>
          </a:prstGeom>
          <a:solidFill>
            <a:schemeClr val="tx2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100145" y="2438400"/>
            <a:ext cx="3957568" cy="723900"/>
          </a:xfrm>
          <a:prstGeom prst="roundRect">
            <a:avLst/>
          </a:prstGeom>
          <a:solidFill>
            <a:schemeClr val="tx2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41434" y="3276600"/>
            <a:ext cx="4191000" cy="641131"/>
          </a:xfrm>
          <a:prstGeom prst="roundRect">
            <a:avLst/>
          </a:prstGeom>
          <a:solidFill>
            <a:schemeClr val="accent3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5142186" y="4038600"/>
            <a:ext cx="3957568" cy="914400"/>
          </a:xfrm>
          <a:prstGeom prst="roundRect">
            <a:avLst/>
          </a:prstGeom>
          <a:solidFill>
            <a:schemeClr val="accent3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800600" y="5181600"/>
            <a:ext cx="3916457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size() and </a:t>
            </a:r>
            <a:r>
              <a:rPr lang="en-US" dirty="0" err="1" smtClean="0"/>
              <a:t>isEmpty</a:t>
            </a:r>
            <a:r>
              <a:rPr lang="en-US" dirty="0" smtClean="0"/>
              <a:t>() would require</a:t>
            </a:r>
          </a:p>
          <a:p>
            <a:r>
              <a:rPr lang="en-US" dirty="0" smtClean="0"/>
              <a:t>the addition of a counter that increments</a:t>
            </a:r>
          </a:p>
          <a:p>
            <a:r>
              <a:rPr lang="en-US" dirty="0" smtClean="0"/>
              <a:t>each time </a:t>
            </a:r>
            <a:r>
              <a:rPr lang="en-US" dirty="0" err="1" smtClean="0"/>
              <a:t>enqueue</a:t>
            </a:r>
            <a:r>
              <a:rPr lang="en-US" dirty="0" smtClean="0"/>
              <a:t>() is called and</a:t>
            </a:r>
          </a:p>
          <a:p>
            <a:r>
              <a:rPr lang="en-US" dirty="0" smtClean="0"/>
              <a:t>decrements when </a:t>
            </a:r>
            <a:r>
              <a:rPr lang="en-US" dirty="0" err="1" smtClean="0"/>
              <a:t>dequeue</a:t>
            </a:r>
            <a:r>
              <a:rPr lang="en-US" dirty="0" smtClean="0"/>
              <a:t>() is called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78221" y="4953000"/>
            <a:ext cx="4191000" cy="1263629"/>
          </a:xfrm>
          <a:prstGeom prst="roundRect">
            <a:avLst/>
          </a:prstGeom>
          <a:solidFill>
            <a:schemeClr val="accent6">
              <a:lumMod val="60000"/>
              <a:lumOff val="4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441434" y="4495800"/>
            <a:ext cx="4191000" cy="45720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441434" y="3917731"/>
            <a:ext cx="4191000" cy="578069"/>
          </a:xfrm>
          <a:prstGeom prst="roundRect">
            <a:avLst/>
          </a:prstGeom>
          <a:solidFill>
            <a:schemeClr val="accent6">
              <a:lumMod val="60000"/>
              <a:lumOff val="4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89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01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 err="1" smtClean="0"/>
              <a:t>Deque</a:t>
            </a:r>
            <a:r>
              <a:rPr lang="en-US" altLang="en-US" sz="4000" dirty="0" smtClean="0"/>
              <a:t> with a Doubly Linked List (repeat)</a:t>
            </a:r>
            <a:endParaRPr lang="en-US" altLang="en-US" dirty="0" smtClean="0"/>
          </a:p>
        </p:txBody>
      </p:sp>
      <p:sp>
        <p:nvSpPr>
          <p:cNvPr id="74756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8305800" cy="2590800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b="1" u="sng" dirty="0" smtClean="0"/>
              <a:t>CONCLUSION:</a:t>
            </a:r>
          </a:p>
          <a:p>
            <a:pPr lvl="1">
              <a:buClr>
                <a:schemeClr val="tx1"/>
              </a:buClr>
              <a:defRPr/>
            </a:pPr>
            <a:r>
              <a:rPr lang="en-US" dirty="0" smtClean="0"/>
              <a:t>We can implement a </a:t>
            </a:r>
            <a:r>
              <a:rPr lang="en-US" dirty="0" err="1" smtClean="0"/>
              <a:t>deque</a:t>
            </a:r>
            <a:r>
              <a:rPr lang="en-US" dirty="0" smtClean="0"/>
              <a:t> with a doubly linked list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The front element is pointed to by head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The rear element is pointed to by tail</a:t>
            </a:r>
          </a:p>
          <a:p>
            <a:pPr eaLnBrk="1" fontAlgn="auto" hangingPunct="1"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dirty="0" smtClean="0"/>
          </a:p>
          <a:p>
            <a:pPr lvl="1">
              <a:buClr>
                <a:schemeClr val="tx1"/>
              </a:buClr>
              <a:defRPr/>
            </a:pPr>
            <a:r>
              <a:rPr lang="en-US" dirty="0" smtClean="0"/>
              <a:t>The space used is </a:t>
            </a:r>
            <a:r>
              <a:rPr lang="en-US" b="1" i="1" dirty="0" smtClean="0">
                <a:latin typeface="Times New Roman" charset="0"/>
              </a:rPr>
              <a:t>O</a:t>
            </a:r>
            <a:r>
              <a:rPr lang="en-US" dirty="0" smtClean="0">
                <a:latin typeface="Times New Roman" charset="0"/>
              </a:rPr>
              <a:t>(</a:t>
            </a:r>
            <a:r>
              <a:rPr lang="en-US" b="1" i="1" dirty="0" smtClean="0">
                <a:latin typeface="Times New Roman" charset="0"/>
              </a:rPr>
              <a:t>n</a:t>
            </a:r>
            <a:r>
              <a:rPr lang="en-US" dirty="0" smtClean="0">
                <a:latin typeface="Times New Roman" charset="0"/>
              </a:rPr>
              <a:t>)</a:t>
            </a:r>
            <a:r>
              <a:rPr lang="en-US" dirty="0" smtClean="0"/>
              <a:t> and </a:t>
            </a:r>
          </a:p>
          <a:p>
            <a:pPr lvl="1">
              <a:buClr>
                <a:schemeClr val="tx1"/>
              </a:buClr>
              <a:defRPr/>
            </a:pPr>
            <a:r>
              <a:rPr lang="en-US" dirty="0" smtClean="0"/>
              <a:t>Each operation of the </a:t>
            </a:r>
            <a:r>
              <a:rPr lang="en-US" dirty="0" err="1" smtClean="0"/>
              <a:t>Deque</a:t>
            </a:r>
            <a:r>
              <a:rPr lang="en-US" dirty="0" smtClean="0"/>
              <a:t> ADT takes </a:t>
            </a:r>
            <a:r>
              <a:rPr lang="en-US" b="1" i="1" dirty="0" smtClean="0">
                <a:latin typeface="Times New Roman" charset="0"/>
              </a:rPr>
              <a:t>O</a:t>
            </a:r>
            <a:r>
              <a:rPr lang="en-US" dirty="0" smtClean="0">
                <a:latin typeface="Times New Roman" charset="0"/>
              </a:rPr>
              <a:t>(1) </a:t>
            </a:r>
            <a:r>
              <a:rPr lang="en-US" dirty="0" smtClean="0"/>
              <a:t>time</a:t>
            </a:r>
          </a:p>
          <a:p>
            <a:pPr lvl="1">
              <a:buClr>
                <a:schemeClr val="tx1"/>
              </a:buClr>
              <a:defRPr/>
            </a:pPr>
            <a:r>
              <a:rPr lang="en-US" dirty="0" err="1"/>
              <a:t>i</a:t>
            </a:r>
            <a:r>
              <a:rPr lang="en-US" dirty="0" err="1" smtClean="0"/>
              <a:t>nsertFirst</a:t>
            </a:r>
            <a:r>
              <a:rPr lang="en-US" dirty="0" smtClean="0"/>
              <a:t>, </a:t>
            </a:r>
            <a:r>
              <a:rPr lang="en-US" dirty="0" err="1" smtClean="0"/>
              <a:t>insertLast</a:t>
            </a:r>
            <a:r>
              <a:rPr lang="en-US" dirty="0" smtClean="0"/>
              <a:t>, </a:t>
            </a:r>
            <a:r>
              <a:rPr lang="en-US" dirty="0" err="1" smtClean="0"/>
              <a:t>removeFirst</a:t>
            </a:r>
            <a:r>
              <a:rPr lang="en-US" dirty="0" smtClean="0"/>
              <a:t>, </a:t>
            </a:r>
            <a:r>
              <a:rPr lang="en-US" dirty="0" err="1" smtClean="0"/>
              <a:t>removeLast</a:t>
            </a:r>
            <a:r>
              <a:rPr lang="en-US" dirty="0" smtClean="0"/>
              <a:t>, first, last, size, </a:t>
            </a:r>
            <a:r>
              <a:rPr lang="en-US" dirty="0" err="1" smtClean="0"/>
              <a:t>isEmpty</a:t>
            </a:r>
            <a:endParaRPr lang="en-US" dirty="0" smtClean="0"/>
          </a:p>
        </p:txBody>
      </p:sp>
      <p:sp>
        <p:nvSpPr>
          <p:cNvPr id="91140" name="Text Box 13"/>
          <p:cNvSpPr txBox="1">
            <a:spLocks noChangeArrowheads="1"/>
          </p:cNvSpPr>
          <p:nvPr/>
        </p:nvSpPr>
        <p:spPr bwMode="auto">
          <a:xfrm>
            <a:off x="1611313" y="4965700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head</a:t>
            </a:r>
          </a:p>
        </p:txBody>
      </p:sp>
      <p:sp>
        <p:nvSpPr>
          <p:cNvPr id="91141" name="Text Box 13"/>
          <p:cNvSpPr txBox="1">
            <a:spLocks noChangeArrowheads="1"/>
          </p:cNvSpPr>
          <p:nvPr/>
        </p:nvSpPr>
        <p:spPr bwMode="auto">
          <a:xfrm>
            <a:off x="7451725" y="4962525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tail</a:t>
            </a:r>
          </a:p>
        </p:txBody>
      </p:sp>
      <p:grpSp>
        <p:nvGrpSpPr>
          <p:cNvPr id="91142" name="Group 96"/>
          <p:cNvGrpSpPr>
            <a:grpSpLocks/>
          </p:cNvGrpSpPr>
          <p:nvPr/>
        </p:nvGrpSpPr>
        <p:grpSpPr bwMode="auto">
          <a:xfrm>
            <a:off x="1219200" y="5334000"/>
            <a:ext cx="7269163" cy="873125"/>
            <a:chOff x="-177815" y="5334000"/>
            <a:chExt cx="9198825" cy="1104101"/>
          </a:xfrm>
        </p:grpSpPr>
        <p:sp>
          <p:nvSpPr>
            <p:cNvPr id="91143" name="Text Box 13"/>
            <p:cNvSpPr txBox="1">
              <a:spLocks noChangeArrowheads="1"/>
            </p:cNvSpPr>
            <p:nvPr/>
          </p:nvSpPr>
          <p:spPr bwMode="auto">
            <a:xfrm>
              <a:off x="1881664" y="6123148"/>
              <a:ext cx="810950" cy="314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>
                  <a:solidFill>
                    <a:schemeClr val="tx2"/>
                  </a:solidFill>
                  <a:latin typeface="Calibri" pitchFamily="34" charset="0"/>
                </a:rPr>
                <a:t>Leonard</a:t>
              </a:r>
            </a:p>
          </p:txBody>
        </p:sp>
        <p:sp>
          <p:nvSpPr>
            <p:cNvPr id="91144" name="Text Box 26"/>
            <p:cNvSpPr txBox="1">
              <a:spLocks noChangeArrowheads="1"/>
            </p:cNvSpPr>
            <p:nvPr/>
          </p:nvSpPr>
          <p:spPr bwMode="auto">
            <a:xfrm>
              <a:off x="3255079" y="6123148"/>
              <a:ext cx="806794" cy="314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>
                  <a:solidFill>
                    <a:schemeClr val="tx2"/>
                  </a:solidFill>
                  <a:latin typeface="Calibri" pitchFamily="34" charset="0"/>
                </a:rPr>
                <a:t>Sheldon</a:t>
              </a:r>
            </a:p>
          </p:txBody>
        </p:sp>
        <p:sp>
          <p:nvSpPr>
            <p:cNvPr id="91145" name="Text Box 28"/>
            <p:cNvSpPr txBox="1">
              <a:spLocks noChangeArrowheads="1"/>
            </p:cNvSpPr>
            <p:nvPr/>
          </p:nvSpPr>
          <p:spPr bwMode="auto">
            <a:xfrm>
              <a:off x="4749633" y="6113198"/>
              <a:ext cx="786125" cy="314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>
                  <a:solidFill>
                    <a:schemeClr val="tx2"/>
                  </a:solidFill>
                  <a:latin typeface="Calibri" pitchFamily="34" charset="0"/>
                </a:rPr>
                <a:t>Howard</a:t>
              </a:r>
            </a:p>
          </p:txBody>
        </p:sp>
        <p:sp>
          <p:nvSpPr>
            <p:cNvPr id="91146" name="Text Box 30"/>
            <p:cNvSpPr txBox="1">
              <a:spLocks noChangeArrowheads="1"/>
            </p:cNvSpPr>
            <p:nvPr/>
          </p:nvSpPr>
          <p:spPr bwMode="auto">
            <a:xfrm>
              <a:off x="6439129" y="6113198"/>
              <a:ext cx="404901" cy="314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>
                  <a:solidFill>
                    <a:schemeClr val="tx2"/>
                  </a:solidFill>
                  <a:latin typeface="Calibri" pitchFamily="34" charset="0"/>
                </a:rPr>
                <a:t>Raj</a:t>
              </a:r>
            </a:p>
          </p:txBody>
        </p:sp>
        <p:grpSp>
          <p:nvGrpSpPr>
            <p:cNvPr id="91147" name="Group 43"/>
            <p:cNvGrpSpPr>
              <a:grpSpLocks/>
            </p:cNvGrpSpPr>
            <p:nvPr/>
          </p:nvGrpSpPr>
          <p:grpSpPr bwMode="auto">
            <a:xfrm>
              <a:off x="5724343" y="5334000"/>
              <a:ext cx="1819457" cy="757538"/>
              <a:chOff x="5181600" y="5126121"/>
              <a:chExt cx="2133600" cy="888332"/>
            </a:xfrm>
          </p:grpSpPr>
          <p:grpSp>
            <p:nvGrpSpPr>
              <p:cNvPr id="91188" name="Group 40"/>
              <p:cNvGrpSpPr>
                <a:grpSpLocks/>
              </p:cNvGrpSpPr>
              <p:nvPr/>
            </p:nvGrpSpPr>
            <p:grpSpPr bwMode="auto">
              <a:xfrm>
                <a:off x="5600700" y="5126121"/>
                <a:ext cx="1309371" cy="436479"/>
                <a:chOff x="5600700" y="5126121"/>
                <a:chExt cx="1563437" cy="521172"/>
              </a:xfrm>
            </p:grpSpPr>
            <p:sp>
              <p:nvSpPr>
                <p:cNvPr id="91192" name="Rectangle 23"/>
                <p:cNvSpPr>
                  <a:spLocks noChangeArrowheads="1"/>
                </p:cNvSpPr>
                <p:nvPr/>
              </p:nvSpPr>
              <p:spPr bwMode="auto">
                <a:xfrm>
                  <a:off x="5600700" y="5126593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91193" name="Rectangle 24"/>
                <p:cNvSpPr>
                  <a:spLocks noChangeArrowheads="1"/>
                </p:cNvSpPr>
                <p:nvPr/>
              </p:nvSpPr>
              <p:spPr bwMode="auto">
                <a:xfrm>
                  <a:off x="6121400" y="5126593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91194" name="Rectangle 24"/>
                <p:cNvSpPr>
                  <a:spLocks noChangeArrowheads="1"/>
                </p:cNvSpPr>
                <p:nvPr/>
              </p:nvSpPr>
              <p:spPr bwMode="auto">
                <a:xfrm>
                  <a:off x="6643437" y="5126121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</p:grpSp>
          <p:sp>
            <p:nvSpPr>
              <p:cNvPr id="91189" name="Line 31"/>
              <p:cNvSpPr>
                <a:spLocks noChangeShapeType="1"/>
              </p:cNvSpPr>
              <p:nvPr/>
            </p:nvSpPr>
            <p:spPr bwMode="auto">
              <a:xfrm>
                <a:off x="6256421" y="5348706"/>
                <a:ext cx="0" cy="665747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1190" name="Freeform 24"/>
              <p:cNvSpPr>
                <a:spLocks/>
              </p:cNvSpPr>
              <p:nvPr/>
            </p:nvSpPr>
            <p:spPr bwMode="auto">
              <a:xfrm>
                <a:off x="6700253" y="5205245"/>
                <a:ext cx="614947" cy="139700"/>
              </a:xfrm>
              <a:custGeom>
                <a:avLst/>
                <a:gdLst>
                  <a:gd name="T0" fmla="*/ 0 w 480"/>
                  <a:gd name="T1" fmla="*/ 2147483647 h 88"/>
                  <a:gd name="T2" fmla="*/ 2147483647 w 480"/>
                  <a:gd name="T3" fmla="*/ 0 h 88"/>
                  <a:gd name="T4" fmla="*/ 2147483647 w 480"/>
                  <a:gd name="T5" fmla="*/ 2147483647 h 8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88"/>
                  <a:gd name="T11" fmla="*/ 480 w 480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88">
                    <a:moveTo>
                      <a:pt x="0" y="87"/>
                    </a:moveTo>
                    <a:cubicBezTo>
                      <a:pt x="39" y="73"/>
                      <a:pt x="157" y="0"/>
                      <a:pt x="237" y="0"/>
                    </a:cubicBezTo>
                    <a:cubicBezTo>
                      <a:pt x="317" y="0"/>
                      <a:pt x="430" y="70"/>
                      <a:pt x="480" y="8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oval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1191" name="Freeform 30"/>
              <p:cNvSpPr>
                <a:spLocks/>
              </p:cNvSpPr>
              <p:nvPr/>
            </p:nvSpPr>
            <p:spPr bwMode="auto">
              <a:xfrm rot="10800000">
                <a:off x="5181600" y="5342941"/>
                <a:ext cx="635000" cy="139700"/>
              </a:xfrm>
              <a:custGeom>
                <a:avLst/>
                <a:gdLst>
                  <a:gd name="T0" fmla="*/ 0 w 480"/>
                  <a:gd name="T1" fmla="*/ 2147483647 h 88"/>
                  <a:gd name="T2" fmla="*/ 2147483647 w 480"/>
                  <a:gd name="T3" fmla="*/ 0 h 88"/>
                  <a:gd name="T4" fmla="*/ 2147483647 w 480"/>
                  <a:gd name="T5" fmla="*/ 2147483647 h 8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88"/>
                  <a:gd name="T11" fmla="*/ 480 w 480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88">
                    <a:moveTo>
                      <a:pt x="0" y="87"/>
                    </a:moveTo>
                    <a:cubicBezTo>
                      <a:pt x="39" y="73"/>
                      <a:pt x="157" y="0"/>
                      <a:pt x="237" y="0"/>
                    </a:cubicBezTo>
                    <a:cubicBezTo>
                      <a:pt x="317" y="0"/>
                      <a:pt x="430" y="70"/>
                      <a:pt x="480" y="8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oval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91148" name="Group 44"/>
            <p:cNvGrpSpPr>
              <a:grpSpLocks/>
            </p:cNvGrpSpPr>
            <p:nvPr/>
          </p:nvGrpSpPr>
          <p:grpSpPr bwMode="auto">
            <a:xfrm>
              <a:off x="4244609" y="5345400"/>
              <a:ext cx="1819457" cy="757538"/>
              <a:chOff x="5181600" y="5126121"/>
              <a:chExt cx="2133600" cy="888332"/>
            </a:xfrm>
          </p:grpSpPr>
          <p:grpSp>
            <p:nvGrpSpPr>
              <p:cNvPr id="91181" name="Group 40"/>
              <p:cNvGrpSpPr>
                <a:grpSpLocks/>
              </p:cNvGrpSpPr>
              <p:nvPr/>
            </p:nvGrpSpPr>
            <p:grpSpPr bwMode="auto">
              <a:xfrm>
                <a:off x="5600700" y="5126121"/>
                <a:ext cx="1309371" cy="436479"/>
                <a:chOff x="5600700" y="5126121"/>
                <a:chExt cx="1563437" cy="521172"/>
              </a:xfrm>
            </p:grpSpPr>
            <p:sp>
              <p:nvSpPr>
                <p:cNvPr id="91185" name="Rectangle 23"/>
                <p:cNvSpPr>
                  <a:spLocks noChangeArrowheads="1"/>
                </p:cNvSpPr>
                <p:nvPr/>
              </p:nvSpPr>
              <p:spPr bwMode="auto">
                <a:xfrm>
                  <a:off x="5600700" y="5126593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91186" name="Rectangle 24"/>
                <p:cNvSpPr>
                  <a:spLocks noChangeArrowheads="1"/>
                </p:cNvSpPr>
                <p:nvPr/>
              </p:nvSpPr>
              <p:spPr bwMode="auto">
                <a:xfrm>
                  <a:off x="6121400" y="5126593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91187" name="Rectangle 24"/>
                <p:cNvSpPr>
                  <a:spLocks noChangeArrowheads="1"/>
                </p:cNvSpPr>
                <p:nvPr/>
              </p:nvSpPr>
              <p:spPr bwMode="auto">
                <a:xfrm>
                  <a:off x="6643437" y="5126121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</p:grpSp>
          <p:sp>
            <p:nvSpPr>
              <p:cNvPr id="91182" name="Line 31"/>
              <p:cNvSpPr>
                <a:spLocks noChangeShapeType="1"/>
              </p:cNvSpPr>
              <p:nvPr/>
            </p:nvSpPr>
            <p:spPr bwMode="auto">
              <a:xfrm>
                <a:off x="6256421" y="5348706"/>
                <a:ext cx="0" cy="665747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1183" name="Freeform 24"/>
              <p:cNvSpPr>
                <a:spLocks/>
              </p:cNvSpPr>
              <p:nvPr/>
            </p:nvSpPr>
            <p:spPr bwMode="auto">
              <a:xfrm>
                <a:off x="6700253" y="5205245"/>
                <a:ext cx="614947" cy="139700"/>
              </a:xfrm>
              <a:custGeom>
                <a:avLst/>
                <a:gdLst>
                  <a:gd name="T0" fmla="*/ 0 w 480"/>
                  <a:gd name="T1" fmla="*/ 2147483647 h 88"/>
                  <a:gd name="T2" fmla="*/ 2147483647 w 480"/>
                  <a:gd name="T3" fmla="*/ 0 h 88"/>
                  <a:gd name="T4" fmla="*/ 2147483647 w 480"/>
                  <a:gd name="T5" fmla="*/ 2147483647 h 8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88"/>
                  <a:gd name="T11" fmla="*/ 480 w 480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88">
                    <a:moveTo>
                      <a:pt x="0" y="87"/>
                    </a:moveTo>
                    <a:cubicBezTo>
                      <a:pt x="39" y="73"/>
                      <a:pt x="157" y="0"/>
                      <a:pt x="237" y="0"/>
                    </a:cubicBezTo>
                    <a:cubicBezTo>
                      <a:pt x="317" y="0"/>
                      <a:pt x="430" y="70"/>
                      <a:pt x="480" y="8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oval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1184" name="Freeform 30"/>
              <p:cNvSpPr>
                <a:spLocks/>
              </p:cNvSpPr>
              <p:nvPr/>
            </p:nvSpPr>
            <p:spPr bwMode="auto">
              <a:xfrm rot="10800000">
                <a:off x="5181600" y="5342941"/>
                <a:ext cx="635000" cy="139700"/>
              </a:xfrm>
              <a:custGeom>
                <a:avLst/>
                <a:gdLst>
                  <a:gd name="T0" fmla="*/ 0 w 480"/>
                  <a:gd name="T1" fmla="*/ 2147483647 h 88"/>
                  <a:gd name="T2" fmla="*/ 2147483647 w 480"/>
                  <a:gd name="T3" fmla="*/ 0 h 88"/>
                  <a:gd name="T4" fmla="*/ 2147483647 w 480"/>
                  <a:gd name="T5" fmla="*/ 2147483647 h 8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88"/>
                  <a:gd name="T11" fmla="*/ 480 w 480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88">
                    <a:moveTo>
                      <a:pt x="0" y="87"/>
                    </a:moveTo>
                    <a:cubicBezTo>
                      <a:pt x="39" y="73"/>
                      <a:pt x="157" y="0"/>
                      <a:pt x="237" y="0"/>
                    </a:cubicBezTo>
                    <a:cubicBezTo>
                      <a:pt x="317" y="0"/>
                      <a:pt x="430" y="70"/>
                      <a:pt x="480" y="8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oval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91149" name="Group 52"/>
            <p:cNvGrpSpPr>
              <a:grpSpLocks/>
            </p:cNvGrpSpPr>
            <p:nvPr/>
          </p:nvGrpSpPr>
          <p:grpSpPr bwMode="auto">
            <a:xfrm>
              <a:off x="2775134" y="5344260"/>
              <a:ext cx="1819457" cy="757538"/>
              <a:chOff x="5181600" y="5126121"/>
              <a:chExt cx="2133600" cy="888332"/>
            </a:xfrm>
          </p:grpSpPr>
          <p:grpSp>
            <p:nvGrpSpPr>
              <p:cNvPr id="91174" name="Group 40"/>
              <p:cNvGrpSpPr>
                <a:grpSpLocks/>
              </p:cNvGrpSpPr>
              <p:nvPr/>
            </p:nvGrpSpPr>
            <p:grpSpPr bwMode="auto">
              <a:xfrm>
                <a:off x="5600700" y="5126121"/>
                <a:ext cx="1309371" cy="436479"/>
                <a:chOff x="5600700" y="5126121"/>
                <a:chExt cx="1563437" cy="521172"/>
              </a:xfrm>
            </p:grpSpPr>
            <p:sp>
              <p:nvSpPr>
                <p:cNvPr id="91178" name="Rectangle 23"/>
                <p:cNvSpPr>
                  <a:spLocks noChangeArrowheads="1"/>
                </p:cNvSpPr>
                <p:nvPr/>
              </p:nvSpPr>
              <p:spPr bwMode="auto">
                <a:xfrm>
                  <a:off x="5600700" y="5126593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91179" name="Rectangle 24"/>
                <p:cNvSpPr>
                  <a:spLocks noChangeArrowheads="1"/>
                </p:cNvSpPr>
                <p:nvPr/>
              </p:nvSpPr>
              <p:spPr bwMode="auto">
                <a:xfrm>
                  <a:off x="6121400" y="5126593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91180" name="Rectangle 24"/>
                <p:cNvSpPr>
                  <a:spLocks noChangeArrowheads="1"/>
                </p:cNvSpPr>
                <p:nvPr/>
              </p:nvSpPr>
              <p:spPr bwMode="auto">
                <a:xfrm>
                  <a:off x="6643437" y="5126121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</p:grpSp>
          <p:sp>
            <p:nvSpPr>
              <p:cNvPr id="91175" name="Line 31"/>
              <p:cNvSpPr>
                <a:spLocks noChangeShapeType="1"/>
              </p:cNvSpPr>
              <p:nvPr/>
            </p:nvSpPr>
            <p:spPr bwMode="auto">
              <a:xfrm>
                <a:off x="6256421" y="5348706"/>
                <a:ext cx="0" cy="665747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1176" name="Freeform 24"/>
              <p:cNvSpPr>
                <a:spLocks/>
              </p:cNvSpPr>
              <p:nvPr/>
            </p:nvSpPr>
            <p:spPr bwMode="auto">
              <a:xfrm>
                <a:off x="6700253" y="5205245"/>
                <a:ext cx="614947" cy="139700"/>
              </a:xfrm>
              <a:custGeom>
                <a:avLst/>
                <a:gdLst>
                  <a:gd name="T0" fmla="*/ 0 w 480"/>
                  <a:gd name="T1" fmla="*/ 2147483647 h 88"/>
                  <a:gd name="T2" fmla="*/ 2147483647 w 480"/>
                  <a:gd name="T3" fmla="*/ 0 h 88"/>
                  <a:gd name="T4" fmla="*/ 2147483647 w 480"/>
                  <a:gd name="T5" fmla="*/ 2147483647 h 8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88"/>
                  <a:gd name="T11" fmla="*/ 480 w 480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88">
                    <a:moveTo>
                      <a:pt x="0" y="87"/>
                    </a:moveTo>
                    <a:cubicBezTo>
                      <a:pt x="39" y="73"/>
                      <a:pt x="157" y="0"/>
                      <a:pt x="237" y="0"/>
                    </a:cubicBezTo>
                    <a:cubicBezTo>
                      <a:pt x="317" y="0"/>
                      <a:pt x="430" y="70"/>
                      <a:pt x="480" y="8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oval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1177" name="Freeform 30"/>
              <p:cNvSpPr>
                <a:spLocks/>
              </p:cNvSpPr>
              <p:nvPr/>
            </p:nvSpPr>
            <p:spPr bwMode="auto">
              <a:xfrm rot="10800000">
                <a:off x="5181600" y="5342941"/>
                <a:ext cx="635000" cy="139700"/>
              </a:xfrm>
              <a:custGeom>
                <a:avLst/>
                <a:gdLst>
                  <a:gd name="T0" fmla="*/ 0 w 480"/>
                  <a:gd name="T1" fmla="*/ 2147483647 h 88"/>
                  <a:gd name="T2" fmla="*/ 2147483647 w 480"/>
                  <a:gd name="T3" fmla="*/ 0 h 88"/>
                  <a:gd name="T4" fmla="*/ 2147483647 w 480"/>
                  <a:gd name="T5" fmla="*/ 2147483647 h 8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88"/>
                  <a:gd name="T11" fmla="*/ 480 w 480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88">
                    <a:moveTo>
                      <a:pt x="0" y="87"/>
                    </a:moveTo>
                    <a:cubicBezTo>
                      <a:pt x="39" y="73"/>
                      <a:pt x="157" y="0"/>
                      <a:pt x="237" y="0"/>
                    </a:cubicBezTo>
                    <a:cubicBezTo>
                      <a:pt x="317" y="0"/>
                      <a:pt x="430" y="70"/>
                      <a:pt x="480" y="8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oval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91150" name="Group 60"/>
            <p:cNvGrpSpPr>
              <a:grpSpLocks/>
            </p:cNvGrpSpPr>
            <p:nvPr/>
          </p:nvGrpSpPr>
          <p:grpSpPr bwMode="auto">
            <a:xfrm>
              <a:off x="1295400" y="5355660"/>
              <a:ext cx="1819457" cy="757538"/>
              <a:chOff x="5181600" y="5126121"/>
              <a:chExt cx="2133600" cy="888332"/>
            </a:xfrm>
          </p:grpSpPr>
          <p:grpSp>
            <p:nvGrpSpPr>
              <p:cNvPr id="91167" name="Group 40"/>
              <p:cNvGrpSpPr>
                <a:grpSpLocks/>
              </p:cNvGrpSpPr>
              <p:nvPr/>
            </p:nvGrpSpPr>
            <p:grpSpPr bwMode="auto">
              <a:xfrm>
                <a:off x="5600700" y="5126121"/>
                <a:ext cx="1309371" cy="436479"/>
                <a:chOff x="5600700" y="5126121"/>
                <a:chExt cx="1563437" cy="521172"/>
              </a:xfrm>
            </p:grpSpPr>
            <p:sp>
              <p:nvSpPr>
                <p:cNvPr id="91171" name="Rectangle 23"/>
                <p:cNvSpPr>
                  <a:spLocks noChangeArrowheads="1"/>
                </p:cNvSpPr>
                <p:nvPr/>
              </p:nvSpPr>
              <p:spPr bwMode="auto">
                <a:xfrm>
                  <a:off x="5600700" y="5126593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91172" name="Rectangle 24"/>
                <p:cNvSpPr>
                  <a:spLocks noChangeArrowheads="1"/>
                </p:cNvSpPr>
                <p:nvPr/>
              </p:nvSpPr>
              <p:spPr bwMode="auto">
                <a:xfrm>
                  <a:off x="6121400" y="5126593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91173" name="Rectangle 24"/>
                <p:cNvSpPr>
                  <a:spLocks noChangeArrowheads="1"/>
                </p:cNvSpPr>
                <p:nvPr/>
              </p:nvSpPr>
              <p:spPr bwMode="auto">
                <a:xfrm>
                  <a:off x="6643437" y="5126121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</p:grpSp>
          <p:sp>
            <p:nvSpPr>
              <p:cNvPr id="91168" name="Line 31"/>
              <p:cNvSpPr>
                <a:spLocks noChangeShapeType="1"/>
              </p:cNvSpPr>
              <p:nvPr/>
            </p:nvSpPr>
            <p:spPr bwMode="auto">
              <a:xfrm>
                <a:off x="6256421" y="5348706"/>
                <a:ext cx="0" cy="665747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1169" name="Freeform 24"/>
              <p:cNvSpPr>
                <a:spLocks/>
              </p:cNvSpPr>
              <p:nvPr/>
            </p:nvSpPr>
            <p:spPr bwMode="auto">
              <a:xfrm>
                <a:off x="6700253" y="5205245"/>
                <a:ext cx="614947" cy="139700"/>
              </a:xfrm>
              <a:custGeom>
                <a:avLst/>
                <a:gdLst>
                  <a:gd name="T0" fmla="*/ 0 w 480"/>
                  <a:gd name="T1" fmla="*/ 2147483647 h 88"/>
                  <a:gd name="T2" fmla="*/ 2147483647 w 480"/>
                  <a:gd name="T3" fmla="*/ 0 h 88"/>
                  <a:gd name="T4" fmla="*/ 2147483647 w 480"/>
                  <a:gd name="T5" fmla="*/ 2147483647 h 8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88"/>
                  <a:gd name="T11" fmla="*/ 480 w 480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88">
                    <a:moveTo>
                      <a:pt x="0" y="87"/>
                    </a:moveTo>
                    <a:cubicBezTo>
                      <a:pt x="39" y="73"/>
                      <a:pt x="157" y="0"/>
                      <a:pt x="237" y="0"/>
                    </a:cubicBezTo>
                    <a:cubicBezTo>
                      <a:pt x="317" y="0"/>
                      <a:pt x="430" y="70"/>
                      <a:pt x="480" y="8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oval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1170" name="Freeform 30"/>
              <p:cNvSpPr>
                <a:spLocks/>
              </p:cNvSpPr>
              <p:nvPr/>
            </p:nvSpPr>
            <p:spPr bwMode="auto">
              <a:xfrm rot="10800000">
                <a:off x="5181600" y="5342941"/>
                <a:ext cx="635000" cy="139700"/>
              </a:xfrm>
              <a:custGeom>
                <a:avLst/>
                <a:gdLst>
                  <a:gd name="T0" fmla="*/ 0 w 480"/>
                  <a:gd name="T1" fmla="*/ 2147483647 h 88"/>
                  <a:gd name="T2" fmla="*/ 2147483647 w 480"/>
                  <a:gd name="T3" fmla="*/ 0 h 88"/>
                  <a:gd name="T4" fmla="*/ 2147483647 w 480"/>
                  <a:gd name="T5" fmla="*/ 2147483647 h 8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88"/>
                  <a:gd name="T11" fmla="*/ 480 w 480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88">
                    <a:moveTo>
                      <a:pt x="0" y="87"/>
                    </a:moveTo>
                    <a:cubicBezTo>
                      <a:pt x="39" y="73"/>
                      <a:pt x="157" y="0"/>
                      <a:pt x="237" y="0"/>
                    </a:cubicBezTo>
                    <a:cubicBezTo>
                      <a:pt x="317" y="0"/>
                      <a:pt x="430" y="70"/>
                      <a:pt x="480" y="8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oval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91151" name="Group 80"/>
            <p:cNvGrpSpPr>
              <a:grpSpLocks/>
            </p:cNvGrpSpPr>
            <p:nvPr/>
          </p:nvGrpSpPr>
          <p:grpSpPr bwMode="auto">
            <a:xfrm>
              <a:off x="7201553" y="5336674"/>
              <a:ext cx="1819457" cy="757538"/>
              <a:chOff x="5181600" y="5126121"/>
              <a:chExt cx="2133600" cy="888332"/>
            </a:xfrm>
          </p:grpSpPr>
          <p:grpSp>
            <p:nvGrpSpPr>
              <p:cNvPr id="91160" name="Group 40"/>
              <p:cNvGrpSpPr>
                <a:grpSpLocks/>
              </p:cNvGrpSpPr>
              <p:nvPr/>
            </p:nvGrpSpPr>
            <p:grpSpPr bwMode="auto">
              <a:xfrm>
                <a:off x="5600700" y="5126121"/>
                <a:ext cx="1309371" cy="436479"/>
                <a:chOff x="5600700" y="5126121"/>
                <a:chExt cx="1563437" cy="521172"/>
              </a:xfrm>
            </p:grpSpPr>
            <p:sp>
              <p:nvSpPr>
                <p:cNvPr id="91164" name="Rectangle 23"/>
                <p:cNvSpPr>
                  <a:spLocks noChangeArrowheads="1"/>
                </p:cNvSpPr>
                <p:nvPr/>
              </p:nvSpPr>
              <p:spPr bwMode="auto">
                <a:xfrm>
                  <a:off x="5600700" y="5126593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91165" name="Rectangle 24"/>
                <p:cNvSpPr>
                  <a:spLocks noChangeArrowheads="1"/>
                </p:cNvSpPr>
                <p:nvPr/>
              </p:nvSpPr>
              <p:spPr bwMode="auto">
                <a:xfrm>
                  <a:off x="6121400" y="5126593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91166" name="Rectangle 24"/>
                <p:cNvSpPr>
                  <a:spLocks noChangeArrowheads="1"/>
                </p:cNvSpPr>
                <p:nvPr/>
              </p:nvSpPr>
              <p:spPr bwMode="auto">
                <a:xfrm>
                  <a:off x="6643437" y="5126121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</p:grpSp>
          <p:sp>
            <p:nvSpPr>
              <p:cNvPr id="91161" name="Line 31"/>
              <p:cNvSpPr>
                <a:spLocks noChangeShapeType="1"/>
              </p:cNvSpPr>
              <p:nvPr/>
            </p:nvSpPr>
            <p:spPr bwMode="auto">
              <a:xfrm>
                <a:off x="6256421" y="5348706"/>
                <a:ext cx="0" cy="665747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1162" name="Freeform 24"/>
              <p:cNvSpPr>
                <a:spLocks/>
              </p:cNvSpPr>
              <p:nvPr/>
            </p:nvSpPr>
            <p:spPr bwMode="auto">
              <a:xfrm>
                <a:off x="6700253" y="5205245"/>
                <a:ext cx="614947" cy="139700"/>
              </a:xfrm>
              <a:custGeom>
                <a:avLst/>
                <a:gdLst>
                  <a:gd name="T0" fmla="*/ 0 w 480"/>
                  <a:gd name="T1" fmla="*/ 2147483647 h 88"/>
                  <a:gd name="T2" fmla="*/ 2147483647 w 480"/>
                  <a:gd name="T3" fmla="*/ 0 h 88"/>
                  <a:gd name="T4" fmla="*/ 2147483647 w 480"/>
                  <a:gd name="T5" fmla="*/ 2147483647 h 8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88"/>
                  <a:gd name="T11" fmla="*/ 480 w 480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88">
                    <a:moveTo>
                      <a:pt x="0" y="87"/>
                    </a:moveTo>
                    <a:cubicBezTo>
                      <a:pt x="39" y="73"/>
                      <a:pt x="157" y="0"/>
                      <a:pt x="237" y="0"/>
                    </a:cubicBezTo>
                    <a:cubicBezTo>
                      <a:pt x="317" y="0"/>
                      <a:pt x="430" y="70"/>
                      <a:pt x="480" y="8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oval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1163" name="Freeform 30"/>
              <p:cNvSpPr>
                <a:spLocks/>
              </p:cNvSpPr>
              <p:nvPr/>
            </p:nvSpPr>
            <p:spPr bwMode="auto">
              <a:xfrm rot="10800000">
                <a:off x="5181600" y="5342941"/>
                <a:ext cx="635000" cy="139700"/>
              </a:xfrm>
              <a:custGeom>
                <a:avLst/>
                <a:gdLst>
                  <a:gd name="T0" fmla="*/ 0 w 480"/>
                  <a:gd name="T1" fmla="*/ 2147483647 h 88"/>
                  <a:gd name="T2" fmla="*/ 2147483647 w 480"/>
                  <a:gd name="T3" fmla="*/ 0 h 88"/>
                  <a:gd name="T4" fmla="*/ 2147483647 w 480"/>
                  <a:gd name="T5" fmla="*/ 2147483647 h 8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88"/>
                  <a:gd name="T11" fmla="*/ 480 w 480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88">
                    <a:moveTo>
                      <a:pt x="0" y="87"/>
                    </a:moveTo>
                    <a:cubicBezTo>
                      <a:pt x="39" y="73"/>
                      <a:pt x="157" y="0"/>
                      <a:pt x="237" y="0"/>
                    </a:cubicBezTo>
                    <a:cubicBezTo>
                      <a:pt x="317" y="0"/>
                      <a:pt x="430" y="70"/>
                      <a:pt x="480" y="8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oval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91152" name="Group 88"/>
            <p:cNvGrpSpPr>
              <a:grpSpLocks/>
            </p:cNvGrpSpPr>
            <p:nvPr/>
          </p:nvGrpSpPr>
          <p:grpSpPr bwMode="auto">
            <a:xfrm>
              <a:off x="-177815" y="5352716"/>
              <a:ext cx="1819457" cy="757538"/>
              <a:chOff x="5181600" y="5126121"/>
              <a:chExt cx="2133600" cy="888332"/>
            </a:xfrm>
          </p:grpSpPr>
          <p:grpSp>
            <p:nvGrpSpPr>
              <p:cNvPr id="91153" name="Group 40"/>
              <p:cNvGrpSpPr>
                <a:grpSpLocks/>
              </p:cNvGrpSpPr>
              <p:nvPr/>
            </p:nvGrpSpPr>
            <p:grpSpPr bwMode="auto">
              <a:xfrm>
                <a:off x="5600700" y="5126121"/>
                <a:ext cx="1309371" cy="436479"/>
                <a:chOff x="5600700" y="5126121"/>
                <a:chExt cx="1563437" cy="521172"/>
              </a:xfrm>
            </p:grpSpPr>
            <p:sp>
              <p:nvSpPr>
                <p:cNvPr id="91157" name="Rectangle 23"/>
                <p:cNvSpPr>
                  <a:spLocks noChangeArrowheads="1"/>
                </p:cNvSpPr>
                <p:nvPr/>
              </p:nvSpPr>
              <p:spPr bwMode="auto">
                <a:xfrm>
                  <a:off x="5600700" y="5126593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91158" name="Rectangle 24"/>
                <p:cNvSpPr>
                  <a:spLocks noChangeArrowheads="1"/>
                </p:cNvSpPr>
                <p:nvPr/>
              </p:nvSpPr>
              <p:spPr bwMode="auto">
                <a:xfrm>
                  <a:off x="6121400" y="5126593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91159" name="Rectangle 24"/>
                <p:cNvSpPr>
                  <a:spLocks noChangeArrowheads="1"/>
                </p:cNvSpPr>
                <p:nvPr/>
              </p:nvSpPr>
              <p:spPr bwMode="auto">
                <a:xfrm>
                  <a:off x="6643437" y="5126121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</p:grpSp>
          <p:sp>
            <p:nvSpPr>
              <p:cNvPr id="91154" name="Line 31"/>
              <p:cNvSpPr>
                <a:spLocks noChangeShapeType="1"/>
              </p:cNvSpPr>
              <p:nvPr/>
            </p:nvSpPr>
            <p:spPr bwMode="auto">
              <a:xfrm>
                <a:off x="6256421" y="5348706"/>
                <a:ext cx="0" cy="665747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1155" name="Freeform 24"/>
              <p:cNvSpPr>
                <a:spLocks/>
              </p:cNvSpPr>
              <p:nvPr/>
            </p:nvSpPr>
            <p:spPr bwMode="auto">
              <a:xfrm>
                <a:off x="6700253" y="5205245"/>
                <a:ext cx="614947" cy="139700"/>
              </a:xfrm>
              <a:custGeom>
                <a:avLst/>
                <a:gdLst>
                  <a:gd name="T0" fmla="*/ 0 w 480"/>
                  <a:gd name="T1" fmla="*/ 2147483647 h 88"/>
                  <a:gd name="T2" fmla="*/ 2147483647 w 480"/>
                  <a:gd name="T3" fmla="*/ 0 h 88"/>
                  <a:gd name="T4" fmla="*/ 2147483647 w 480"/>
                  <a:gd name="T5" fmla="*/ 2147483647 h 8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88"/>
                  <a:gd name="T11" fmla="*/ 480 w 480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88">
                    <a:moveTo>
                      <a:pt x="0" y="87"/>
                    </a:moveTo>
                    <a:cubicBezTo>
                      <a:pt x="39" y="73"/>
                      <a:pt x="157" y="0"/>
                      <a:pt x="237" y="0"/>
                    </a:cubicBezTo>
                    <a:cubicBezTo>
                      <a:pt x="317" y="0"/>
                      <a:pt x="430" y="70"/>
                      <a:pt x="480" y="8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oval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1156" name="Freeform 30"/>
              <p:cNvSpPr>
                <a:spLocks/>
              </p:cNvSpPr>
              <p:nvPr/>
            </p:nvSpPr>
            <p:spPr bwMode="auto">
              <a:xfrm rot="10800000">
                <a:off x="5181600" y="5342941"/>
                <a:ext cx="635000" cy="139700"/>
              </a:xfrm>
              <a:custGeom>
                <a:avLst/>
                <a:gdLst>
                  <a:gd name="T0" fmla="*/ 0 w 480"/>
                  <a:gd name="T1" fmla="*/ 2147483647 h 88"/>
                  <a:gd name="T2" fmla="*/ 2147483647 w 480"/>
                  <a:gd name="T3" fmla="*/ 0 h 88"/>
                  <a:gd name="T4" fmla="*/ 2147483647 w 480"/>
                  <a:gd name="T5" fmla="*/ 2147483647 h 8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88"/>
                  <a:gd name="T11" fmla="*/ 480 w 480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88">
                    <a:moveTo>
                      <a:pt x="0" y="87"/>
                    </a:moveTo>
                    <a:cubicBezTo>
                      <a:pt x="39" y="73"/>
                      <a:pt x="157" y="0"/>
                      <a:pt x="237" y="0"/>
                    </a:cubicBezTo>
                    <a:cubicBezTo>
                      <a:pt x="317" y="0"/>
                      <a:pt x="430" y="70"/>
                      <a:pt x="480" y="8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oval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sp>
        <p:nvSpPr>
          <p:cNvPr id="59" name="TextBox 58"/>
          <p:cNvSpPr txBox="1"/>
          <p:nvPr/>
        </p:nvSpPr>
        <p:spPr>
          <a:xfrm>
            <a:off x="7393152" y="0"/>
            <a:ext cx="166981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Enhanced Version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4281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772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Performance and Limitations </a:t>
            </a:r>
            <a:br>
              <a:rPr lang="en-US" smtClean="0"/>
            </a:br>
            <a:r>
              <a:rPr lang="en-US" sz="2800" smtClean="0"/>
              <a:t>- doubly linked list implementation of deque ADT</a:t>
            </a:r>
            <a:endParaRPr lang="en-US" smtClean="0"/>
          </a:p>
        </p:txBody>
      </p:sp>
      <p:sp>
        <p:nvSpPr>
          <p:cNvPr id="9216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752600"/>
            <a:ext cx="7696200" cy="4267200"/>
          </a:xfrm>
          <a:noFill/>
        </p:spPr>
        <p:txBody>
          <a:bodyPr>
            <a:normAutofit lnSpcReduction="10000"/>
          </a:bodyPr>
          <a:lstStyle/>
          <a:p>
            <a:pPr eaLnBrk="1" hangingPunct="1">
              <a:buClr>
                <a:schemeClr val="tx1"/>
              </a:buClr>
            </a:pPr>
            <a:r>
              <a:rPr lang="en-US" altLang="en-US" sz="2800" dirty="0" smtClean="0"/>
              <a:t>Performance</a:t>
            </a:r>
          </a:p>
          <a:p>
            <a:pPr lvl="1" eaLnBrk="1" hangingPunct="1"/>
            <a:r>
              <a:rPr lang="en-US" altLang="en-US" sz="2400" dirty="0" smtClean="0"/>
              <a:t>Let </a:t>
            </a:r>
            <a:r>
              <a:rPr lang="en-US" altLang="en-US" sz="2400" b="1" i="1" dirty="0" smtClean="0">
                <a:latin typeface="Times New Roman" charset="0"/>
                <a:sym typeface="Symbol" charset="2"/>
              </a:rPr>
              <a:t>n</a:t>
            </a:r>
            <a:r>
              <a:rPr lang="en-US" altLang="en-US" sz="2400" dirty="0" smtClean="0"/>
              <a:t> be the number of elements in the </a:t>
            </a:r>
            <a:r>
              <a:rPr lang="en-US" altLang="en-US" sz="2400" dirty="0" err="1" smtClean="0"/>
              <a:t>deque</a:t>
            </a:r>
            <a:endParaRPr lang="en-US" altLang="en-US" sz="2400" dirty="0" smtClean="0"/>
          </a:p>
          <a:p>
            <a:pPr lvl="1" eaLnBrk="1" hangingPunct="1"/>
            <a:r>
              <a:rPr lang="en-US" altLang="en-US" sz="2400" dirty="0" smtClean="0"/>
              <a:t>The space used is </a:t>
            </a:r>
            <a:r>
              <a:rPr lang="en-US" altLang="en-US" sz="2400" b="1" i="1" dirty="0" smtClean="0">
                <a:latin typeface="Times New Roman" charset="0"/>
                <a:sym typeface="Symbol" charset="2"/>
              </a:rPr>
              <a:t>O</a:t>
            </a:r>
            <a:r>
              <a:rPr lang="en-US" altLang="en-US" sz="2400" dirty="0" smtClean="0">
                <a:latin typeface="Times New Roman" charset="0"/>
                <a:sym typeface="Symbol" charset="2"/>
              </a:rPr>
              <a:t>(</a:t>
            </a:r>
            <a:r>
              <a:rPr lang="en-US" altLang="en-US" sz="2400" b="1" i="1" dirty="0" smtClean="0">
                <a:latin typeface="Times New Roman" charset="0"/>
                <a:sym typeface="Symbol" charset="2"/>
              </a:rPr>
              <a:t>n</a:t>
            </a:r>
            <a:r>
              <a:rPr lang="en-US" altLang="en-US" sz="2400" dirty="0" smtClean="0">
                <a:latin typeface="Times New Roman" charset="0"/>
                <a:sym typeface="Symbol" charset="2"/>
              </a:rPr>
              <a:t>)</a:t>
            </a:r>
            <a:endParaRPr lang="en-US" altLang="en-US" sz="2400" dirty="0" smtClean="0"/>
          </a:p>
          <a:p>
            <a:pPr lvl="1" eaLnBrk="1" hangingPunct="1"/>
            <a:r>
              <a:rPr lang="en-US" altLang="en-US" sz="2400" dirty="0" smtClean="0"/>
              <a:t>Each operation runs in time </a:t>
            </a:r>
            <a:r>
              <a:rPr lang="en-US" altLang="en-US" sz="2400" b="1" i="1" dirty="0" smtClean="0">
                <a:latin typeface="Times New Roman" charset="0"/>
                <a:sym typeface="Symbol" charset="2"/>
              </a:rPr>
              <a:t>O</a:t>
            </a:r>
            <a:r>
              <a:rPr lang="en-US" altLang="en-US" sz="2400" dirty="0" smtClean="0">
                <a:latin typeface="Times New Roman" charset="0"/>
                <a:sym typeface="Symbol" charset="2"/>
              </a:rPr>
              <a:t>(1)</a:t>
            </a:r>
          </a:p>
          <a:p>
            <a:pPr eaLnBrk="1" hangingPunct="1">
              <a:buClr>
                <a:schemeClr val="tx1"/>
              </a:buClr>
            </a:pPr>
            <a:endParaRPr lang="en-US" altLang="en-US" sz="2800" dirty="0" smtClean="0"/>
          </a:p>
          <a:p>
            <a:pPr eaLnBrk="1" hangingPunct="1">
              <a:buClr>
                <a:schemeClr val="tx1"/>
              </a:buClr>
            </a:pPr>
            <a:r>
              <a:rPr lang="en-US" altLang="en-US" sz="2800" dirty="0" smtClean="0"/>
              <a:t>Limitations</a:t>
            </a:r>
          </a:p>
          <a:p>
            <a:pPr lvl="1" eaLnBrk="1" hangingPunct="1"/>
            <a:r>
              <a:rPr lang="en-US" altLang="en-US" sz="2400" dirty="0" smtClean="0"/>
              <a:t>NOTE: we do </a:t>
            </a:r>
            <a:r>
              <a:rPr lang="en-US" altLang="en-US" sz="2400" b="1" dirty="0" smtClean="0"/>
              <a:t>not</a:t>
            </a:r>
            <a:r>
              <a:rPr lang="en-US" altLang="en-US" sz="2400" dirty="0" smtClean="0"/>
              <a:t> have the limitation of the array based implementation on the size of the </a:t>
            </a:r>
            <a:r>
              <a:rPr lang="en-US" altLang="en-US" sz="2400" dirty="0" err="1" smtClean="0"/>
              <a:t>deque</a:t>
            </a:r>
            <a:r>
              <a:rPr lang="en-US" altLang="en-US" sz="2400" dirty="0" smtClean="0"/>
              <a:t> because the size of the linked list is not fixed, </a:t>
            </a:r>
          </a:p>
          <a:p>
            <a:pPr lvl="2"/>
            <a:r>
              <a:rPr lang="en-US" altLang="en-US" sz="2000" dirty="0" smtClean="0"/>
              <a:t>i.e., the </a:t>
            </a:r>
            <a:r>
              <a:rPr lang="en-US" altLang="en-US" sz="2000" dirty="0" err="1" smtClean="0"/>
              <a:t>deque</a:t>
            </a:r>
            <a:r>
              <a:rPr lang="en-US" altLang="en-US" sz="2000" dirty="0" smtClean="0"/>
              <a:t> is NEVER full.</a:t>
            </a:r>
          </a:p>
        </p:txBody>
      </p:sp>
    </p:spTree>
    <p:extLst>
      <p:ext uri="{BB962C8B-B14F-4D97-AF65-F5344CB8AC3E}">
        <p14:creationId xmlns:p14="http://schemas.microsoft.com/office/powerpoint/2010/main" val="78771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Marker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943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Questions on:</a:t>
            </a:r>
          </a:p>
          <a:p>
            <a:pPr lvl="1"/>
            <a:r>
              <a:rPr lang="en-US" dirty="0"/>
              <a:t>Review </a:t>
            </a:r>
            <a:r>
              <a:rPr lang="en-US" dirty="0" smtClean="0"/>
              <a:t>Stacks, Singly Linked Lists</a:t>
            </a:r>
            <a:endParaRPr lang="en-US" dirty="0"/>
          </a:p>
          <a:p>
            <a:pPr lvl="1"/>
            <a:r>
              <a:rPr lang="en-US" dirty="0" smtClean="0"/>
              <a:t>Queues</a:t>
            </a:r>
          </a:p>
          <a:p>
            <a:pPr lvl="1"/>
            <a:r>
              <a:rPr lang="en-US" dirty="0" smtClean="0"/>
              <a:t>Doubly </a:t>
            </a:r>
            <a:r>
              <a:rPr lang="en-US" dirty="0"/>
              <a:t>Linked List</a:t>
            </a:r>
          </a:p>
          <a:p>
            <a:pPr lvl="2"/>
            <a:r>
              <a:rPr lang="en-US" dirty="0" smtClean="0"/>
              <a:t>General Concept, Node Setup</a:t>
            </a:r>
          </a:p>
          <a:p>
            <a:pPr lvl="2"/>
            <a:r>
              <a:rPr lang="en-US" dirty="0"/>
              <a:t>Pseudo-Code Implementation Concept</a:t>
            </a:r>
          </a:p>
          <a:p>
            <a:pPr lvl="1"/>
            <a:r>
              <a:rPr lang="en-US" dirty="0" err="1"/>
              <a:t>Deques</a:t>
            </a:r>
            <a:r>
              <a:rPr lang="en-US" dirty="0"/>
              <a:t> (pronounced Decks)</a:t>
            </a:r>
          </a:p>
          <a:p>
            <a:pPr lvl="2"/>
            <a:r>
              <a:rPr lang="en-US" dirty="0"/>
              <a:t>Implemented Using Doubly Linked Lists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Next up</a:t>
            </a:r>
          </a:p>
          <a:p>
            <a:pPr lvl="1"/>
            <a:r>
              <a:rPr lang="en-US" dirty="0" smtClean="0"/>
              <a:t>Vector ADT</a:t>
            </a:r>
          </a:p>
          <a:p>
            <a:pPr lvl="2"/>
            <a:r>
              <a:rPr lang="en-US" dirty="0" smtClean="0"/>
              <a:t>Book Description Plus some</a:t>
            </a:r>
          </a:p>
          <a:p>
            <a:pPr lvl="1"/>
            <a:r>
              <a:rPr lang="en-US" dirty="0" err="1" smtClean="0"/>
              <a:t>Deques</a:t>
            </a:r>
            <a:endParaRPr lang="en-US" dirty="0" smtClean="0"/>
          </a:p>
          <a:p>
            <a:pPr lvl="2"/>
            <a:r>
              <a:rPr lang="en-US" dirty="0" smtClean="0"/>
              <a:t>Implemented Using Vectors</a:t>
            </a:r>
          </a:p>
          <a:p>
            <a:pPr lvl="1"/>
            <a:r>
              <a:rPr lang="en-US" dirty="0"/>
              <a:t>Iterators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5546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Singly Linked List</a:t>
            </a:r>
            <a:endParaRPr lang="en-US" altLang="en-US" sz="4000" smtClean="0"/>
          </a:p>
        </p:txBody>
      </p:sp>
      <p:sp>
        <p:nvSpPr>
          <p:cNvPr id="5018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762000" y="1371600"/>
            <a:ext cx="4114800" cy="3156744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A singly linked list is a structure consisting of a sequence of nodes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A singly linked list stores a pointer to the first node (head) and last (tail)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Each node stores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element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link to the next node</a:t>
            </a:r>
          </a:p>
        </p:txBody>
      </p:sp>
      <p:sp>
        <p:nvSpPr>
          <p:cNvPr id="30732" name="Rectangle 12"/>
          <p:cNvSpPr>
            <a:spLocks noChangeArrowheads="1"/>
          </p:cNvSpPr>
          <p:nvPr/>
        </p:nvSpPr>
        <p:spPr bwMode="auto">
          <a:xfrm>
            <a:off x="925513" y="4735512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762001" y="5945187"/>
            <a:ext cx="952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Leonard</a:t>
            </a:r>
          </a:p>
        </p:txBody>
      </p:sp>
      <p:sp>
        <p:nvSpPr>
          <p:cNvPr id="30734" name="Rectangle 14"/>
          <p:cNvSpPr>
            <a:spLocks noChangeArrowheads="1"/>
          </p:cNvSpPr>
          <p:nvPr/>
        </p:nvSpPr>
        <p:spPr bwMode="auto">
          <a:xfrm>
            <a:off x="1535113" y="4735512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35" name="Line 15"/>
          <p:cNvSpPr>
            <a:spLocks noChangeShapeType="1"/>
          </p:cNvSpPr>
          <p:nvPr/>
        </p:nvSpPr>
        <p:spPr bwMode="auto">
          <a:xfrm>
            <a:off x="1230313" y="5040312"/>
            <a:ext cx="0" cy="914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36" name="Line 16"/>
          <p:cNvSpPr>
            <a:spLocks noChangeShapeType="1"/>
          </p:cNvSpPr>
          <p:nvPr/>
        </p:nvSpPr>
        <p:spPr bwMode="auto">
          <a:xfrm flipV="1">
            <a:off x="1839913" y="5040312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37" name="Rectangle 17"/>
          <p:cNvSpPr>
            <a:spLocks noChangeArrowheads="1"/>
          </p:cNvSpPr>
          <p:nvPr/>
        </p:nvSpPr>
        <p:spPr bwMode="auto">
          <a:xfrm>
            <a:off x="2754313" y="4735512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38" name="Rectangle 18"/>
          <p:cNvSpPr>
            <a:spLocks noChangeArrowheads="1"/>
          </p:cNvSpPr>
          <p:nvPr/>
        </p:nvSpPr>
        <p:spPr bwMode="auto">
          <a:xfrm>
            <a:off x="3363913" y="4735512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39" name="Line 19"/>
          <p:cNvSpPr>
            <a:spLocks noChangeShapeType="1"/>
          </p:cNvSpPr>
          <p:nvPr/>
        </p:nvSpPr>
        <p:spPr bwMode="auto">
          <a:xfrm flipV="1">
            <a:off x="3668713" y="5040312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0" name="Rectangle 20"/>
          <p:cNvSpPr>
            <a:spLocks noChangeArrowheads="1"/>
          </p:cNvSpPr>
          <p:nvPr/>
        </p:nvSpPr>
        <p:spPr bwMode="auto">
          <a:xfrm>
            <a:off x="4583113" y="4735512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41" name="Rectangle 21"/>
          <p:cNvSpPr>
            <a:spLocks noChangeArrowheads="1"/>
          </p:cNvSpPr>
          <p:nvPr/>
        </p:nvSpPr>
        <p:spPr bwMode="auto">
          <a:xfrm>
            <a:off x="5192713" y="4735512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42" name="Line 22"/>
          <p:cNvSpPr>
            <a:spLocks noChangeShapeType="1"/>
          </p:cNvSpPr>
          <p:nvPr/>
        </p:nvSpPr>
        <p:spPr bwMode="auto">
          <a:xfrm flipV="1">
            <a:off x="5497513" y="5040312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3" name="Rectangle 23"/>
          <p:cNvSpPr>
            <a:spLocks noChangeArrowheads="1"/>
          </p:cNvSpPr>
          <p:nvPr/>
        </p:nvSpPr>
        <p:spPr bwMode="auto">
          <a:xfrm>
            <a:off x="6411913" y="4735512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44" name="Rectangle 24"/>
          <p:cNvSpPr>
            <a:spLocks noChangeArrowheads="1"/>
          </p:cNvSpPr>
          <p:nvPr/>
        </p:nvSpPr>
        <p:spPr bwMode="auto">
          <a:xfrm>
            <a:off x="7021513" y="4735512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45" name="Line 25"/>
          <p:cNvSpPr>
            <a:spLocks noChangeShapeType="1"/>
          </p:cNvSpPr>
          <p:nvPr/>
        </p:nvSpPr>
        <p:spPr bwMode="auto">
          <a:xfrm flipV="1">
            <a:off x="7326313" y="5040312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6" name="Text Box 26"/>
          <p:cNvSpPr txBox="1">
            <a:spLocks noChangeArrowheads="1"/>
          </p:cNvSpPr>
          <p:nvPr/>
        </p:nvSpPr>
        <p:spPr bwMode="auto">
          <a:xfrm>
            <a:off x="2593976" y="5945187"/>
            <a:ext cx="946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Sheldon</a:t>
            </a:r>
          </a:p>
        </p:txBody>
      </p:sp>
      <p:sp>
        <p:nvSpPr>
          <p:cNvPr id="30747" name="Line 27"/>
          <p:cNvSpPr>
            <a:spLocks noChangeShapeType="1"/>
          </p:cNvSpPr>
          <p:nvPr/>
        </p:nvSpPr>
        <p:spPr bwMode="auto">
          <a:xfrm>
            <a:off x="3059113" y="5040312"/>
            <a:ext cx="0" cy="914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8" name="Text Box 28"/>
          <p:cNvSpPr txBox="1">
            <a:spLocks noChangeArrowheads="1"/>
          </p:cNvSpPr>
          <p:nvPr/>
        </p:nvSpPr>
        <p:spPr bwMode="auto">
          <a:xfrm>
            <a:off x="4435476" y="5945187"/>
            <a:ext cx="920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Howard</a:t>
            </a:r>
          </a:p>
        </p:txBody>
      </p:sp>
      <p:sp>
        <p:nvSpPr>
          <p:cNvPr id="30749" name="Line 29"/>
          <p:cNvSpPr>
            <a:spLocks noChangeShapeType="1"/>
          </p:cNvSpPr>
          <p:nvPr/>
        </p:nvSpPr>
        <p:spPr bwMode="auto">
          <a:xfrm>
            <a:off x="4887913" y="5040312"/>
            <a:ext cx="0" cy="914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0" name="Text Box 30"/>
          <p:cNvSpPr txBox="1">
            <a:spLocks noChangeArrowheads="1"/>
          </p:cNvSpPr>
          <p:nvPr/>
        </p:nvSpPr>
        <p:spPr bwMode="auto">
          <a:xfrm>
            <a:off x="6488113" y="5945187"/>
            <a:ext cx="474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Raj</a:t>
            </a:r>
          </a:p>
        </p:txBody>
      </p:sp>
      <p:sp>
        <p:nvSpPr>
          <p:cNvPr id="30751" name="Line 31"/>
          <p:cNvSpPr>
            <a:spLocks noChangeShapeType="1"/>
          </p:cNvSpPr>
          <p:nvPr/>
        </p:nvSpPr>
        <p:spPr bwMode="auto">
          <a:xfrm>
            <a:off x="6716713" y="5040312"/>
            <a:ext cx="0" cy="914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2" name="Text Box 32"/>
          <p:cNvSpPr txBox="1">
            <a:spLocks noChangeArrowheads="1"/>
          </p:cNvSpPr>
          <p:nvPr/>
        </p:nvSpPr>
        <p:spPr bwMode="auto">
          <a:xfrm>
            <a:off x="8208963" y="4841874"/>
            <a:ext cx="4032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00FF"/>
                </a:solidFill>
                <a:latin typeface="Calibri" pitchFamily="34" charset="0"/>
                <a:sym typeface="Symbol" charset="2"/>
              </a:rPr>
              <a:t></a:t>
            </a:r>
            <a:endParaRPr lang="en-US" altLang="en-US" b="1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30753" name="Line 16"/>
          <p:cNvSpPr>
            <a:spLocks noChangeShapeType="1"/>
          </p:cNvSpPr>
          <p:nvPr/>
        </p:nvSpPr>
        <p:spPr bwMode="auto">
          <a:xfrm>
            <a:off x="534988" y="4410074"/>
            <a:ext cx="3048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4" name="Text Box 13"/>
          <p:cNvSpPr txBox="1">
            <a:spLocks noChangeArrowheads="1"/>
          </p:cNvSpPr>
          <p:nvPr/>
        </p:nvSpPr>
        <p:spPr bwMode="auto">
          <a:xfrm>
            <a:off x="239713" y="4029074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head</a:t>
            </a:r>
          </a:p>
        </p:txBody>
      </p:sp>
      <p:sp>
        <p:nvSpPr>
          <p:cNvPr id="30755" name="Line 16"/>
          <p:cNvSpPr>
            <a:spLocks noChangeShapeType="1"/>
          </p:cNvSpPr>
          <p:nvPr/>
        </p:nvSpPr>
        <p:spPr bwMode="auto">
          <a:xfrm flipH="1">
            <a:off x="6792913" y="4333874"/>
            <a:ext cx="600075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6" name="Text Box 13"/>
          <p:cNvSpPr txBox="1">
            <a:spLocks noChangeArrowheads="1"/>
          </p:cNvSpPr>
          <p:nvPr/>
        </p:nvSpPr>
        <p:spPr bwMode="auto">
          <a:xfrm>
            <a:off x="7097713" y="3952874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tail</a:t>
            </a: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266" y="542816"/>
            <a:ext cx="518893" cy="10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355" y="579602"/>
            <a:ext cx="182238" cy="42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Rounded Rectangle 39"/>
          <p:cNvSpPr/>
          <p:nvPr/>
        </p:nvSpPr>
        <p:spPr>
          <a:xfrm>
            <a:off x="925513" y="3352800"/>
            <a:ext cx="4048125" cy="11187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239713" y="4029074"/>
            <a:ext cx="654050" cy="3810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7092950" y="3965682"/>
            <a:ext cx="654050" cy="3810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 rot="19087408">
            <a:off x="62160" y="389392"/>
            <a:ext cx="83388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stellar" panose="020A0402060406010301" pitchFamily="18" charset="0"/>
              </a:rPr>
              <a:t>Review</a:t>
            </a:r>
            <a:endParaRPr lang="en-US" sz="1200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60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Book’s Vector ADT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have seen</a:t>
            </a:r>
          </a:p>
          <a:p>
            <a:pPr lvl="1"/>
            <a:r>
              <a:rPr lang="en-US" dirty="0" err="1" smtClean="0"/>
              <a:t>std</a:t>
            </a:r>
            <a:r>
              <a:rPr lang="en-US" dirty="0" smtClean="0"/>
              <a:t>::vector</a:t>
            </a:r>
          </a:p>
          <a:p>
            <a:pPr lvl="1"/>
            <a:r>
              <a:rPr lang="en-US" dirty="0" smtClean="0"/>
              <a:t>and dynamic arrays</a:t>
            </a:r>
          </a:p>
          <a:p>
            <a:pPr lvl="1"/>
            <a:endParaRPr lang="en-US" dirty="0"/>
          </a:p>
          <a:p>
            <a:r>
              <a:rPr lang="en-US" dirty="0" smtClean="0"/>
              <a:t>What if we wanted to make our own vector class?</a:t>
            </a:r>
          </a:p>
          <a:p>
            <a:endParaRPr lang="en-US" dirty="0"/>
          </a:p>
          <a:p>
            <a:r>
              <a:rPr lang="en-US" dirty="0" smtClean="0"/>
              <a:t>And yes, this is going a little sideways in topics</a:t>
            </a:r>
          </a:p>
          <a:p>
            <a:pPr lvl="1"/>
            <a:r>
              <a:rPr lang="en-US" dirty="0" smtClean="0"/>
              <a:t>But we bring it back around</a:t>
            </a:r>
          </a:p>
          <a:p>
            <a:pPr lvl="1"/>
            <a:r>
              <a:rPr lang="en-US" dirty="0" smtClean="0"/>
              <a:t>Discuss implementing a </a:t>
            </a:r>
            <a:r>
              <a:rPr lang="en-US" dirty="0" err="1" smtClean="0"/>
              <a:t>deque</a:t>
            </a:r>
            <a:r>
              <a:rPr lang="en-US" dirty="0" smtClean="0"/>
              <a:t> using the vector ADT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75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Book’s Vector ADT</a:t>
            </a:r>
          </a:p>
        </p:txBody>
      </p:sp>
      <p:sp>
        <p:nvSpPr>
          <p:cNvPr id="409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371600"/>
            <a:ext cx="3581400" cy="3810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000" dirty="0" smtClean="0"/>
              <a:t>The Vector ADT extends the notion of array by storing a sequence of arbitrary objects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endParaRPr lang="en-US" altLang="en-US" sz="2000" dirty="0" smtClean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000" dirty="0" smtClean="0"/>
              <a:t>An element can be accessed, inserted or removed by specifying its rank (number of elements preceding it)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endParaRPr lang="en-US" altLang="en-US" sz="2000" dirty="0" smtClean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000" dirty="0" smtClean="0"/>
              <a:t>An exception is thrown if an incorrect rank is specified 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altLang="en-US" sz="1800" dirty="0" smtClean="0"/>
              <a:t>e.g. a negative rank</a:t>
            </a:r>
          </a:p>
        </p:txBody>
      </p:sp>
      <p:sp>
        <p:nvSpPr>
          <p:cNvPr id="4100" name="Rectangle 4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2"/>
          </p:nvPr>
        </p:nvSpPr>
        <p:spPr>
          <a:xfrm>
            <a:off x="3962400" y="1295400"/>
            <a:ext cx="5029200" cy="5029200"/>
          </a:xfrm>
        </p:spPr>
        <p:txBody>
          <a:bodyPr>
            <a:noAutofit/>
          </a:bodyPr>
          <a:lstStyle/>
          <a:p>
            <a:pPr eaLnBrk="1" hangingPunct="1">
              <a:buClr>
                <a:schemeClr val="tx1"/>
              </a:buClr>
            </a:pPr>
            <a:r>
              <a:rPr lang="en-US" altLang="en-US" sz="2000" dirty="0" smtClean="0"/>
              <a:t>Main vector operations:</a:t>
            </a:r>
          </a:p>
          <a:p>
            <a:pPr lvl="1" eaLnBrk="1" hangingPunct="1"/>
            <a:r>
              <a:rPr lang="en-US" altLang="en-US" sz="2000" dirty="0" err="1" smtClean="0">
                <a:solidFill>
                  <a:srgbClr val="FF0000"/>
                </a:solidFill>
              </a:rPr>
              <a:t>elemAtRank</a:t>
            </a:r>
            <a:r>
              <a:rPr lang="en-US" altLang="en-US" sz="2000" dirty="0" smtClean="0">
                <a:solidFill>
                  <a:srgbClr val="FF0000"/>
                </a:solidFill>
              </a:rPr>
              <a:t>(</a:t>
            </a:r>
            <a:r>
              <a:rPr lang="en-US" altLang="en-US" sz="2000" dirty="0" err="1" smtClean="0">
                <a:solidFill>
                  <a:srgbClr val="FF0000"/>
                </a:solidFill>
              </a:rPr>
              <a:t>int</a:t>
            </a:r>
            <a:r>
              <a:rPr lang="en-US" altLang="en-US" sz="2000" dirty="0" smtClean="0">
                <a:solidFill>
                  <a:srgbClr val="FF0000"/>
                </a:solidFill>
              </a:rPr>
              <a:t> r)</a:t>
            </a:r>
            <a:r>
              <a:rPr lang="en-US" altLang="en-US" sz="2000" dirty="0" smtClean="0"/>
              <a:t>: returns the element at rank r without removing it</a:t>
            </a:r>
          </a:p>
          <a:p>
            <a:pPr lvl="1" eaLnBrk="1" hangingPunct="1"/>
            <a:endParaRPr lang="en-US" altLang="en-US" sz="2000" dirty="0" smtClean="0"/>
          </a:p>
          <a:p>
            <a:pPr lvl="1" eaLnBrk="1" hangingPunct="1"/>
            <a:r>
              <a:rPr lang="en-US" altLang="en-US" sz="2000" dirty="0" err="1" smtClean="0">
                <a:solidFill>
                  <a:srgbClr val="FF0000"/>
                </a:solidFill>
              </a:rPr>
              <a:t>replaceAtRank</a:t>
            </a:r>
            <a:r>
              <a:rPr lang="en-US" altLang="en-US" sz="2000" dirty="0" smtClean="0">
                <a:solidFill>
                  <a:srgbClr val="FF0000"/>
                </a:solidFill>
              </a:rPr>
              <a:t>(</a:t>
            </a:r>
            <a:r>
              <a:rPr lang="en-US" altLang="en-US" sz="2000" dirty="0" err="1" smtClean="0">
                <a:solidFill>
                  <a:srgbClr val="FF0000"/>
                </a:solidFill>
              </a:rPr>
              <a:t>int</a:t>
            </a:r>
            <a:r>
              <a:rPr lang="en-US" altLang="en-US" sz="2000" dirty="0" smtClean="0">
                <a:solidFill>
                  <a:srgbClr val="FF0000"/>
                </a:solidFill>
              </a:rPr>
              <a:t> r, Object o)</a:t>
            </a:r>
            <a:r>
              <a:rPr lang="en-US" altLang="en-US" sz="2000" dirty="0" smtClean="0"/>
              <a:t>: replace the element at rank r with o</a:t>
            </a:r>
          </a:p>
          <a:p>
            <a:pPr lvl="1" eaLnBrk="1" hangingPunct="1"/>
            <a:endParaRPr lang="en-US" altLang="en-US" sz="2000" dirty="0" smtClean="0"/>
          </a:p>
          <a:p>
            <a:pPr lvl="1" eaLnBrk="1" hangingPunct="1"/>
            <a:r>
              <a:rPr lang="en-US" altLang="en-US" sz="2000" dirty="0" err="1" smtClean="0">
                <a:solidFill>
                  <a:srgbClr val="FF0000"/>
                </a:solidFill>
              </a:rPr>
              <a:t>insertAtRank</a:t>
            </a:r>
            <a:r>
              <a:rPr lang="en-US" altLang="en-US" sz="2000" dirty="0" smtClean="0">
                <a:solidFill>
                  <a:srgbClr val="FF0000"/>
                </a:solidFill>
              </a:rPr>
              <a:t>(</a:t>
            </a:r>
            <a:r>
              <a:rPr lang="en-US" altLang="en-US" sz="2000" dirty="0" err="1" smtClean="0">
                <a:solidFill>
                  <a:srgbClr val="FF0000"/>
                </a:solidFill>
              </a:rPr>
              <a:t>int</a:t>
            </a:r>
            <a:r>
              <a:rPr lang="en-US" altLang="en-US" sz="2000" dirty="0" smtClean="0">
                <a:solidFill>
                  <a:srgbClr val="FF0000"/>
                </a:solidFill>
              </a:rPr>
              <a:t> r, Object o)</a:t>
            </a:r>
            <a:r>
              <a:rPr lang="en-US" altLang="en-US" sz="2000" dirty="0" smtClean="0"/>
              <a:t>: insert a new element o to have rank r</a:t>
            </a:r>
          </a:p>
          <a:p>
            <a:pPr lvl="1" eaLnBrk="1" hangingPunct="1"/>
            <a:endParaRPr lang="en-US" altLang="en-US" sz="2000" dirty="0" smtClean="0"/>
          </a:p>
          <a:p>
            <a:pPr lvl="1" eaLnBrk="1" hangingPunct="1"/>
            <a:r>
              <a:rPr lang="en-US" altLang="en-US" sz="2000" dirty="0" err="1" smtClean="0">
                <a:solidFill>
                  <a:srgbClr val="FF0000"/>
                </a:solidFill>
              </a:rPr>
              <a:t>removeAtRank</a:t>
            </a:r>
            <a:r>
              <a:rPr lang="en-US" altLang="en-US" sz="2000" dirty="0" smtClean="0">
                <a:solidFill>
                  <a:srgbClr val="FF0000"/>
                </a:solidFill>
              </a:rPr>
              <a:t>(</a:t>
            </a:r>
            <a:r>
              <a:rPr lang="en-US" altLang="en-US" sz="2000" dirty="0" err="1" smtClean="0">
                <a:solidFill>
                  <a:srgbClr val="FF0000"/>
                </a:solidFill>
              </a:rPr>
              <a:t>int</a:t>
            </a:r>
            <a:r>
              <a:rPr lang="en-US" altLang="en-US" sz="2000" dirty="0" smtClean="0">
                <a:solidFill>
                  <a:srgbClr val="FF0000"/>
                </a:solidFill>
              </a:rPr>
              <a:t> r)</a:t>
            </a:r>
            <a:r>
              <a:rPr lang="en-US" altLang="en-US" sz="2000" dirty="0" smtClean="0"/>
              <a:t>: removes the element at rank r</a:t>
            </a:r>
          </a:p>
          <a:p>
            <a:pPr eaLnBrk="1" hangingPunct="1">
              <a:buClr>
                <a:schemeClr val="tx1"/>
              </a:buClr>
            </a:pPr>
            <a:endParaRPr lang="en-US" altLang="en-US" sz="2000" dirty="0" smtClean="0"/>
          </a:p>
          <a:p>
            <a:pPr eaLnBrk="1" hangingPunct="1">
              <a:buClr>
                <a:schemeClr val="tx1"/>
              </a:buClr>
            </a:pPr>
            <a:r>
              <a:rPr lang="en-US" altLang="en-US" sz="2000" dirty="0" smtClean="0"/>
              <a:t>Additional operations </a:t>
            </a:r>
            <a:r>
              <a:rPr lang="en-US" altLang="en-US" sz="2000" dirty="0" smtClean="0">
                <a:solidFill>
                  <a:srgbClr val="FF0000"/>
                </a:solidFill>
              </a:rPr>
              <a:t>size()</a:t>
            </a:r>
            <a:r>
              <a:rPr lang="en-US" altLang="en-US" sz="2000" dirty="0" smtClean="0"/>
              <a:t> and </a:t>
            </a:r>
            <a:r>
              <a:rPr lang="en-US" altLang="en-US" sz="2000" dirty="0" err="1" smtClean="0">
                <a:solidFill>
                  <a:srgbClr val="FF0000"/>
                </a:solidFill>
              </a:rPr>
              <a:t>isEmpty</a:t>
            </a:r>
            <a:r>
              <a:rPr lang="en-US" altLang="en-US" sz="2000" dirty="0" smtClean="0">
                <a:solidFill>
                  <a:srgbClr val="FF0000"/>
                </a:solidFill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38879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STL vector class</a:t>
            </a:r>
          </a:p>
        </p:txBody>
      </p:sp>
      <p:sp>
        <p:nvSpPr>
          <p:cNvPr id="1229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8305800" cy="5334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u="sng" dirty="0" smtClean="0"/>
              <a:t>Functions in the STL vector class (incomplete list)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/>
              <a:t>s</a:t>
            </a:r>
            <a:r>
              <a:rPr lang="en-US" altLang="en-US" sz="2000" dirty="0" smtClean="0"/>
              <a:t>ize(), capacity() - return #elements in vector, #</a:t>
            </a:r>
            <a:r>
              <a:rPr lang="en-US" altLang="en-US" sz="2000" dirty="0" err="1" smtClean="0"/>
              <a:t>elts</a:t>
            </a:r>
            <a:r>
              <a:rPr lang="en-US" altLang="en-US" sz="2000" dirty="0" smtClean="0"/>
              <a:t> vector can hold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smtClean="0"/>
              <a:t> empty() - </a:t>
            </a:r>
            <a:r>
              <a:rPr lang="en-US" altLang="en-US" sz="2000" dirty="0" err="1" smtClean="0"/>
              <a:t>boolean</a:t>
            </a:r>
            <a:endParaRPr lang="en-US" altLang="en-US" sz="20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smtClean="0"/>
              <a:t>operator  [r] - returns reference to element at rank r  (no index check)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smtClean="0"/>
              <a:t>at( r) - returns reference to element at rank r  (index checked)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/>
              <a:t>f</a:t>
            </a:r>
            <a:r>
              <a:rPr lang="en-US" altLang="en-US" sz="2000" dirty="0" smtClean="0"/>
              <a:t>ront(), back() - return references to first/last </a:t>
            </a:r>
            <a:r>
              <a:rPr lang="en-US" altLang="en-US" sz="2000" dirty="0" err="1" smtClean="0"/>
              <a:t>elts</a:t>
            </a:r>
            <a:endParaRPr lang="en-US" altLang="en-US" sz="20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err="1" smtClean="0"/>
              <a:t>push_back</a:t>
            </a:r>
            <a:r>
              <a:rPr lang="en-US" altLang="en-US" sz="2000" dirty="0" smtClean="0"/>
              <a:t>(e) - insert e at end of vector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err="1" smtClean="0"/>
              <a:t>pop_back</a:t>
            </a:r>
            <a:r>
              <a:rPr lang="en-US" altLang="en-US" sz="2000" dirty="0" smtClean="0"/>
              <a:t>() - remove last element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smtClean="0"/>
              <a:t>vector(n) - creates a vector of size n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endParaRPr lang="en-US" altLang="en-US" sz="2400" u="sng" dirty="0" smtClean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u="sng" dirty="0" smtClean="0"/>
              <a:t>Similarities &amp; Differences with book’s Vector ADT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smtClean="0"/>
              <a:t>STL assignment v[r]=e is equivalent to </a:t>
            </a:r>
            <a:r>
              <a:rPr lang="en-US" altLang="en-US" sz="2000" dirty="0" err="1" smtClean="0"/>
              <a:t>v.replaceAtRank</a:t>
            </a:r>
            <a:r>
              <a:rPr lang="en-US" altLang="en-US" sz="2000" dirty="0" smtClean="0"/>
              <a:t>(</a:t>
            </a:r>
            <a:r>
              <a:rPr lang="en-US" altLang="en-US" sz="2000" dirty="0" err="1" smtClean="0"/>
              <a:t>r,e</a:t>
            </a:r>
            <a:r>
              <a:rPr lang="en-US" altLang="en-US" sz="2000" dirty="0" smtClean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smtClean="0"/>
              <a:t>No direct STL counterparts of </a:t>
            </a:r>
            <a:br>
              <a:rPr lang="en-US" altLang="en-US" sz="2000" dirty="0" smtClean="0"/>
            </a:br>
            <a:r>
              <a:rPr lang="en-US" altLang="en-US" sz="2000" dirty="0" err="1" smtClean="0"/>
              <a:t>insertAtRank</a:t>
            </a:r>
            <a:r>
              <a:rPr lang="en-US" altLang="en-US" sz="2000" dirty="0" smtClean="0"/>
              <a:t>( r) &amp; </a:t>
            </a:r>
            <a:r>
              <a:rPr lang="en-US" altLang="en-US" sz="2000" dirty="0" err="1" smtClean="0"/>
              <a:t>removeAtRank</a:t>
            </a:r>
            <a:r>
              <a:rPr lang="en-US" altLang="en-US" sz="2000" dirty="0" smtClean="0"/>
              <a:t>( r)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smtClean="0"/>
              <a:t>STL also provides more general functions for inserting and removing from arbitrary positions in the vector - these use iterators</a:t>
            </a:r>
          </a:p>
        </p:txBody>
      </p:sp>
      <p:sp>
        <p:nvSpPr>
          <p:cNvPr id="4" name="TextBox 3"/>
          <p:cNvSpPr txBox="1"/>
          <p:nvPr/>
        </p:nvSpPr>
        <p:spPr>
          <a:xfrm rot="2418053">
            <a:off x="7987510" y="454966"/>
            <a:ext cx="729687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stellar" panose="020A0402060406010301" pitchFamily="18" charset="0"/>
              </a:rPr>
              <a:t>FYI</a:t>
            </a:r>
            <a:endParaRPr lang="en-US" sz="2400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18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Applications of Vectors</a:t>
            </a:r>
          </a:p>
        </p:txBody>
      </p:sp>
      <p:sp>
        <p:nvSpPr>
          <p:cNvPr id="512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chemeClr val="tx1"/>
              </a:buClr>
            </a:pPr>
            <a:r>
              <a:rPr lang="en-US" altLang="en-US" dirty="0" smtClean="0"/>
              <a:t>Direct applications</a:t>
            </a:r>
          </a:p>
          <a:p>
            <a:pPr lvl="1" eaLnBrk="1" hangingPunct="1"/>
            <a:r>
              <a:rPr lang="en-US" altLang="en-US" dirty="0" smtClean="0"/>
              <a:t>Sorted collection of objects (simple database)</a:t>
            </a:r>
          </a:p>
          <a:p>
            <a:pPr eaLnBrk="1" hangingPunct="1">
              <a:buClr>
                <a:schemeClr val="tx1"/>
              </a:buClr>
            </a:pPr>
            <a:endParaRPr lang="en-US" altLang="en-US" dirty="0" smtClean="0"/>
          </a:p>
          <a:p>
            <a:pPr eaLnBrk="1" hangingPunct="1">
              <a:buClr>
                <a:schemeClr val="tx1"/>
              </a:buClr>
            </a:pPr>
            <a:r>
              <a:rPr lang="en-US" altLang="en-US" dirty="0" smtClean="0"/>
              <a:t>Indirect applications</a:t>
            </a:r>
          </a:p>
          <a:p>
            <a:pPr lvl="1" eaLnBrk="1" hangingPunct="1"/>
            <a:r>
              <a:rPr lang="en-US" altLang="en-US" dirty="0" smtClean="0"/>
              <a:t>Auxiliary data structure for algorithms</a:t>
            </a:r>
          </a:p>
          <a:p>
            <a:pPr lvl="1" eaLnBrk="1" hangingPunct="1"/>
            <a:r>
              <a:rPr lang="en-US" altLang="en-US" dirty="0" smtClean="0"/>
              <a:t>Component of other data structures</a:t>
            </a:r>
          </a:p>
        </p:txBody>
      </p:sp>
    </p:spTree>
    <p:extLst>
      <p:ext uri="{BB962C8B-B14F-4D97-AF65-F5344CB8AC3E}">
        <p14:creationId xmlns:p14="http://schemas.microsoft.com/office/powerpoint/2010/main" val="225532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Marker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943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Questions on:</a:t>
            </a:r>
          </a:p>
          <a:p>
            <a:pPr lvl="1"/>
            <a:r>
              <a:rPr lang="en-US" dirty="0"/>
              <a:t>Review </a:t>
            </a:r>
            <a:r>
              <a:rPr lang="en-US" dirty="0" smtClean="0"/>
              <a:t>Stacks, Singly Linked Lists</a:t>
            </a:r>
            <a:endParaRPr lang="en-US" dirty="0"/>
          </a:p>
          <a:p>
            <a:pPr lvl="1"/>
            <a:r>
              <a:rPr lang="en-US" dirty="0" smtClean="0"/>
              <a:t>Queues</a:t>
            </a:r>
          </a:p>
          <a:p>
            <a:pPr lvl="1"/>
            <a:r>
              <a:rPr lang="en-US" dirty="0" smtClean="0"/>
              <a:t>Doubly </a:t>
            </a:r>
            <a:r>
              <a:rPr lang="en-US" dirty="0"/>
              <a:t>Linked </a:t>
            </a:r>
            <a:r>
              <a:rPr lang="en-US" dirty="0" smtClean="0"/>
              <a:t>Lists</a:t>
            </a:r>
            <a:endParaRPr lang="en-US" dirty="0"/>
          </a:p>
          <a:p>
            <a:pPr lvl="1"/>
            <a:r>
              <a:rPr lang="en-US" dirty="0" err="1" smtClean="0"/>
              <a:t>Deques</a:t>
            </a:r>
            <a:r>
              <a:rPr lang="en-US" dirty="0" smtClean="0"/>
              <a:t> </a:t>
            </a:r>
            <a:r>
              <a:rPr lang="en-US" dirty="0"/>
              <a:t>(pronounced Decks)</a:t>
            </a:r>
          </a:p>
          <a:p>
            <a:pPr lvl="2"/>
            <a:r>
              <a:rPr lang="en-US" dirty="0"/>
              <a:t>Implemented Using Doubly Linked Lists</a:t>
            </a:r>
          </a:p>
          <a:p>
            <a:pPr lvl="1"/>
            <a:r>
              <a:rPr lang="en-US" dirty="0"/>
              <a:t>Vector ADT</a:t>
            </a:r>
          </a:p>
          <a:p>
            <a:pPr lvl="2"/>
            <a:r>
              <a:rPr lang="en-US" dirty="0" smtClean="0"/>
              <a:t>Book Description</a:t>
            </a:r>
          </a:p>
          <a:p>
            <a:r>
              <a:rPr lang="en-US" dirty="0" smtClean="0"/>
              <a:t>Next up</a:t>
            </a:r>
          </a:p>
          <a:p>
            <a:pPr lvl="1"/>
            <a:r>
              <a:rPr lang="en-US" dirty="0" smtClean="0"/>
              <a:t>Vector ADT</a:t>
            </a:r>
          </a:p>
          <a:p>
            <a:pPr lvl="2"/>
            <a:r>
              <a:rPr lang="en-US" dirty="0" smtClean="0"/>
              <a:t>Implemented using an array</a:t>
            </a:r>
          </a:p>
          <a:p>
            <a:pPr lvl="1"/>
            <a:r>
              <a:rPr lang="en-US" dirty="0" err="1" smtClean="0"/>
              <a:t>Deques</a:t>
            </a:r>
            <a:endParaRPr lang="en-US" dirty="0" smtClean="0"/>
          </a:p>
          <a:p>
            <a:pPr lvl="2"/>
            <a:r>
              <a:rPr lang="en-US" dirty="0" smtClean="0"/>
              <a:t>Implemented Using Vectors</a:t>
            </a:r>
          </a:p>
          <a:p>
            <a:pPr lvl="1"/>
            <a:r>
              <a:rPr lang="en-US" dirty="0"/>
              <a:t>Iterators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9400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Implementing Vector as an Array</a:t>
            </a:r>
          </a:p>
        </p:txBody>
      </p:sp>
      <p:sp>
        <p:nvSpPr>
          <p:cNvPr id="614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447800"/>
            <a:ext cx="7467600" cy="23622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dirty="0" smtClean="0"/>
              <a:t>Use an array </a:t>
            </a:r>
            <a:r>
              <a:rPr lang="en-US" altLang="en-US" sz="2400" b="1" i="1" dirty="0" smtClean="0">
                <a:latin typeface="Times New Roman" charset="0"/>
              </a:rPr>
              <a:t>V</a:t>
            </a:r>
            <a:r>
              <a:rPr lang="en-US" altLang="en-US" sz="2400" dirty="0" smtClean="0"/>
              <a:t> of size </a:t>
            </a:r>
            <a:r>
              <a:rPr lang="en-US" altLang="en-US" sz="2400" b="1" i="1" dirty="0" smtClean="0">
                <a:latin typeface="Times New Roman" charset="0"/>
              </a:rPr>
              <a:t>N</a:t>
            </a:r>
            <a:endParaRPr lang="en-US" altLang="en-US" sz="2400" dirty="0" smtClean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endParaRPr lang="en-US" altLang="en-US" sz="2400" dirty="0" smtClean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dirty="0" smtClean="0"/>
              <a:t>A variable </a:t>
            </a:r>
            <a:r>
              <a:rPr lang="en-US" altLang="en-US" sz="2400" b="1" i="1" dirty="0" smtClean="0">
                <a:latin typeface="Times New Roman" charset="0"/>
              </a:rPr>
              <a:t>n</a:t>
            </a:r>
            <a:r>
              <a:rPr lang="en-US" altLang="en-US" sz="2400" dirty="0" smtClean="0"/>
              <a:t> keeps track of the size of the vector (number of elements stored)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endParaRPr lang="en-US" altLang="en-US" sz="2400" dirty="0" smtClean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dirty="0" smtClean="0"/>
              <a:t>Operation </a:t>
            </a:r>
            <a:r>
              <a:rPr lang="en-US" altLang="en-US" sz="2400" dirty="0" err="1" smtClean="0">
                <a:solidFill>
                  <a:srgbClr val="FF0000"/>
                </a:solidFill>
              </a:rPr>
              <a:t>elemAtRank</a:t>
            </a:r>
            <a:r>
              <a:rPr lang="en-US" altLang="en-US" sz="2400" dirty="0" smtClean="0">
                <a:solidFill>
                  <a:srgbClr val="FF0000"/>
                </a:solidFill>
              </a:rPr>
              <a:t>(r)</a:t>
            </a:r>
            <a:r>
              <a:rPr lang="en-US" altLang="en-US" sz="2400" dirty="0" smtClean="0"/>
              <a:t> is implemented in </a:t>
            </a:r>
            <a:r>
              <a:rPr lang="en-US" altLang="en-US" sz="2400" b="1" i="1" dirty="0" smtClean="0">
                <a:latin typeface="Times New Roman" charset="0"/>
              </a:rPr>
              <a:t>O</a:t>
            </a:r>
            <a:r>
              <a:rPr lang="en-US" altLang="en-US" sz="2400" dirty="0" smtClean="0">
                <a:latin typeface="Times New Roman" charset="0"/>
              </a:rPr>
              <a:t>(1)</a:t>
            </a:r>
            <a:r>
              <a:rPr lang="en-US" altLang="en-US" sz="2400" dirty="0" smtClean="0"/>
              <a:t> time by returning </a:t>
            </a:r>
            <a:r>
              <a:rPr lang="en-US" altLang="en-US" sz="2400" b="1" i="1" dirty="0" smtClean="0">
                <a:latin typeface="Times New Roman" charset="0"/>
              </a:rPr>
              <a:t>V</a:t>
            </a:r>
            <a:r>
              <a:rPr lang="en-US" altLang="en-US" sz="2400" dirty="0" smtClean="0">
                <a:latin typeface="Times New Roman" charset="0"/>
              </a:rPr>
              <a:t>[</a:t>
            </a:r>
            <a:r>
              <a:rPr lang="en-US" altLang="en-US" sz="2400" b="1" i="1" dirty="0" smtClean="0">
                <a:latin typeface="Times New Roman" charset="0"/>
              </a:rPr>
              <a:t>r</a:t>
            </a:r>
            <a:r>
              <a:rPr lang="en-US" altLang="en-US" sz="2400" dirty="0" smtClean="0">
                <a:latin typeface="Times New Roman" charset="0"/>
              </a:rPr>
              <a:t>]</a:t>
            </a:r>
          </a:p>
        </p:txBody>
      </p:sp>
      <p:sp>
        <p:nvSpPr>
          <p:cNvPr id="6148" name="Rectangle 58"/>
          <p:cNvSpPr>
            <a:spLocks noChangeArrowheads="1"/>
          </p:cNvSpPr>
          <p:nvPr/>
        </p:nvSpPr>
        <p:spPr bwMode="auto">
          <a:xfrm>
            <a:off x="1524000" y="4495800"/>
            <a:ext cx="296863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 i="1">
                <a:solidFill>
                  <a:srgbClr val="40458C"/>
                </a:solidFill>
                <a:latin typeface="Times New Roman" charset="0"/>
              </a:rPr>
              <a:t>V</a:t>
            </a:r>
            <a:endParaRPr lang="en-US" altLang="en-US" b="1">
              <a:solidFill>
                <a:srgbClr val="40458C"/>
              </a:solidFill>
              <a:latin typeface="Calibri" pitchFamily="34" charset="0"/>
            </a:endParaRPr>
          </a:p>
        </p:txBody>
      </p:sp>
      <p:sp>
        <p:nvSpPr>
          <p:cNvPr id="6149" name="Rectangle 59"/>
          <p:cNvSpPr>
            <a:spLocks noChangeArrowheads="1"/>
          </p:cNvSpPr>
          <p:nvPr/>
        </p:nvSpPr>
        <p:spPr bwMode="auto">
          <a:xfrm>
            <a:off x="2057400" y="4884738"/>
            <a:ext cx="153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40458C"/>
                </a:solidFill>
                <a:latin typeface="Times New Roman" charset="0"/>
              </a:rPr>
              <a:t>0</a:t>
            </a:r>
            <a:endParaRPr lang="en-US" altLang="en-US">
              <a:solidFill>
                <a:srgbClr val="40458C"/>
              </a:solidFill>
              <a:latin typeface="Calibri" pitchFamily="34" charset="0"/>
            </a:endParaRPr>
          </a:p>
        </p:txBody>
      </p:sp>
      <p:sp>
        <p:nvSpPr>
          <p:cNvPr id="6150" name="Rectangle 60"/>
          <p:cNvSpPr>
            <a:spLocks noChangeArrowheads="1"/>
          </p:cNvSpPr>
          <p:nvPr/>
        </p:nvSpPr>
        <p:spPr bwMode="auto">
          <a:xfrm>
            <a:off x="2362200" y="4884738"/>
            <a:ext cx="153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40458C"/>
                </a:solidFill>
                <a:latin typeface="Times New Roman" charset="0"/>
              </a:rPr>
              <a:t>1</a:t>
            </a:r>
            <a:endParaRPr lang="en-US" altLang="en-US">
              <a:solidFill>
                <a:srgbClr val="40458C"/>
              </a:solidFill>
              <a:latin typeface="Calibri" pitchFamily="34" charset="0"/>
            </a:endParaRPr>
          </a:p>
        </p:txBody>
      </p:sp>
      <p:sp>
        <p:nvSpPr>
          <p:cNvPr id="6151" name="Rectangle 61"/>
          <p:cNvSpPr>
            <a:spLocks noChangeArrowheads="1"/>
          </p:cNvSpPr>
          <p:nvPr/>
        </p:nvSpPr>
        <p:spPr bwMode="auto">
          <a:xfrm>
            <a:off x="2667000" y="4884738"/>
            <a:ext cx="153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40458C"/>
                </a:solidFill>
                <a:latin typeface="Times New Roman" charset="0"/>
              </a:rPr>
              <a:t>2</a:t>
            </a:r>
            <a:endParaRPr lang="en-US" altLang="en-US">
              <a:solidFill>
                <a:srgbClr val="40458C"/>
              </a:solidFill>
              <a:latin typeface="Calibri" pitchFamily="34" charset="0"/>
            </a:endParaRPr>
          </a:p>
        </p:txBody>
      </p:sp>
      <p:sp>
        <p:nvSpPr>
          <p:cNvPr id="6152" name="Rectangle 65"/>
          <p:cNvSpPr>
            <a:spLocks noChangeArrowheads="1"/>
          </p:cNvSpPr>
          <p:nvPr/>
        </p:nvSpPr>
        <p:spPr bwMode="auto">
          <a:xfrm>
            <a:off x="5334000" y="4884738"/>
            <a:ext cx="282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 i="1">
                <a:solidFill>
                  <a:srgbClr val="40458C"/>
                </a:solidFill>
                <a:latin typeface="Times New Roman" charset="0"/>
              </a:rPr>
              <a:t>n</a:t>
            </a:r>
            <a:endParaRPr lang="en-US" altLang="en-US" b="1">
              <a:solidFill>
                <a:srgbClr val="40458C"/>
              </a:solidFill>
              <a:latin typeface="Calibri" pitchFamily="34" charset="0"/>
            </a:endParaRPr>
          </a:p>
        </p:txBody>
      </p:sp>
      <p:sp>
        <p:nvSpPr>
          <p:cNvPr id="6153" name="Rectangle 82"/>
          <p:cNvSpPr>
            <a:spLocks noChangeArrowheads="1"/>
          </p:cNvSpPr>
          <p:nvPr/>
        </p:nvSpPr>
        <p:spPr bwMode="auto">
          <a:xfrm>
            <a:off x="1981200" y="4572000"/>
            <a:ext cx="304800" cy="3048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6154" name="Rectangle 83"/>
          <p:cNvSpPr>
            <a:spLocks noChangeArrowheads="1"/>
          </p:cNvSpPr>
          <p:nvPr/>
        </p:nvSpPr>
        <p:spPr bwMode="auto">
          <a:xfrm>
            <a:off x="2286000" y="4572000"/>
            <a:ext cx="304800" cy="3048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6155" name="Rectangle 84"/>
          <p:cNvSpPr>
            <a:spLocks noChangeArrowheads="1"/>
          </p:cNvSpPr>
          <p:nvPr/>
        </p:nvSpPr>
        <p:spPr bwMode="auto">
          <a:xfrm>
            <a:off x="2590800" y="4572000"/>
            <a:ext cx="304800" cy="3048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6156" name="Rectangle 85"/>
          <p:cNvSpPr>
            <a:spLocks noChangeArrowheads="1"/>
          </p:cNvSpPr>
          <p:nvPr/>
        </p:nvSpPr>
        <p:spPr bwMode="auto">
          <a:xfrm>
            <a:off x="2895600" y="4572000"/>
            <a:ext cx="304800" cy="3048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6157" name="Rectangle 86"/>
          <p:cNvSpPr>
            <a:spLocks noChangeArrowheads="1"/>
          </p:cNvSpPr>
          <p:nvPr/>
        </p:nvSpPr>
        <p:spPr bwMode="auto">
          <a:xfrm>
            <a:off x="3200400" y="4572000"/>
            <a:ext cx="304800" cy="3048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6158" name="Rectangle 87"/>
          <p:cNvSpPr>
            <a:spLocks noChangeArrowheads="1"/>
          </p:cNvSpPr>
          <p:nvPr/>
        </p:nvSpPr>
        <p:spPr bwMode="auto">
          <a:xfrm>
            <a:off x="3505200" y="4572000"/>
            <a:ext cx="304800" cy="3048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6159" name="Rectangle 88"/>
          <p:cNvSpPr>
            <a:spLocks noChangeArrowheads="1"/>
          </p:cNvSpPr>
          <p:nvPr/>
        </p:nvSpPr>
        <p:spPr bwMode="auto">
          <a:xfrm>
            <a:off x="3810000" y="4572000"/>
            <a:ext cx="304800" cy="304800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6160" name="Rectangle 89"/>
          <p:cNvSpPr>
            <a:spLocks noChangeArrowheads="1"/>
          </p:cNvSpPr>
          <p:nvPr/>
        </p:nvSpPr>
        <p:spPr bwMode="auto">
          <a:xfrm>
            <a:off x="4114800" y="4572000"/>
            <a:ext cx="304800" cy="3048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6161" name="Rectangle 90"/>
          <p:cNvSpPr>
            <a:spLocks noChangeArrowheads="1"/>
          </p:cNvSpPr>
          <p:nvPr/>
        </p:nvSpPr>
        <p:spPr bwMode="auto">
          <a:xfrm>
            <a:off x="4419600" y="4572000"/>
            <a:ext cx="304800" cy="3048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6162" name="Rectangle 91"/>
          <p:cNvSpPr>
            <a:spLocks noChangeArrowheads="1"/>
          </p:cNvSpPr>
          <p:nvPr/>
        </p:nvSpPr>
        <p:spPr bwMode="auto">
          <a:xfrm>
            <a:off x="4724400" y="4572000"/>
            <a:ext cx="304800" cy="3048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6163" name="Rectangle 92"/>
          <p:cNvSpPr>
            <a:spLocks noChangeArrowheads="1"/>
          </p:cNvSpPr>
          <p:nvPr/>
        </p:nvSpPr>
        <p:spPr bwMode="auto">
          <a:xfrm>
            <a:off x="5029200" y="4572000"/>
            <a:ext cx="304800" cy="3048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6164" name="Rectangle 93"/>
          <p:cNvSpPr>
            <a:spLocks noChangeArrowheads="1"/>
          </p:cNvSpPr>
          <p:nvPr/>
        </p:nvSpPr>
        <p:spPr bwMode="auto">
          <a:xfrm>
            <a:off x="5334000" y="4572000"/>
            <a:ext cx="304800" cy="304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6165" name="Rectangle 94"/>
          <p:cNvSpPr>
            <a:spLocks noChangeArrowheads="1"/>
          </p:cNvSpPr>
          <p:nvPr/>
        </p:nvSpPr>
        <p:spPr bwMode="auto">
          <a:xfrm>
            <a:off x="5638800" y="4572000"/>
            <a:ext cx="304800" cy="304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6166" name="Rectangle 95"/>
          <p:cNvSpPr>
            <a:spLocks noChangeArrowheads="1"/>
          </p:cNvSpPr>
          <p:nvPr/>
        </p:nvSpPr>
        <p:spPr bwMode="auto">
          <a:xfrm>
            <a:off x="5943600" y="4572000"/>
            <a:ext cx="304800" cy="304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6167" name="Rectangle 96"/>
          <p:cNvSpPr>
            <a:spLocks noChangeArrowheads="1"/>
          </p:cNvSpPr>
          <p:nvPr/>
        </p:nvSpPr>
        <p:spPr bwMode="auto">
          <a:xfrm>
            <a:off x="6248400" y="4572000"/>
            <a:ext cx="304800" cy="304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6168" name="Rectangle 97"/>
          <p:cNvSpPr>
            <a:spLocks noChangeArrowheads="1"/>
          </p:cNvSpPr>
          <p:nvPr/>
        </p:nvSpPr>
        <p:spPr bwMode="auto">
          <a:xfrm>
            <a:off x="6553200" y="4572000"/>
            <a:ext cx="304800" cy="304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6169" name="Rectangle 98"/>
          <p:cNvSpPr>
            <a:spLocks noChangeArrowheads="1"/>
          </p:cNvSpPr>
          <p:nvPr/>
        </p:nvSpPr>
        <p:spPr bwMode="auto">
          <a:xfrm>
            <a:off x="6858000" y="4572000"/>
            <a:ext cx="304800" cy="304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6170" name="Rectangle 130"/>
          <p:cNvSpPr>
            <a:spLocks noChangeArrowheads="1"/>
          </p:cNvSpPr>
          <p:nvPr/>
        </p:nvSpPr>
        <p:spPr bwMode="auto">
          <a:xfrm>
            <a:off x="3810000" y="4892675"/>
            <a:ext cx="282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 i="1">
                <a:solidFill>
                  <a:srgbClr val="40458C"/>
                </a:solidFill>
                <a:latin typeface="Times New Roman" charset="0"/>
              </a:rPr>
              <a:t>r</a:t>
            </a:r>
            <a:endParaRPr lang="en-US" altLang="en-US" b="1">
              <a:solidFill>
                <a:srgbClr val="40458C"/>
              </a:solidFill>
              <a:latin typeface="Calibri" pitchFamily="34" charset="0"/>
            </a:endParaRPr>
          </a:p>
        </p:txBody>
      </p:sp>
      <p:sp>
        <p:nvSpPr>
          <p:cNvPr id="6171" name="Rectangle 58"/>
          <p:cNvSpPr>
            <a:spLocks noChangeArrowheads="1"/>
          </p:cNvSpPr>
          <p:nvPr/>
        </p:nvSpPr>
        <p:spPr bwMode="auto">
          <a:xfrm>
            <a:off x="6705600" y="4114800"/>
            <a:ext cx="68580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 i="1">
                <a:solidFill>
                  <a:srgbClr val="40458C"/>
                </a:solidFill>
                <a:latin typeface="Times New Roman" charset="0"/>
              </a:rPr>
              <a:t>N-1</a:t>
            </a:r>
            <a:endParaRPr lang="en-US" altLang="en-US" b="1">
              <a:solidFill>
                <a:srgbClr val="40458C"/>
              </a:solidFill>
              <a:latin typeface="Calibri" pitchFamily="34" charset="0"/>
            </a:endParaRPr>
          </a:p>
        </p:txBody>
      </p:sp>
      <p:sp>
        <p:nvSpPr>
          <p:cNvPr id="6172" name="Rectangle 58"/>
          <p:cNvSpPr>
            <a:spLocks noChangeArrowheads="1"/>
          </p:cNvSpPr>
          <p:nvPr/>
        </p:nvSpPr>
        <p:spPr bwMode="auto">
          <a:xfrm>
            <a:off x="1981200" y="4191000"/>
            <a:ext cx="296863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 i="1">
                <a:solidFill>
                  <a:srgbClr val="40458C"/>
                </a:solidFill>
                <a:latin typeface="Times New Roman" charset="0"/>
              </a:rPr>
              <a:t>0</a:t>
            </a:r>
            <a:endParaRPr lang="en-US" altLang="en-US" b="1">
              <a:solidFill>
                <a:srgbClr val="40458C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83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Array based Vector: Insertion</a:t>
            </a:r>
          </a:p>
        </p:txBody>
      </p:sp>
      <p:sp>
        <p:nvSpPr>
          <p:cNvPr id="33798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914400" y="1371600"/>
            <a:ext cx="7239000" cy="18288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In operation </a:t>
            </a:r>
            <a:r>
              <a:rPr lang="en-US" dirty="0" err="1" smtClean="0">
                <a:solidFill>
                  <a:srgbClr val="FF0000"/>
                </a:solidFill>
              </a:rPr>
              <a:t>insertAtRank</a:t>
            </a: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 err="1" smtClean="0">
                <a:solidFill>
                  <a:srgbClr val="FF0000"/>
                </a:solidFill>
              </a:rPr>
              <a:t>r,o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r>
              <a:rPr lang="en-US" dirty="0" smtClean="0"/>
              <a:t> we need to make room for the new element by shifting forward the  </a:t>
            </a:r>
            <a:r>
              <a:rPr lang="en-US" b="1" i="1" dirty="0" smtClean="0">
                <a:latin typeface="Times New Roman" charset="0"/>
              </a:rPr>
              <a:t>n </a:t>
            </a:r>
            <a:r>
              <a:rPr lang="en-US" dirty="0" smtClean="0">
                <a:latin typeface="Symbol" charset="2"/>
              </a:rPr>
              <a:t>-</a:t>
            </a:r>
            <a:r>
              <a:rPr lang="en-US" b="1" i="1" dirty="0" smtClean="0">
                <a:latin typeface="Times New Roman" charset="0"/>
              </a:rPr>
              <a:t> r</a:t>
            </a:r>
            <a:r>
              <a:rPr lang="en-US" dirty="0" smtClean="0"/>
              <a:t> elements </a:t>
            </a:r>
            <a:r>
              <a:rPr lang="en-US" b="1" i="1" dirty="0" smtClean="0">
                <a:latin typeface="Times New Roman" charset="0"/>
              </a:rPr>
              <a:t>V</a:t>
            </a:r>
            <a:r>
              <a:rPr lang="en-US" dirty="0" smtClean="0">
                <a:latin typeface="Times New Roman" charset="0"/>
              </a:rPr>
              <a:t>[</a:t>
            </a:r>
            <a:r>
              <a:rPr lang="en-US" b="1" i="1" dirty="0" smtClean="0">
                <a:latin typeface="Times New Roman" charset="0"/>
              </a:rPr>
              <a:t>r</a:t>
            </a:r>
            <a:r>
              <a:rPr lang="en-US" dirty="0" smtClean="0">
                <a:latin typeface="Times New Roman" charset="0"/>
              </a:rPr>
              <a:t>], …, </a:t>
            </a:r>
            <a:r>
              <a:rPr lang="en-US" b="1" i="1" dirty="0" smtClean="0">
                <a:latin typeface="Times New Roman" charset="0"/>
              </a:rPr>
              <a:t>V</a:t>
            </a:r>
            <a:r>
              <a:rPr lang="en-US" dirty="0" smtClean="0">
                <a:latin typeface="Times New Roman" charset="0"/>
              </a:rPr>
              <a:t>[</a:t>
            </a:r>
            <a:r>
              <a:rPr lang="en-US" b="1" i="1" dirty="0" smtClean="0">
                <a:latin typeface="Times New Roman" charset="0"/>
              </a:rPr>
              <a:t>n </a:t>
            </a:r>
            <a:r>
              <a:rPr lang="en-US" dirty="0" smtClean="0">
                <a:latin typeface="Symbol" charset="2"/>
              </a:rPr>
              <a:t>-</a:t>
            </a:r>
            <a:r>
              <a:rPr lang="en-US" b="1" i="1" dirty="0" smtClean="0">
                <a:latin typeface="Times New Roman" charset="0"/>
              </a:rPr>
              <a:t> </a:t>
            </a:r>
            <a:r>
              <a:rPr lang="en-US" dirty="0" smtClean="0">
                <a:latin typeface="Times New Roman" charset="0"/>
              </a:rPr>
              <a:t>1]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In the worst case (</a:t>
            </a:r>
            <a:r>
              <a:rPr lang="en-US" b="1" i="1" dirty="0" smtClean="0">
                <a:latin typeface="Times New Roman" charset="0"/>
              </a:rPr>
              <a:t>r </a:t>
            </a:r>
            <a:r>
              <a:rPr lang="en-US" dirty="0" smtClean="0">
                <a:latin typeface="Symbol" charset="2"/>
              </a:rPr>
              <a:t>=</a:t>
            </a:r>
            <a:r>
              <a:rPr lang="en-US" b="1" i="1" dirty="0" smtClean="0">
                <a:latin typeface="Times New Roman" charset="0"/>
              </a:rPr>
              <a:t> </a:t>
            </a:r>
            <a:r>
              <a:rPr lang="en-US" dirty="0" smtClean="0">
                <a:latin typeface="Times New Roman" charset="0"/>
              </a:rPr>
              <a:t>0</a:t>
            </a:r>
            <a:r>
              <a:rPr lang="en-US" dirty="0" smtClean="0"/>
              <a:t>), this takes </a:t>
            </a:r>
            <a:r>
              <a:rPr lang="en-US" b="1" i="1" dirty="0" smtClean="0">
                <a:latin typeface="Times New Roman" charset="0"/>
              </a:rPr>
              <a:t>O</a:t>
            </a:r>
            <a:r>
              <a:rPr lang="en-US" dirty="0" smtClean="0">
                <a:latin typeface="Times New Roman" charset="0"/>
              </a:rPr>
              <a:t>(</a:t>
            </a:r>
            <a:r>
              <a:rPr lang="en-US" b="1" i="1" dirty="0" smtClean="0">
                <a:latin typeface="Times New Roman" charset="0"/>
              </a:rPr>
              <a:t>n</a:t>
            </a:r>
            <a:r>
              <a:rPr lang="en-US" dirty="0" smtClean="0">
                <a:latin typeface="Times New Roman" charset="0"/>
              </a:rPr>
              <a:t>)</a:t>
            </a:r>
            <a:r>
              <a:rPr lang="en-US" dirty="0" smtClean="0"/>
              <a:t> time</a:t>
            </a:r>
          </a:p>
        </p:txBody>
      </p:sp>
      <p:sp>
        <p:nvSpPr>
          <p:cNvPr id="7172" name="Rectangle 55"/>
          <p:cNvSpPr>
            <a:spLocks noChangeArrowheads="1"/>
          </p:cNvSpPr>
          <p:nvPr/>
        </p:nvSpPr>
        <p:spPr bwMode="auto">
          <a:xfrm>
            <a:off x="1981200" y="3581400"/>
            <a:ext cx="296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 i="1">
                <a:solidFill>
                  <a:srgbClr val="40458C"/>
                </a:solidFill>
                <a:latin typeface="Times New Roman" charset="0"/>
              </a:rPr>
              <a:t>V</a:t>
            </a:r>
            <a:endParaRPr lang="en-US" altLang="en-US" b="1">
              <a:solidFill>
                <a:srgbClr val="40458C"/>
              </a:solidFill>
              <a:latin typeface="Calibri" pitchFamily="34" charset="0"/>
            </a:endParaRPr>
          </a:p>
        </p:txBody>
      </p:sp>
      <p:sp>
        <p:nvSpPr>
          <p:cNvPr id="7173" name="Rectangle 56"/>
          <p:cNvSpPr>
            <a:spLocks noChangeArrowheads="1"/>
          </p:cNvSpPr>
          <p:nvPr/>
        </p:nvSpPr>
        <p:spPr bwMode="auto">
          <a:xfrm>
            <a:off x="2514600" y="3970338"/>
            <a:ext cx="153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40458C"/>
                </a:solidFill>
                <a:latin typeface="Times New Roman" charset="0"/>
              </a:rPr>
              <a:t>0</a:t>
            </a:r>
            <a:endParaRPr lang="en-US" altLang="en-US">
              <a:solidFill>
                <a:srgbClr val="40458C"/>
              </a:solidFill>
              <a:latin typeface="Calibri" pitchFamily="34" charset="0"/>
            </a:endParaRPr>
          </a:p>
        </p:txBody>
      </p:sp>
      <p:sp>
        <p:nvSpPr>
          <p:cNvPr id="7174" name="Rectangle 57"/>
          <p:cNvSpPr>
            <a:spLocks noChangeArrowheads="1"/>
          </p:cNvSpPr>
          <p:nvPr/>
        </p:nvSpPr>
        <p:spPr bwMode="auto">
          <a:xfrm>
            <a:off x="2819400" y="3970338"/>
            <a:ext cx="153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40458C"/>
                </a:solidFill>
                <a:latin typeface="Times New Roman" charset="0"/>
              </a:rPr>
              <a:t>1</a:t>
            </a:r>
            <a:endParaRPr lang="en-US" altLang="en-US">
              <a:solidFill>
                <a:srgbClr val="40458C"/>
              </a:solidFill>
              <a:latin typeface="Calibri" pitchFamily="34" charset="0"/>
            </a:endParaRPr>
          </a:p>
        </p:txBody>
      </p:sp>
      <p:sp>
        <p:nvSpPr>
          <p:cNvPr id="7175" name="Rectangle 58"/>
          <p:cNvSpPr>
            <a:spLocks noChangeArrowheads="1"/>
          </p:cNvSpPr>
          <p:nvPr/>
        </p:nvSpPr>
        <p:spPr bwMode="auto">
          <a:xfrm>
            <a:off x="3124200" y="3970338"/>
            <a:ext cx="153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40458C"/>
                </a:solidFill>
                <a:latin typeface="Times New Roman" charset="0"/>
              </a:rPr>
              <a:t>2</a:t>
            </a:r>
            <a:endParaRPr lang="en-US" altLang="en-US">
              <a:solidFill>
                <a:srgbClr val="40458C"/>
              </a:solidFill>
              <a:latin typeface="Calibri" pitchFamily="34" charset="0"/>
            </a:endParaRPr>
          </a:p>
        </p:txBody>
      </p:sp>
      <p:sp>
        <p:nvSpPr>
          <p:cNvPr id="7176" name="Rectangle 59"/>
          <p:cNvSpPr>
            <a:spLocks noChangeArrowheads="1"/>
          </p:cNvSpPr>
          <p:nvPr/>
        </p:nvSpPr>
        <p:spPr bwMode="auto">
          <a:xfrm>
            <a:off x="5791200" y="3970338"/>
            <a:ext cx="282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 i="1">
                <a:solidFill>
                  <a:srgbClr val="40458C"/>
                </a:solidFill>
                <a:latin typeface="Times New Roman" charset="0"/>
              </a:rPr>
              <a:t>n</a:t>
            </a:r>
            <a:endParaRPr lang="en-US" altLang="en-US" b="1">
              <a:solidFill>
                <a:srgbClr val="40458C"/>
              </a:solidFill>
              <a:latin typeface="Calibri" pitchFamily="34" charset="0"/>
            </a:endParaRPr>
          </a:p>
        </p:txBody>
      </p:sp>
      <p:sp>
        <p:nvSpPr>
          <p:cNvPr id="7177" name="Rectangle 60"/>
          <p:cNvSpPr>
            <a:spLocks noChangeArrowheads="1"/>
          </p:cNvSpPr>
          <p:nvPr/>
        </p:nvSpPr>
        <p:spPr bwMode="auto">
          <a:xfrm>
            <a:off x="2438400" y="3657600"/>
            <a:ext cx="304800" cy="304800"/>
          </a:xfrm>
          <a:prstGeom prst="rect">
            <a:avLst/>
          </a:prstGeom>
          <a:solidFill>
            <a:srgbClr val="F8F0D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7178" name="Rectangle 61"/>
          <p:cNvSpPr>
            <a:spLocks noChangeArrowheads="1"/>
          </p:cNvSpPr>
          <p:nvPr/>
        </p:nvSpPr>
        <p:spPr bwMode="auto">
          <a:xfrm>
            <a:off x="2743200" y="3657600"/>
            <a:ext cx="304800" cy="304800"/>
          </a:xfrm>
          <a:prstGeom prst="rect">
            <a:avLst/>
          </a:prstGeom>
          <a:solidFill>
            <a:srgbClr val="F8F0D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7179" name="Rectangle 62"/>
          <p:cNvSpPr>
            <a:spLocks noChangeArrowheads="1"/>
          </p:cNvSpPr>
          <p:nvPr/>
        </p:nvSpPr>
        <p:spPr bwMode="auto">
          <a:xfrm>
            <a:off x="3048000" y="3657600"/>
            <a:ext cx="304800" cy="304800"/>
          </a:xfrm>
          <a:prstGeom prst="rect">
            <a:avLst/>
          </a:prstGeom>
          <a:solidFill>
            <a:srgbClr val="F8F0D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7180" name="Rectangle 63"/>
          <p:cNvSpPr>
            <a:spLocks noChangeArrowheads="1"/>
          </p:cNvSpPr>
          <p:nvPr/>
        </p:nvSpPr>
        <p:spPr bwMode="auto">
          <a:xfrm>
            <a:off x="3352800" y="3657600"/>
            <a:ext cx="304800" cy="304800"/>
          </a:xfrm>
          <a:prstGeom prst="rect">
            <a:avLst/>
          </a:prstGeom>
          <a:solidFill>
            <a:srgbClr val="F8F0D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7181" name="Rectangle 64"/>
          <p:cNvSpPr>
            <a:spLocks noChangeArrowheads="1"/>
          </p:cNvSpPr>
          <p:nvPr/>
        </p:nvSpPr>
        <p:spPr bwMode="auto">
          <a:xfrm>
            <a:off x="3657600" y="3657600"/>
            <a:ext cx="304800" cy="304800"/>
          </a:xfrm>
          <a:prstGeom prst="rect">
            <a:avLst/>
          </a:prstGeom>
          <a:solidFill>
            <a:srgbClr val="F8F0D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7182" name="Rectangle 65"/>
          <p:cNvSpPr>
            <a:spLocks noChangeArrowheads="1"/>
          </p:cNvSpPr>
          <p:nvPr/>
        </p:nvSpPr>
        <p:spPr bwMode="auto">
          <a:xfrm>
            <a:off x="3962400" y="3657600"/>
            <a:ext cx="304800" cy="304800"/>
          </a:xfrm>
          <a:prstGeom prst="rect">
            <a:avLst/>
          </a:prstGeom>
          <a:solidFill>
            <a:srgbClr val="F8F0D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7183" name="Rectangle 66"/>
          <p:cNvSpPr>
            <a:spLocks noChangeArrowheads="1"/>
          </p:cNvSpPr>
          <p:nvPr/>
        </p:nvSpPr>
        <p:spPr bwMode="auto">
          <a:xfrm>
            <a:off x="4267200" y="3657600"/>
            <a:ext cx="304800" cy="3048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7184" name="Rectangle 67"/>
          <p:cNvSpPr>
            <a:spLocks noChangeArrowheads="1"/>
          </p:cNvSpPr>
          <p:nvPr/>
        </p:nvSpPr>
        <p:spPr bwMode="auto">
          <a:xfrm>
            <a:off x="4572000" y="3657600"/>
            <a:ext cx="304800" cy="3048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7185" name="Rectangle 68"/>
          <p:cNvSpPr>
            <a:spLocks noChangeArrowheads="1"/>
          </p:cNvSpPr>
          <p:nvPr/>
        </p:nvSpPr>
        <p:spPr bwMode="auto">
          <a:xfrm>
            <a:off x="4876800" y="3657600"/>
            <a:ext cx="304800" cy="3048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7186" name="Rectangle 69"/>
          <p:cNvSpPr>
            <a:spLocks noChangeArrowheads="1"/>
          </p:cNvSpPr>
          <p:nvPr/>
        </p:nvSpPr>
        <p:spPr bwMode="auto">
          <a:xfrm>
            <a:off x="5181600" y="3657600"/>
            <a:ext cx="304800" cy="3048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7187" name="Rectangle 70"/>
          <p:cNvSpPr>
            <a:spLocks noChangeArrowheads="1"/>
          </p:cNvSpPr>
          <p:nvPr/>
        </p:nvSpPr>
        <p:spPr bwMode="auto">
          <a:xfrm>
            <a:off x="5486400" y="3657600"/>
            <a:ext cx="304800" cy="3048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7188" name="Rectangle 71"/>
          <p:cNvSpPr>
            <a:spLocks noChangeArrowheads="1"/>
          </p:cNvSpPr>
          <p:nvPr/>
        </p:nvSpPr>
        <p:spPr bwMode="auto">
          <a:xfrm>
            <a:off x="5791200" y="3657600"/>
            <a:ext cx="304800" cy="304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7189" name="Rectangle 72"/>
          <p:cNvSpPr>
            <a:spLocks noChangeArrowheads="1"/>
          </p:cNvSpPr>
          <p:nvPr/>
        </p:nvSpPr>
        <p:spPr bwMode="auto">
          <a:xfrm>
            <a:off x="6096000" y="3657600"/>
            <a:ext cx="304800" cy="304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7190" name="Rectangle 73"/>
          <p:cNvSpPr>
            <a:spLocks noChangeArrowheads="1"/>
          </p:cNvSpPr>
          <p:nvPr/>
        </p:nvSpPr>
        <p:spPr bwMode="auto">
          <a:xfrm>
            <a:off x="6400800" y="3657600"/>
            <a:ext cx="304800" cy="304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7191" name="Rectangle 74"/>
          <p:cNvSpPr>
            <a:spLocks noChangeArrowheads="1"/>
          </p:cNvSpPr>
          <p:nvPr/>
        </p:nvSpPr>
        <p:spPr bwMode="auto">
          <a:xfrm>
            <a:off x="6705600" y="3657600"/>
            <a:ext cx="304800" cy="304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7192" name="Rectangle 75"/>
          <p:cNvSpPr>
            <a:spLocks noChangeArrowheads="1"/>
          </p:cNvSpPr>
          <p:nvPr/>
        </p:nvSpPr>
        <p:spPr bwMode="auto">
          <a:xfrm>
            <a:off x="7010400" y="3657600"/>
            <a:ext cx="304800" cy="304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7193" name="Rectangle 76"/>
          <p:cNvSpPr>
            <a:spLocks noChangeArrowheads="1"/>
          </p:cNvSpPr>
          <p:nvPr/>
        </p:nvSpPr>
        <p:spPr bwMode="auto">
          <a:xfrm>
            <a:off x="7315200" y="3657600"/>
            <a:ext cx="304800" cy="304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7194" name="Rectangle 77"/>
          <p:cNvSpPr>
            <a:spLocks noChangeArrowheads="1"/>
          </p:cNvSpPr>
          <p:nvPr/>
        </p:nvSpPr>
        <p:spPr bwMode="auto">
          <a:xfrm>
            <a:off x="4267200" y="3978275"/>
            <a:ext cx="282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 i="1">
                <a:solidFill>
                  <a:srgbClr val="40458C"/>
                </a:solidFill>
                <a:latin typeface="Times New Roman" charset="0"/>
              </a:rPr>
              <a:t>r</a:t>
            </a:r>
            <a:endParaRPr lang="en-US" altLang="en-US" b="1">
              <a:solidFill>
                <a:srgbClr val="40458C"/>
              </a:solidFill>
              <a:latin typeface="Calibri" pitchFamily="34" charset="0"/>
            </a:endParaRPr>
          </a:p>
        </p:txBody>
      </p:sp>
      <p:sp>
        <p:nvSpPr>
          <p:cNvPr id="7195" name="Rectangle 78"/>
          <p:cNvSpPr>
            <a:spLocks noChangeArrowheads="1"/>
          </p:cNvSpPr>
          <p:nvPr/>
        </p:nvSpPr>
        <p:spPr bwMode="auto">
          <a:xfrm>
            <a:off x="1981200" y="4495800"/>
            <a:ext cx="296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 i="1">
                <a:solidFill>
                  <a:srgbClr val="40458C"/>
                </a:solidFill>
                <a:latin typeface="Times New Roman" charset="0"/>
              </a:rPr>
              <a:t>V</a:t>
            </a:r>
            <a:endParaRPr lang="en-US" altLang="en-US" b="1">
              <a:solidFill>
                <a:srgbClr val="40458C"/>
              </a:solidFill>
              <a:latin typeface="Calibri" pitchFamily="34" charset="0"/>
            </a:endParaRPr>
          </a:p>
        </p:txBody>
      </p:sp>
      <p:sp>
        <p:nvSpPr>
          <p:cNvPr id="7196" name="Rectangle 79"/>
          <p:cNvSpPr>
            <a:spLocks noChangeArrowheads="1"/>
          </p:cNvSpPr>
          <p:nvPr/>
        </p:nvSpPr>
        <p:spPr bwMode="auto">
          <a:xfrm>
            <a:off x="2514600" y="4884738"/>
            <a:ext cx="153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40458C"/>
                </a:solidFill>
                <a:latin typeface="Times New Roman" charset="0"/>
              </a:rPr>
              <a:t>0</a:t>
            </a:r>
            <a:endParaRPr lang="en-US" altLang="en-US">
              <a:solidFill>
                <a:srgbClr val="40458C"/>
              </a:solidFill>
              <a:latin typeface="Calibri" pitchFamily="34" charset="0"/>
            </a:endParaRPr>
          </a:p>
        </p:txBody>
      </p:sp>
      <p:sp>
        <p:nvSpPr>
          <p:cNvPr id="7197" name="Rectangle 80"/>
          <p:cNvSpPr>
            <a:spLocks noChangeArrowheads="1"/>
          </p:cNvSpPr>
          <p:nvPr/>
        </p:nvSpPr>
        <p:spPr bwMode="auto">
          <a:xfrm>
            <a:off x="2819400" y="4884738"/>
            <a:ext cx="153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40458C"/>
                </a:solidFill>
                <a:latin typeface="Times New Roman" charset="0"/>
              </a:rPr>
              <a:t>1</a:t>
            </a:r>
            <a:endParaRPr lang="en-US" altLang="en-US">
              <a:solidFill>
                <a:srgbClr val="40458C"/>
              </a:solidFill>
              <a:latin typeface="Calibri" pitchFamily="34" charset="0"/>
            </a:endParaRPr>
          </a:p>
        </p:txBody>
      </p:sp>
      <p:sp>
        <p:nvSpPr>
          <p:cNvPr id="7198" name="Rectangle 81"/>
          <p:cNvSpPr>
            <a:spLocks noChangeArrowheads="1"/>
          </p:cNvSpPr>
          <p:nvPr/>
        </p:nvSpPr>
        <p:spPr bwMode="auto">
          <a:xfrm>
            <a:off x="3124200" y="4884738"/>
            <a:ext cx="153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40458C"/>
                </a:solidFill>
                <a:latin typeface="Times New Roman" charset="0"/>
              </a:rPr>
              <a:t>2</a:t>
            </a:r>
            <a:endParaRPr lang="en-US" altLang="en-US">
              <a:solidFill>
                <a:srgbClr val="40458C"/>
              </a:solidFill>
              <a:latin typeface="Calibri" pitchFamily="34" charset="0"/>
            </a:endParaRPr>
          </a:p>
        </p:txBody>
      </p:sp>
      <p:sp>
        <p:nvSpPr>
          <p:cNvPr id="7199" name="Rectangle 82"/>
          <p:cNvSpPr>
            <a:spLocks noChangeArrowheads="1"/>
          </p:cNvSpPr>
          <p:nvPr/>
        </p:nvSpPr>
        <p:spPr bwMode="auto">
          <a:xfrm>
            <a:off x="5791200" y="4884738"/>
            <a:ext cx="282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 i="1">
                <a:solidFill>
                  <a:srgbClr val="40458C"/>
                </a:solidFill>
                <a:latin typeface="Times New Roman" charset="0"/>
              </a:rPr>
              <a:t>n</a:t>
            </a:r>
            <a:endParaRPr lang="en-US" altLang="en-US" b="1">
              <a:solidFill>
                <a:srgbClr val="40458C"/>
              </a:solidFill>
              <a:latin typeface="Calibri" pitchFamily="34" charset="0"/>
            </a:endParaRPr>
          </a:p>
        </p:txBody>
      </p:sp>
      <p:sp>
        <p:nvSpPr>
          <p:cNvPr id="7200" name="Rectangle 83"/>
          <p:cNvSpPr>
            <a:spLocks noChangeArrowheads="1"/>
          </p:cNvSpPr>
          <p:nvPr/>
        </p:nvSpPr>
        <p:spPr bwMode="auto">
          <a:xfrm>
            <a:off x="2438400" y="4572000"/>
            <a:ext cx="304800" cy="304800"/>
          </a:xfrm>
          <a:prstGeom prst="rect">
            <a:avLst/>
          </a:prstGeom>
          <a:solidFill>
            <a:srgbClr val="F8F0D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7201" name="Rectangle 84"/>
          <p:cNvSpPr>
            <a:spLocks noChangeArrowheads="1"/>
          </p:cNvSpPr>
          <p:nvPr/>
        </p:nvSpPr>
        <p:spPr bwMode="auto">
          <a:xfrm>
            <a:off x="2743200" y="4572000"/>
            <a:ext cx="304800" cy="304800"/>
          </a:xfrm>
          <a:prstGeom prst="rect">
            <a:avLst/>
          </a:prstGeom>
          <a:solidFill>
            <a:srgbClr val="F8F0D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7202" name="Rectangle 85"/>
          <p:cNvSpPr>
            <a:spLocks noChangeArrowheads="1"/>
          </p:cNvSpPr>
          <p:nvPr/>
        </p:nvSpPr>
        <p:spPr bwMode="auto">
          <a:xfrm>
            <a:off x="3048000" y="4572000"/>
            <a:ext cx="304800" cy="304800"/>
          </a:xfrm>
          <a:prstGeom prst="rect">
            <a:avLst/>
          </a:prstGeom>
          <a:solidFill>
            <a:srgbClr val="F8F0D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7203" name="Rectangle 86"/>
          <p:cNvSpPr>
            <a:spLocks noChangeArrowheads="1"/>
          </p:cNvSpPr>
          <p:nvPr/>
        </p:nvSpPr>
        <p:spPr bwMode="auto">
          <a:xfrm>
            <a:off x="3352800" y="4572000"/>
            <a:ext cx="304800" cy="304800"/>
          </a:xfrm>
          <a:prstGeom prst="rect">
            <a:avLst/>
          </a:prstGeom>
          <a:solidFill>
            <a:srgbClr val="F8F0D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7204" name="Rectangle 87"/>
          <p:cNvSpPr>
            <a:spLocks noChangeArrowheads="1"/>
          </p:cNvSpPr>
          <p:nvPr/>
        </p:nvSpPr>
        <p:spPr bwMode="auto">
          <a:xfrm>
            <a:off x="3657600" y="4572000"/>
            <a:ext cx="304800" cy="304800"/>
          </a:xfrm>
          <a:prstGeom prst="rect">
            <a:avLst/>
          </a:prstGeom>
          <a:solidFill>
            <a:srgbClr val="F8F0D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7205" name="Rectangle 88"/>
          <p:cNvSpPr>
            <a:spLocks noChangeArrowheads="1"/>
          </p:cNvSpPr>
          <p:nvPr/>
        </p:nvSpPr>
        <p:spPr bwMode="auto">
          <a:xfrm>
            <a:off x="3962400" y="4572000"/>
            <a:ext cx="304800" cy="304800"/>
          </a:xfrm>
          <a:prstGeom prst="rect">
            <a:avLst/>
          </a:prstGeom>
          <a:solidFill>
            <a:srgbClr val="F8F0D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7206" name="Rectangle 89"/>
          <p:cNvSpPr>
            <a:spLocks noChangeArrowheads="1"/>
          </p:cNvSpPr>
          <p:nvPr/>
        </p:nvSpPr>
        <p:spPr bwMode="auto">
          <a:xfrm>
            <a:off x="4267200" y="4572000"/>
            <a:ext cx="304800" cy="304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7207" name="Rectangle 90"/>
          <p:cNvSpPr>
            <a:spLocks noChangeArrowheads="1"/>
          </p:cNvSpPr>
          <p:nvPr/>
        </p:nvSpPr>
        <p:spPr bwMode="auto">
          <a:xfrm>
            <a:off x="4572000" y="4572000"/>
            <a:ext cx="304800" cy="3048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7208" name="Rectangle 91"/>
          <p:cNvSpPr>
            <a:spLocks noChangeArrowheads="1"/>
          </p:cNvSpPr>
          <p:nvPr/>
        </p:nvSpPr>
        <p:spPr bwMode="auto">
          <a:xfrm>
            <a:off x="4876800" y="4572000"/>
            <a:ext cx="304800" cy="3048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7209" name="Rectangle 92"/>
          <p:cNvSpPr>
            <a:spLocks noChangeArrowheads="1"/>
          </p:cNvSpPr>
          <p:nvPr/>
        </p:nvSpPr>
        <p:spPr bwMode="auto">
          <a:xfrm>
            <a:off x="5181600" y="4572000"/>
            <a:ext cx="304800" cy="3048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7210" name="Rectangle 93"/>
          <p:cNvSpPr>
            <a:spLocks noChangeArrowheads="1"/>
          </p:cNvSpPr>
          <p:nvPr/>
        </p:nvSpPr>
        <p:spPr bwMode="auto">
          <a:xfrm>
            <a:off x="5486400" y="4572000"/>
            <a:ext cx="304800" cy="3048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7211" name="Rectangle 94"/>
          <p:cNvSpPr>
            <a:spLocks noChangeArrowheads="1"/>
          </p:cNvSpPr>
          <p:nvPr/>
        </p:nvSpPr>
        <p:spPr bwMode="auto">
          <a:xfrm>
            <a:off x="5791200" y="4572000"/>
            <a:ext cx="304800" cy="3048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7212" name="Rectangle 95"/>
          <p:cNvSpPr>
            <a:spLocks noChangeArrowheads="1"/>
          </p:cNvSpPr>
          <p:nvPr/>
        </p:nvSpPr>
        <p:spPr bwMode="auto">
          <a:xfrm>
            <a:off x="6096000" y="4572000"/>
            <a:ext cx="304800" cy="304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7213" name="Rectangle 96"/>
          <p:cNvSpPr>
            <a:spLocks noChangeArrowheads="1"/>
          </p:cNvSpPr>
          <p:nvPr/>
        </p:nvSpPr>
        <p:spPr bwMode="auto">
          <a:xfrm>
            <a:off x="6400800" y="4572000"/>
            <a:ext cx="304800" cy="304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7214" name="Rectangle 97"/>
          <p:cNvSpPr>
            <a:spLocks noChangeArrowheads="1"/>
          </p:cNvSpPr>
          <p:nvPr/>
        </p:nvSpPr>
        <p:spPr bwMode="auto">
          <a:xfrm>
            <a:off x="6705600" y="4572000"/>
            <a:ext cx="304800" cy="304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7215" name="Rectangle 98"/>
          <p:cNvSpPr>
            <a:spLocks noChangeArrowheads="1"/>
          </p:cNvSpPr>
          <p:nvPr/>
        </p:nvSpPr>
        <p:spPr bwMode="auto">
          <a:xfrm>
            <a:off x="7010400" y="4572000"/>
            <a:ext cx="304800" cy="304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7216" name="Rectangle 99"/>
          <p:cNvSpPr>
            <a:spLocks noChangeArrowheads="1"/>
          </p:cNvSpPr>
          <p:nvPr/>
        </p:nvSpPr>
        <p:spPr bwMode="auto">
          <a:xfrm>
            <a:off x="7315200" y="4572000"/>
            <a:ext cx="304800" cy="304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7217" name="Rectangle 100"/>
          <p:cNvSpPr>
            <a:spLocks noChangeArrowheads="1"/>
          </p:cNvSpPr>
          <p:nvPr/>
        </p:nvSpPr>
        <p:spPr bwMode="auto">
          <a:xfrm>
            <a:off x="4267200" y="4892675"/>
            <a:ext cx="282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 i="1">
                <a:solidFill>
                  <a:srgbClr val="40458C"/>
                </a:solidFill>
                <a:latin typeface="Times New Roman" charset="0"/>
              </a:rPr>
              <a:t>r</a:t>
            </a:r>
            <a:endParaRPr lang="en-US" altLang="en-US" b="1">
              <a:solidFill>
                <a:srgbClr val="40458C"/>
              </a:solidFill>
              <a:latin typeface="Calibri" pitchFamily="34" charset="0"/>
            </a:endParaRPr>
          </a:p>
        </p:txBody>
      </p:sp>
      <p:sp>
        <p:nvSpPr>
          <p:cNvPr id="7218" name="Rectangle 101"/>
          <p:cNvSpPr>
            <a:spLocks noChangeArrowheads="1"/>
          </p:cNvSpPr>
          <p:nvPr/>
        </p:nvSpPr>
        <p:spPr bwMode="auto">
          <a:xfrm>
            <a:off x="1981200" y="5410200"/>
            <a:ext cx="296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 i="1">
                <a:solidFill>
                  <a:srgbClr val="40458C"/>
                </a:solidFill>
                <a:latin typeface="Times New Roman" charset="0"/>
              </a:rPr>
              <a:t>V</a:t>
            </a:r>
            <a:endParaRPr lang="en-US" altLang="en-US" b="1">
              <a:solidFill>
                <a:srgbClr val="40458C"/>
              </a:solidFill>
              <a:latin typeface="Calibri" pitchFamily="34" charset="0"/>
            </a:endParaRPr>
          </a:p>
        </p:txBody>
      </p:sp>
      <p:sp>
        <p:nvSpPr>
          <p:cNvPr id="7219" name="Rectangle 102"/>
          <p:cNvSpPr>
            <a:spLocks noChangeArrowheads="1"/>
          </p:cNvSpPr>
          <p:nvPr/>
        </p:nvSpPr>
        <p:spPr bwMode="auto">
          <a:xfrm>
            <a:off x="2514600" y="5799138"/>
            <a:ext cx="153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40458C"/>
                </a:solidFill>
                <a:latin typeface="Times New Roman" charset="0"/>
              </a:rPr>
              <a:t>0</a:t>
            </a:r>
            <a:endParaRPr lang="en-US" altLang="en-US">
              <a:solidFill>
                <a:srgbClr val="40458C"/>
              </a:solidFill>
              <a:latin typeface="Calibri" pitchFamily="34" charset="0"/>
            </a:endParaRPr>
          </a:p>
        </p:txBody>
      </p:sp>
      <p:sp>
        <p:nvSpPr>
          <p:cNvPr id="7220" name="Rectangle 103"/>
          <p:cNvSpPr>
            <a:spLocks noChangeArrowheads="1"/>
          </p:cNvSpPr>
          <p:nvPr/>
        </p:nvSpPr>
        <p:spPr bwMode="auto">
          <a:xfrm>
            <a:off x="2819400" y="5799138"/>
            <a:ext cx="153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40458C"/>
                </a:solidFill>
                <a:latin typeface="Times New Roman" charset="0"/>
              </a:rPr>
              <a:t>1</a:t>
            </a:r>
            <a:endParaRPr lang="en-US" altLang="en-US">
              <a:solidFill>
                <a:srgbClr val="40458C"/>
              </a:solidFill>
              <a:latin typeface="Calibri" pitchFamily="34" charset="0"/>
            </a:endParaRPr>
          </a:p>
        </p:txBody>
      </p:sp>
      <p:sp>
        <p:nvSpPr>
          <p:cNvPr id="7221" name="Rectangle 104"/>
          <p:cNvSpPr>
            <a:spLocks noChangeArrowheads="1"/>
          </p:cNvSpPr>
          <p:nvPr/>
        </p:nvSpPr>
        <p:spPr bwMode="auto">
          <a:xfrm>
            <a:off x="3124200" y="5799138"/>
            <a:ext cx="153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40458C"/>
                </a:solidFill>
                <a:latin typeface="Times New Roman" charset="0"/>
              </a:rPr>
              <a:t>2</a:t>
            </a:r>
            <a:endParaRPr lang="en-US" altLang="en-US">
              <a:solidFill>
                <a:srgbClr val="40458C"/>
              </a:solidFill>
              <a:latin typeface="Calibri" pitchFamily="34" charset="0"/>
            </a:endParaRPr>
          </a:p>
        </p:txBody>
      </p:sp>
      <p:sp>
        <p:nvSpPr>
          <p:cNvPr id="7222" name="Rectangle 105"/>
          <p:cNvSpPr>
            <a:spLocks noChangeArrowheads="1"/>
          </p:cNvSpPr>
          <p:nvPr/>
        </p:nvSpPr>
        <p:spPr bwMode="auto">
          <a:xfrm>
            <a:off x="6121400" y="5799138"/>
            <a:ext cx="282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 i="1">
                <a:solidFill>
                  <a:srgbClr val="40458C"/>
                </a:solidFill>
                <a:latin typeface="Times New Roman" charset="0"/>
              </a:rPr>
              <a:t>n</a:t>
            </a:r>
            <a:endParaRPr lang="en-US" altLang="en-US" b="1">
              <a:solidFill>
                <a:srgbClr val="40458C"/>
              </a:solidFill>
              <a:latin typeface="Calibri" pitchFamily="34" charset="0"/>
            </a:endParaRPr>
          </a:p>
        </p:txBody>
      </p:sp>
      <p:sp>
        <p:nvSpPr>
          <p:cNvPr id="7223" name="Rectangle 106"/>
          <p:cNvSpPr>
            <a:spLocks noChangeArrowheads="1"/>
          </p:cNvSpPr>
          <p:nvPr/>
        </p:nvSpPr>
        <p:spPr bwMode="auto">
          <a:xfrm>
            <a:off x="2438400" y="5486400"/>
            <a:ext cx="304800" cy="304800"/>
          </a:xfrm>
          <a:prstGeom prst="rect">
            <a:avLst/>
          </a:prstGeom>
          <a:solidFill>
            <a:srgbClr val="F8F0D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7224" name="Rectangle 107"/>
          <p:cNvSpPr>
            <a:spLocks noChangeArrowheads="1"/>
          </p:cNvSpPr>
          <p:nvPr/>
        </p:nvSpPr>
        <p:spPr bwMode="auto">
          <a:xfrm>
            <a:off x="2743200" y="5486400"/>
            <a:ext cx="304800" cy="304800"/>
          </a:xfrm>
          <a:prstGeom prst="rect">
            <a:avLst/>
          </a:prstGeom>
          <a:solidFill>
            <a:srgbClr val="F8F0D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7225" name="Rectangle 108"/>
          <p:cNvSpPr>
            <a:spLocks noChangeArrowheads="1"/>
          </p:cNvSpPr>
          <p:nvPr/>
        </p:nvSpPr>
        <p:spPr bwMode="auto">
          <a:xfrm>
            <a:off x="3048000" y="5486400"/>
            <a:ext cx="304800" cy="304800"/>
          </a:xfrm>
          <a:prstGeom prst="rect">
            <a:avLst/>
          </a:prstGeom>
          <a:solidFill>
            <a:srgbClr val="F8F0D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7226" name="Rectangle 109"/>
          <p:cNvSpPr>
            <a:spLocks noChangeArrowheads="1"/>
          </p:cNvSpPr>
          <p:nvPr/>
        </p:nvSpPr>
        <p:spPr bwMode="auto">
          <a:xfrm>
            <a:off x="3352800" y="5486400"/>
            <a:ext cx="304800" cy="304800"/>
          </a:xfrm>
          <a:prstGeom prst="rect">
            <a:avLst/>
          </a:prstGeom>
          <a:solidFill>
            <a:srgbClr val="F8F0D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7227" name="Rectangle 110"/>
          <p:cNvSpPr>
            <a:spLocks noChangeArrowheads="1"/>
          </p:cNvSpPr>
          <p:nvPr/>
        </p:nvSpPr>
        <p:spPr bwMode="auto">
          <a:xfrm>
            <a:off x="3657600" y="5486400"/>
            <a:ext cx="304800" cy="304800"/>
          </a:xfrm>
          <a:prstGeom prst="rect">
            <a:avLst/>
          </a:prstGeom>
          <a:solidFill>
            <a:srgbClr val="F8F0D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7228" name="Rectangle 111"/>
          <p:cNvSpPr>
            <a:spLocks noChangeArrowheads="1"/>
          </p:cNvSpPr>
          <p:nvPr/>
        </p:nvSpPr>
        <p:spPr bwMode="auto">
          <a:xfrm>
            <a:off x="3962400" y="5486400"/>
            <a:ext cx="304800" cy="304800"/>
          </a:xfrm>
          <a:prstGeom prst="rect">
            <a:avLst/>
          </a:prstGeom>
          <a:solidFill>
            <a:srgbClr val="F8F0D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7229" name="Rectangle 112"/>
          <p:cNvSpPr>
            <a:spLocks noChangeArrowheads="1"/>
          </p:cNvSpPr>
          <p:nvPr/>
        </p:nvSpPr>
        <p:spPr bwMode="auto">
          <a:xfrm>
            <a:off x="4267200" y="5486400"/>
            <a:ext cx="304800" cy="304800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 i="1">
                <a:latin typeface="Times New Roman" charset="0"/>
              </a:rPr>
              <a:t>o</a:t>
            </a:r>
          </a:p>
        </p:txBody>
      </p:sp>
      <p:sp>
        <p:nvSpPr>
          <p:cNvPr id="7230" name="Rectangle 113"/>
          <p:cNvSpPr>
            <a:spLocks noChangeArrowheads="1"/>
          </p:cNvSpPr>
          <p:nvPr/>
        </p:nvSpPr>
        <p:spPr bwMode="auto">
          <a:xfrm>
            <a:off x="4572000" y="5486400"/>
            <a:ext cx="304800" cy="3048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7231" name="Rectangle 114"/>
          <p:cNvSpPr>
            <a:spLocks noChangeArrowheads="1"/>
          </p:cNvSpPr>
          <p:nvPr/>
        </p:nvSpPr>
        <p:spPr bwMode="auto">
          <a:xfrm>
            <a:off x="4876800" y="5486400"/>
            <a:ext cx="304800" cy="3048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7232" name="Rectangle 115"/>
          <p:cNvSpPr>
            <a:spLocks noChangeArrowheads="1"/>
          </p:cNvSpPr>
          <p:nvPr/>
        </p:nvSpPr>
        <p:spPr bwMode="auto">
          <a:xfrm>
            <a:off x="5181600" y="5486400"/>
            <a:ext cx="304800" cy="3048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7233" name="Rectangle 116"/>
          <p:cNvSpPr>
            <a:spLocks noChangeArrowheads="1"/>
          </p:cNvSpPr>
          <p:nvPr/>
        </p:nvSpPr>
        <p:spPr bwMode="auto">
          <a:xfrm>
            <a:off x="5486400" y="5486400"/>
            <a:ext cx="304800" cy="3048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7234" name="Rectangle 117"/>
          <p:cNvSpPr>
            <a:spLocks noChangeArrowheads="1"/>
          </p:cNvSpPr>
          <p:nvPr/>
        </p:nvSpPr>
        <p:spPr bwMode="auto">
          <a:xfrm>
            <a:off x="5791200" y="5486400"/>
            <a:ext cx="304800" cy="3048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7235" name="Rectangle 118"/>
          <p:cNvSpPr>
            <a:spLocks noChangeArrowheads="1"/>
          </p:cNvSpPr>
          <p:nvPr/>
        </p:nvSpPr>
        <p:spPr bwMode="auto">
          <a:xfrm>
            <a:off x="6096000" y="5486400"/>
            <a:ext cx="304800" cy="304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7236" name="Rectangle 119"/>
          <p:cNvSpPr>
            <a:spLocks noChangeArrowheads="1"/>
          </p:cNvSpPr>
          <p:nvPr/>
        </p:nvSpPr>
        <p:spPr bwMode="auto">
          <a:xfrm>
            <a:off x="6400800" y="5486400"/>
            <a:ext cx="304800" cy="304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7237" name="Rectangle 120"/>
          <p:cNvSpPr>
            <a:spLocks noChangeArrowheads="1"/>
          </p:cNvSpPr>
          <p:nvPr/>
        </p:nvSpPr>
        <p:spPr bwMode="auto">
          <a:xfrm>
            <a:off x="6705600" y="5486400"/>
            <a:ext cx="304800" cy="304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7238" name="Rectangle 121"/>
          <p:cNvSpPr>
            <a:spLocks noChangeArrowheads="1"/>
          </p:cNvSpPr>
          <p:nvPr/>
        </p:nvSpPr>
        <p:spPr bwMode="auto">
          <a:xfrm>
            <a:off x="7010400" y="5486400"/>
            <a:ext cx="304800" cy="304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7239" name="Rectangle 122"/>
          <p:cNvSpPr>
            <a:spLocks noChangeArrowheads="1"/>
          </p:cNvSpPr>
          <p:nvPr/>
        </p:nvSpPr>
        <p:spPr bwMode="auto">
          <a:xfrm>
            <a:off x="7315200" y="5486400"/>
            <a:ext cx="304800" cy="304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7240" name="Rectangle 123"/>
          <p:cNvSpPr>
            <a:spLocks noChangeArrowheads="1"/>
          </p:cNvSpPr>
          <p:nvPr/>
        </p:nvSpPr>
        <p:spPr bwMode="auto">
          <a:xfrm>
            <a:off x="4267200" y="5807075"/>
            <a:ext cx="282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 i="1">
                <a:solidFill>
                  <a:srgbClr val="40458C"/>
                </a:solidFill>
                <a:latin typeface="Times New Roman" charset="0"/>
              </a:rPr>
              <a:t>r</a:t>
            </a:r>
            <a:endParaRPr lang="en-US" altLang="en-US" b="1">
              <a:solidFill>
                <a:srgbClr val="40458C"/>
              </a:solidFill>
              <a:latin typeface="Calibri" pitchFamily="34" charset="0"/>
            </a:endParaRPr>
          </a:p>
        </p:txBody>
      </p:sp>
      <p:cxnSp>
        <p:nvCxnSpPr>
          <p:cNvPr id="7241" name="AutoShape 124"/>
          <p:cNvCxnSpPr>
            <a:cxnSpLocks noChangeShapeType="1"/>
            <a:stCxn id="7206" idx="0"/>
            <a:endCxn id="7207" idx="0"/>
          </p:cNvCxnSpPr>
          <p:nvPr/>
        </p:nvCxnSpPr>
        <p:spPr bwMode="auto">
          <a:xfrm rot="5400000" flipV="1">
            <a:off x="4571206" y="4401344"/>
            <a:ext cx="1588" cy="304800"/>
          </a:xfrm>
          <a:prstGeom prst="curvedConnector3">
            <a:avLst>
              <a:gd name="adj1" fmla="val -13200005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42" name="AutoShape 126"/>
          <p:cNvCxnSpPr>
            <a:cxnSpLocks noChangeShapeType="1"/>
          </p:cNvCxnSpPr>
          <p:nvPr/>
        </p:nvCxnSpPr>
        <p:spPr bwMode="auto">
          <a:xfrm rot="5400000" flipV="1">
            <a:off x="4876006" y="4420394"/>
            <a:ext cx="1588" cy="304800"/>
          </a:xfrm>
          <a:prstGeom prst="curvedConnector3">
            <a:avLst>
              <a:gd name="adj1" fmla="val -13200005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43" name="AutoShape 127"/>
          <p:cNvCxnSpPr>
            <a:cxnSpLocks noChangeShapeType="1"/>
          </p:cNvCxnSpPr>
          <p:nvPr/>
        </p:nvCxnSpPr>
        <p:spPr bwMode="auto">
          <a:xfrm rot="5400000" flipV="1">
            <a:off x="5180806" y="4420394"/>
            <a:ext cx="1588" cy="304800"/>
          </a:xfrm>
          <a:prstGeom prst="curvedConnector3">
            <a:avLst>
              <a:gd name="adj1" fmla="val -13200005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44" name="AutoShape 128"/>
          <p:cNvCxnSpPr>
            <a:cxnSpLocks noChangeShapeType="1"/>
          </p:cNvCxnSpPr>
          <p:nvPr/>
        </p:nvCxnSpPr>
        <p:spPr bwMode="auto">
          <a:xfrm rot="5400000" flipV="1">
            <a:off x="5485606" y="4420394"/>
            <a:ext cx="1588" cy="304800"/>
          </a:xfrm>
          <a:prstGeom prst="curvedConnector3">
            <a:avLst>
              <a:gd name="adj1" fmla="val -13200005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45" name="AutoShape 129"/>
          <p:cNvCxnSpPr>
            <a:cxnSpLocks noChangeShapeType="1"/>
          </p:cNvCxnSpPr>
          <p:nvPr/>
        </p:nvCxnSpPr>
        <p:spPr bwMode="auto">
          <a:xfrm rot="5400000" flipV="1">
            <a:off x="5790406" y="4420394"/>
            <a:ext cx="1588" cy="304800"/>
          </a:xfrm>
          <a:prstGeom prst="curvedConnector3">
            <a:avLst>
              <a:gd name="adj1" fmla="val -13200005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73765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Deletion</a:t>
            </a:r>
          </a:p>
        </p:txBody>
      </p:sp>
      <p:sp>
        <p:nvSpPr>
          <p:cNvPr id="34822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838200" y="1295400"/>
            <a:ext cx="7772400" cy="19812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In operation </a:t>
            </a:r>
            <a:r>
              <a:rPr lang="en-US" dirty="0" err="1" smtClean="0">
                <a:solidFill>
                  <a:srgbClr val="FF0000"/>
                </a:solidFill>
              </a:rPr>
              <a:t>removeAtRank</a:t>
            </a:r>
            <a:r>
              <a:rPr lang="en-US" dirty="0" smtClean="0">
                <a:solidFill>
                  <a:srgbClr val="FF0000"/>
                </a:solidFill>
              </a:rPr>
              <a:t>(r)</a:t>
            </a:r>
            <a:r>
              <a:rPr lang="en-US" dirty="0" smtClean="0"/>
              <a:t> we need to fill the hole left by the removed element by shifting backward </a:t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b="1" i="1" dirty="0" smtClean="0">
                <a:latin typeface="Times New Roman" charset="0"/>
              </a:rPr>
              <a:t>n </a:t>
            </a:r>
            <a:r>
              <a:rPr lang="en-US" dirty="0" smtClean="0">
                <a:latin typeface="Symbol" charset="2"/>
              </a:rPr>
              <a:t>-</a:t>
            </a:r>
            <a:r>
              <a:rPr lang="en-US" b="1" i="1" dirty="0" smtClean="0">
                <a:latin typeface="Times New Roman" charset="0"/>
              </a:rPr>
              <a:t> r </a:t>
            </a:r>
            <a:r>
              <a:rPr lang="en-US" dirty="0" smtClean="0">
                <a:latin typeface="Symbol" charset="2"/>
              </a:rPr>
              <a:t>-</a:t>
            </a:r>
            <a:r>
              <a:rPr lang="en-US" b="1" i="1" dirty="0" smtClean="0">
                <a:latin typeface="Times New Roman" charset="0"/>
              </a:rPr>
              <a:t> </a:t>
            </a:r>
            <a:r>
              <a:rPr lang="en-US" dirty="0" smtClean="0">
                <a:latin typeface="Times New Roman" charset="0"/>
              </a:rPr>
              <a:t>1</a:t>
            </a:r>
            <a:r>
              <a:rPr lang="en-US" dirty="0" smtClean="0"/>
              <a:t> elements </a:t>
            </a:r>
            <a:r>
              <a:rPr lang="en-US" b="1" i="1" dirty="0" smtClean="0">
                <a:latin typeface="Times New Roman" charset="0"/>
              </a:rPr>
              <a:t>V</a:t>
            </a:r>
            <a:r>
              <a:rPr lang="en-US" dirty="0" smtClean="0">
                <a:latin typeface="Times New Roman" charset="0"/>
              </a:rPr>
              <a:t>[</a:t>
            </a:r>
            <a:r>
              <a:rPr lang="en-US" b="1" i="1" dirty="0" smtClean="0">
                <a:latin typeface="Times New Roman" charset="0"/>
              </a:rPr>
              <a:t>r </a:t>
            </a:r>
            <a:r>
              <a:rPr lang="en-US" dirty="0" smtClean="0">
                <a:latin typeface="Symbol" charset="2"/>
              </a:rPr>
              <a:t>+</a:t>
            </a:r>
            <a:r>
              <a:rPr lang="en-US" b="1" i="1" dirty="0" smtClean="0">
                <a:latin typeface="Times New Roman" charset="0"/>
              </a:rPr>
              <a:t> </a:t>
            </a:r>
            <a:r>
              <a:rPr lang="en-US" dirty="0" smtClean="0">
                <a:latin typeface="Times New Roman" charset="0"/>
              </a:rPr>
              <a:t>1], …, </a:t>
            </a:r>
            <a:r>
              <a:rPr lang="en-US" b="1" i="1" dirty="0" smtClean="0">
                <a:latin typeface="Times New Roman" charset="0"/>
              </a:rPr>
              <a:t>V</a:t>
            </a:r>
            <a:r>
              <a:rPr lang="en-US" dirty="0" smtClean="0">
                <a:latin typeface="Times New Roman" charset="0"/>
              </a:rPr>
              <a:t>[</a:t>
            </a:r>
            <a:r>
              <a:rPr lang="en-US" b="1" i="1" dirty="0" smtClean="0">
                <a:latin typeface="Times New Roman" charset="0"/>
              </a:rPr>
              <a:t>n </a:t>
            </a:r>
            <a:r>
              <a:rPr lang="en-US" dirty="0" smtClean="0">
                <a:latin typeface="Symbol" charset="2"/>
              </a:rPr>
              <a:t>-</a:t>
            </a:r>
            <a:r>
              <a:rPr lang="en-US" b="1" i="1" dirty="0" smtClean="0">
                <a:latin typeface="Times New Roman" charset="0"/>
              </a:rPr>
              <a:t> </a:t>
            </a:r>
            <a:r>
              <a:rPr lang="en-US" dirty="0" smtClean="0">
                <a:latin typeface="Times New Roman" charset="0"/>
              </a:rPr>
              <a:t>1]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In the worst case (</a:t>
            </a:r>
            <a:r>
              <a:rPr lang="en-US" b="1" i="1" dirty="0" smtClean="0">
                <a:latin typeface="Times New Roman" charset="0"/>
              </a:rPr>
              <a:t>r </a:t>
            </a:r>
            <a:r>
              <a:rPr lang="en-US" dirty="0" smtClean="0">
                <a:latin typeface="Symbol" charset="2"/>
              </a:rPr>
              <a:t>=</a:t>
            </a:r>
            <a:r>
              <a:rPr lang="en-US" b="1" i="1" dirty="0" smtClean="0">
                <a:latin typeface="Times New Roman" charset="0"/>
              </a:rPr>
              <a:t> </a:t>
            </a:r>
            <a:r>
              <a:rPr lang="en-US" dirty="0" smtClean="0">
                <a:latin typeface="Times New Roman" charset="0"/>
              </a:rPr>
              <a:t>0</a:t>
            </a:r>
            <a:r>
              <a:rPr lang="en-US" dirty="0" smtClean="0"/>
              <a:t>), this takes </a:t>
            </a:r>
            <a:r>
              <a:rPr lang="en-US" b="1" i="1" dirty="0" smtClean="0">
                <a:latin typeface="Times New Roman" charset="0"/>
              </a:rPr>
              <a:t>O</a:t>
            </a:r>
            <a:r>
              <a:rPr lang="en-US" dirty="0" smtClean="0">
                <a:latin typeface="Times New Roman" charset="0"/>
              </a:rPr>
              <a:t>(</a:t>
            </a:r>
            <a:r>
              <a:rPr lang="en-US" b="1" i="1" dirty="0" smtClean="0">
                <a:latin typeface="Times New Roman" charset="0"/>
              </a:rPr>
              <a:t>n</a:t>
            </a:r>
            <a:r>
              <a:rPr lang="en-US" dirty="0" smtClean="0">
                <a:latin typeface="Times New Roman" charset="0"/>
              </a:rPr>
              <a:t>)</a:t>
            </a:r>
            <a:r>
              <a:rPr lang="en-US" dirty="0" smtClean="0"/>
              <a:t> time</a:t>
            </a:r>
          </a:p>
        </p:txBody>
      </p:sp>
      <p:grpSp>
        <p:nvGrpSpPr>
          <p:cNvPr id="8196" name="Group 80"/>
          <p:cNvGrpSpPr>
            <a:grpSpLocks/>
          </p:cNvGrpSpPr>
          <p:nvPr/>
        </p:nvGrpSpPr>
        <p:grpSpPr bwMode="auto">
          <a:xfrm>
            <a:off x="1981200" y="5410200"/>
            <a:ext cx="5638800" cy="766763"/>
            <a:chOff x="1248" y="2256"/>
            <a:chExt cx="3552" cy="483"/>
          </a:xfrm>
        </p:grpSpPr>
        <p:sp>
          <p:nvSpPr>
            <p:cNvPr id="8250" name="Rectangle 4"/>
            <p:cNvSpPr>
              <a:spLocks noChangeArrowheads="1"/>
            </p:cNvSpPr>
            <p:nvPr/>
          </p:nvSpPr>
          <p:spPr bwMode="auto">
            <a:xfrm>
              <a:off x="1248" y="2256"/>
              <a:ext cx="18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solidFill>
                    <a:srgbClr val="40458C"/>
                  </a:solidFill>
                  <a:latin typeface="Times New Roman" charset="0"/>
                </a:rPr>
                <a:t>V</a:t>
              </a:r>
              <a:endParaRPr lang="en-US" altLang="en-US" b="1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8251" name="Rectangle 5"/>
            <p:cNvSpPr>
              <a:spLocks noChangeArrowheads="1"/>
            </p:cNvSpPr>
            <p:nvPr/>
          </p:nvSpPr>
          <p:spPr bwMode="auto">
            <a:xfrm>
              <a:off x="1584" y="2501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40458C"/>
                  </a:solidFill>
                  <a:latin typeface="Times New Roman" charset="0"/>
                </a:rPr>
                <a:t>0</a:t>
              </a:r>
              <a:endParaRPr lang="en-US" altLang="en-US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8252" name="Rectangle 6"/>
            <p:cNvSpPr>
              <a:spLocks noChangeArrowheads="1"/>
            </p:cNvSpPr>
            <p:nvPr/>
          </p:nvSpPr>
          <p:spPr bwMode="auto">
            <a:xfrm>
              <a:off x="1776" y="2501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40458C"/>
                  </a:solidFill>
                  <a:latin typeface="Times New Roman" charset="0"/>
                </a:rPr>
                <a:t>1</a:t>
              </a:r>
              <a:endParaRPr lang="en-US" altLang="en-US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8253" name="Rectangle 7"/>
            <p:cNvSpPr>
              <a:spLocks noChangeArrowheads="1"/>
            </p:cNvSpPr>
            <p:nvPr/>
          </p:nvSpPr>
          <p:spPr bwMode="auto">
            <a:xfrm>
              <a:off x="1968" y="2501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40458C"/>
                  </a:solidFill>
                  <a:latin typeface="Times New Roman" charset="0"/>
                </a:rPr>
                <a:t>2</a:t>
              </a:r>
              <a:endParaRPr lang="en-US" altLang="en-US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8254" name="Rectangle 8"/>
            <p:cNvSpPr>
              <a:spLocks noChangeArrowheads="1"/>
            </p:cNvSpPr>
            <p:nvPr/>
          </p:nvSpPr>
          <p:spPr bwMode="auto">
            <a:xfrm>
              <a:off x="3648" y="2501"/>
              <a:ext cx="17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solidFill>
                    <a:srgbClr val="40458C"/>
                  </a:solidFill>
                  <a:latin typeface="Times New Roman" charset="0"/>
                </a:rPr>
                <a:t>n</a:t>
              </a:r>
              <a:endParaRPr lang="en-US" altLang="en-US" b="1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8255" name="Rectangle 9"/>
            <p:cNvSpPr>
              <a:spLocks noChangeArrowheads="1"/>
            </p:cNvSpPr>
            <p:nvPr/>
          </p:nvSpPr>
          <p:spPr bwMode="auto">
            <a:xfrm>
              <a:off x="1536" y="2304"/>
              <a:ext cx="192" cy="192"/>
            </a:xfrm>
            <a:prstGeom prst="rect">
              <a:avLst/>
            </a:prstGeom>
            <a:solidFill>
              <a:srgbClr val="F8F0D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56" name="Rectangle 10"/>
            <p:cNvSpPr>
              <a:spLocks noChangeArrowheads="1"/>
            </p:cNvSpPr>
            <p:nvPr/>
          </p:nvSpPr>
          <p:spPr bwMode="auto">
            <a:xfrm>
              <a:off x="1728" y="2304"/>
              <a:ext cx="192" cy="192"/>
            </a:xfrm>
            <a:prstGeom prst="rect">
              <a:avLst/>
            </a:prstGeom>
            <a:solidFill>
              <a:srgbClr val="F8F0D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57" name="Rectangle 11"/>
            <p:cNvSpPr>
              <a:spLocks noChangeArrowheads="1"/>
            </p:cNvSpPr>
            <p:nvPr/>
          </p:nvSpPr>
          <p:spPr bwMode="auto">
            <a:xfrm>
              <a:off x="1920" y="2304"/>
              <a:ext cx="192" cy="192"/>
            </a:xfrm>
            <a:prstGeom prst="rect">
              <a:avLst/>
            </a:prstGeom>
            <a:solidFill>
              <a:srgbClr val="F8F0D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58" name="Rectangle 12"/>
            <p:cNvSpPr>
              <a:spLocks noChangeArrowheads="1"/>
            </p:cNvSpPr>
            <p:nvPr/>
          </p:nvSpPr>
          <p:spPr bwMode="auto">
            <a:xfrm>
              <a:off x="2112" y="2304"/>
              <a:ext cx="192" cy="192"/>
            </a:xfrm>
            <a:prstGeom prst="rect">
              <a:avLst/>
            </a:prstGeom>
            <a:solidFill>
              <a:srgbClr val="F8F0D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59" name="Rectangle 13"/>
            <p:cNvSpPr>
              <a:spLocks noChangeArrowheads="1"/>
            </p:cNvSpPr>
            <p:nvPr/>
          </p:nvSpPr>
          <p:spPr bwMode="auto">
            <a:xfrm>
              <a:off x="2304" y="2304"/>
              <a:ext cx="192" cy="192"/>
            </a:xfrm>
            <a:prstGeom prst="rect">
              <a:avLst/>
            </a:prstGeom>
            <a:solidFill>
              <a:srgbClr val="F8F0D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60" name="Rectangle 14"/>
            <p:cNvSpPr>
              <a:spLocks noChangeArrowheads="1"/>
            </p:cNvSpPr>
            <p:nvPr/>
          </p:nvSpPr>
          <p:spPr bwMode="auto">
            <a:xfrm>
              <a:off x="2496" y="2304"/>
              <a:ext cx="192" cy="192"/>
            </a:xfrm>
            <a:prstGeom prst="rect">
              <a:avLst/>
            </a:prstGeom>
            <a:solidFill>
              <a:srgbClr val="F8F0D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61" name="Rectangle 15"/>
            <p:cNvSpPr>
              <a:spLocks noChangeArrowheads="1"/>
            </p:cNvSpPr>
            <p:nvPr/>
          </p:nvSpPr>
          <p:spPr bwMode="auto">
            <a:xfrm>
              <a:off x="2688" y="2304"/>
              <a:ext cx="192" cy="19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62" name="Rectangle 16"/>
            <p:cNvSpPr>
              <a:spLocks noChangeArrowheads="1"/>
            </p:cNvSpPr>
            <p:nvPr/>
          </p:nvSpPr>
          <p:spPr bwMode="auto">
            <a:xfrm>
              <a:off x="2880" y="2304"/>
              <a:ext cx="192" cy="19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63" name="Rectangle 17"/>
            <p:cNvSpPr>
              <a:spLocks noChangeArrowheads="1"/>
            </p:cNvSpPr>
            <p:nvPr/>
          </p:nvSpPr>
          <p:spPr bwMode="auto">
            <a:xfrm>
              <a:off x="3072" y="2304"/>
              <a:ext cx="192" cy="19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64" name="Rectangle 18"/>
            <p:cNvSpPr>
              <a:spLocks noChangeArrowheads="1"/>
            </p:cNvSpPr>
            <p:nvPr/>
          </p:nvSpPr>
          <p:spPr bwMode="auto">
            <a:xfrm>
              <a:off x="3264" y="2304"/>
              <a:ext cx="192" cy="19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65" name="Rectangle 19"/>
            <p:cNvSpPr>
              <a:spLocks noChangeArrowheads="1"/>
            </p:cNvSpPr>
            <p:nvPr/>
          </p:nvSpPr>
          <p:spPr bwMode="auto">
            <a:xfrm>
              <a:off x="3456" y="2304"/>
              <a:ext cx="192" cy="19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66" name="Rectangle 20"/>
            <p:cNvSpPr>
              <a:spLocks noChangeArrowheads="1"/>
            </p:cNvSpPr>
            <p:nvPr/>
          </p:nvSpPr>
          <p:spPr bwMode="auto">
            <a:xfrm>
              <a:off x="3648" y="2304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67" name="Rectangle 21"/>
            <p:cNvSpPr>
              <a:spLocks noChangeArrowheads="1"/>
            </p:cNvSpPr>
            <p:nvPr/>
          </p:nvSpPr>
          <p:spPr bwMode="auto">
            <a:xfrm>
              <a:off x="3840" y="2304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68" name="Rectangle 22"/>
            <p:cNvSpPr>
              <a:spLocks noChangeArrowheads="1"/>
            </p:cNvSpPr>
            <p:nvPr/>
          </p:nvSpPr>
          <p:spPr bwMode="auto">
            <a:xfrm>
              <a:off x="4032" y="2304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69" name="Rectangle 23"/>
            <p:cNvSpPr>
              <a:spLocks noChangeArrowheads="1"/>
            </p:cNvSpPr>
            <p:nvPr/>
          </p:nvSpPr>
          <p:spPr bwMode="auto">
            <a:xfrm>
              <a:off x="4224" y="2304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70" name="Rectangle 24"/>
            <p:cNvSpPr>
              <a:spLocks noChangeArrowheads="1"/>
            </p:cNvSpPr>
            <p:nvPr/>
          </p:nvSpPr>
          <p:spPr bwMode="auto">
            <a:xfrm>
              <a:off x="4416" y="2304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71" name="Rectangle 25"/>
            <p:cNvSpPr>
              <a:spLocks noChangeArrowheads="1"/>
            </p:cNvSpPr>
            <p:nvPr/>
          </p:nvSpPr>
          <p:spPr bwMode="auto">
            <a:xfrm>
              <a:off x="4608" y="2304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72" name="Rectangle 26"/>
            <p:cNvSpPr>
              <a:spLocks noChangeArrowheads="1"/>
            </p:cNvSpPr>
            <p:nvPr/>
          </p:nvSpPr>
          <p:spPr bwMode="auto">
            <a:xfrm>
              <a:off x="2688" y="2506"/>
              <a:ext cx="17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solidFill>
                    <a:srgbClr val="40458C"/>
                  </a:solidFill>
                  <a:latin typeface="Times New Roman" charset="0"/>
                </a:rPr>
                <a:t>r</a:t>
              </a:r>
              <a:endParaRPr lang="en-US" altLang="en-US" b="1">
                <a:solidFill>
                  <a:srgbClr val="40458C"/>
                </a:solidFill>
                <a:latin typeface="Calibri" pitchFamily="34" charset="0"/>
              </a:endParaRPr>
            </a:p>
          </p:txBody>
        </p:sp>
      </p:grpSp>
      <p:grpSp>
        <p:nvGrpSpPr>
          <p:cNvPr id="8197" name="Group 78"/>
          <p:cNvGrpSpPr>
            <a:grpSpLocks/>
          </p:cNvGrpSpPr>
          <p:nvPr/>
        </p:nvGrpSpPr>
        <p:grpSpPr bwMode="auto">
          <a:xfrm>
            <a:off x="1981200" y="3581400"/>
            <a:ext cx="5638800" cy="766763"/>
            <a:chOff x="1248" y="3408"/>
            <a:chExt cx="3552" cy="483"/>
          </a:xfrm>
        </p:grpSpPr>
        <p:sp>
          <p:nvSpPr>
            <p:cNvPr id="8227" name="Rectangle 50"/>
            <p:cNvSpPr>
              <a:spLocks noChangeArrowheads="1"/>
            </p:cNvSpPr>
            <p:nvPr/>
          </p:nvSpPr>
          <p:spPr bwMode="auto">
            <a:xfrm>
              <a:off x="1248" y="3408"/>
              <a:ext cx="18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solidFill>
                    <a:srgbClr val="40458C"/>
                  </a:solidFill>
                  <a:latin typeface="Times New Roman" charset="0"/>
                </a:rPr>
                <a:t>V</a:t>
              </a:r>
              <a:endParaRPr lang="en-US" altLang="en-US" b="1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8228" name="Rectangle 51"/>
            <p:cNvSpPr>
              <a:spLocks noChangeArrowheads="1"/>
            </p:cNvSpPr>
            <p:nvPr/>
          </p:nvSpPr>
          <p:spPr bwMode="auto">
            <a:xfrm>
              <a:off x="1584" y="3653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40458C"/>
                  </a:solidFill>
                  <a:latin typeface="Times New Roman" charset="0"/>
                </a:rPr>
                <a:t>0</a:t>
              </a:r>
              <a:endParaRPr lang="en-US" altLang="en-US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8229" name="Rectangle 52"/>
            <p:cNvSpPr>
              <a:spLocks noChangeArrowheads="1"/>
            </p:cNvSpPr>
            <p:nvPr/>
          </p:nvSpPr>
          <p:spPr bwMode="auto">
            <a:xfrm>
              <a:off x="1776" y="3653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40458C"/>
                  </a:solidFill>
                  <a:latin typeface="Times New Roman" charset="0"/>
                </a:rPr>
                <a:t>1</a:t>
              </a:r>
              <a:endParaRPr lang="en-US" altLang="en-US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8230" name="Rectangle 53"/>
            <p:cNvSpPr>
              <a:spLocks noChangeArrowheads="1"/>
            </p:cNvSpPr>
            <p:nvPr/>
          </p:nvSpPr>
          <p:spPr bwMode="auto">
            <a:xfrm>
              <a:off x="1968" y="3653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40458C"/>
                  </a:solidFill>
                  <a:latin typeface="Times New Roman" charset="0"/>
                </a:rPr>
                <a:t>2</a:t>
              </a:r>
              <a:endParaRPr lang="en-US" altLang="en-US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8231" name="Rectangle 54"/>
            <p:cNvSpPr>
              <a:spLocks noChangeArrowheads="1"/>
            </p:cNvSpPr>
            <p:nvPr/>
          </p:nvSpPr>
          <p:spPr bwMode="auto">
            <a:xfrm>
              <a:off x="3856" y="3653"/>
              <a:ext cx="17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solidFill>
                    <a:srgbClr val="40458C"/>
                  </a:solidFill>
                  <a:latin typeface="Times New Roman" charset="0"/>
                </a:rPr>
                <a:t>n</a:t>
              </a:r>
              <a:endParaRPr lang="en-US" altLang="en-US" b="1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8232" name="Rectangle 55"/>
            <p:cNvSpPr>
              <a:spLocks noChangeArrowheads="1"/>
            </p:cNvSpPr>
            <p:nvPr/>
          </p:nvSpPr>
          <p:spPr bwMode="auto">
            <a:xfrm>
              <a:off x="1536" y="3456"/>
              <a:ext cx="192" cy="192"/>
            </a:xfrm>
            <a:prstGeom prst="rect">
              <a:avLst/>
            </a:prstGeom>
            <a:solidFill>
              <a:srgbClr val="F8F0D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33" name="Rectangle 56"/>
            <p:cNvSpPr>
              <a:spLocks noChangeArrowheads="1"/>
            </p:cNvSpPr>
            <p:nvPr/>
          </p:nvSpPr>
          <p:spPr bwMode="auto">
            <a:xfrm>
              <a:off x="1728" y="3456"/>
              <a:ext cx="192" cy="192"/>
            </a:xfrm>
            <a:prstGeom prst="rect">
              <a:avLst/>
            </a:prstGeom>
            <a:solidFill>
              <a:srgbClr val="F8F0D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34" name="Rectangle 57"/>
            <p:cNvSpPr>
              <a:spLocks noChangeArrowheads="1"/>
            </p:cNvSpPr>
            <p:nvPr/>
          </p:nvSpPr>
          <p:spPr bwMode="auto">
            <a:xfrm>
              <a:off x="1920" y="3456"/>
              <a:ext cx="192" cy="192"/>
            </a:xfrm>
            <a:prstGeom prst="rect">
              <a:avLst/>
            </a:prstGeom>
            <a:solidFill>
              <a:srgbClr val="F8F0D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35" name="Rectangle 58"/>
            <p:cNvSpPr>
              <a:spLocks noChangeArrowheads="1"/>
            </p:cNvSpPr>
            <p:nvPr/>
          </p:nvSpPr>
          <p:spPr bwMode="auto">
            <a:xfrm>
              <a:off x="2112" y="3456"/>
              <a:ext cx="192" cy="192"/>
            </a:xfrm>
            <a:prstGeom prst="rect">
              <a:avLst/>
            </a:prstGeom>
            <a:solidFill>
              <a:srgbClr val="F8F0D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36" name="Rectangle 59"/>
            <p:cNvSpPr>
              <a:spLocks noChangeArrowheads="1"/>
            </p:cNvSpPr>
            <p:nvPr/>
          </p:nvSpPr>
          <p:spPr bwMode="auto">
            <a:xfrm>
              <a:off x="2304" y="3456"/>
              <a:ext cx="192" cy="192"/>
            </a:xfrm>
            <a:prstGeom prst="rect">
              <a:avLst/>
            </a:prstGeom>
            <a:solidFill>
              <a:srgbClr val="F8F0D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37" name="Rectangle 60"/>
            <p:cNvSpPr>
              <a:spLocks noChangeArrowheads="1"/>
            </p:cNvSpPr>
            <p:nvPr/>
          </p:nvSpPr>
          <p:spPr bwMode="auto">
            <a:xfrm>
              <a:off x="2496" y="3456"/>
              <a:ext cx="192" cy="192"/>
            </a:xfrm>
            <a:prstGeom prst="rect">
              <a:avLst/>
            </a:prstGeom>
            <a:solidFill>
              <a:srgbClr val="F8F0D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38" name="Rectangle 61"/>
            <p:cNvSpPr>
              <a:spLocks noChangeArrowheads="1"/>
            </p:cNvSpPr>
            <p:nvPr/>
          </p:nvSpPr>
          <p:spPr bwMode="auto">
            <a:xfrm>
              <a:off x="2688" y="3456"/>
              <a:ext cx="192" cy="192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latin typeface="Times New Roman" charset="0"/>
                </a:rPr>
                <a:t>o</a:t>
              </a:r>
            </a:p>
          </p:txBody>
        </p:sp>
        <p:sp>
          <p:nvSpPr>
            <p:cNvPr id="8239" name="Rectangle 62"/>
            <p:cNvSpPr>
              <a:spLocks noChangeArrowheads="1"/>
            </p:cNvSpPr>
            <p:nvPr/>
          </p:nvSpPr>
          <p:spPr bwMode="auto">
            <a:xfrm>
              <a:off x="2880" y="3456"/>
              <a:ext cx="192" cy="19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40" name="Rectangle 63"/>
            <p:cNvSpPr>
              <a:spLocks noChangeArrowheads="1"/>
            </p:cNvSpPr>
            <p:nvPr/>
          </p:nvSpPr>
          <p:spPr bwMode="auto">
            <a:xfrm>
              <a:off x="3072" y="3456"/>
              <a:ext cx="192" cy="19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41" name="Rectangle 64"/>
            <p:cNvSpPr>
              <a:spLocks noChangeArrowheads="1"/>
            </p:cNvSpPr>
            <p:nvPr/>
          </p:nvSpPr>
          <p:spPr bwMode="auto">
            <a:xfrm>
              <a:off x="3264" y="3456"/>
              <a:ext cx="192" cy="19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42" name="Rectangle 65"/>
            <p:cNvSpPr>
              <a:spLocks noChangeArrowheads="1"/>
            </p:cNvSpPr>
            <p:nvPr/>
          </p:nvSpPr>
          <p:spPr bwMode="auto">
            <a:xfrm>
              <a:off x="3456" y="3456"/>
              <a:ext cx="192" cy="19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43" name="Rectangle 66"/>
            <p:cNvSpPr>
              <a:spLocks noChangeArrowheads="1"/>
            </p:cNvSpPr>
            <p:nvPr/>
          </p:nvSpPr>
          <p:spPr bwMode="auto">
            <a:xfrm>
              <a:off x="3648" y="3456"/>
              <a:ext cx="192" cy="19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44" name="Rectangle 67"/>
            <p:cNvSpPr>
              <a:spLocks noChangeArrowheads="1"/>
            </p:cNvSpPr>
            <p:nvPr/>
          </p:nvSpPr>
          <p:spPr bwMode="auto">
            <a:xfrm>
              <a:off x="3840" y="3456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45" name="Rectangle 68"/>
            <p:cNvSpPr>
              <a:spLocks noChangeArrowheads="1"/>
            </p:cNvSpPr>
            <p:nvPr/>
          </p:nvSpPr>
          <p:spPr bwMode="auto">
            <a:xfrm>
              <a:off x="4032" y="3456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46" name="Rectangle 69"/>
            <p:cNvSpPr>
              <a:spLocks noChangeArrowheads="1"/>
            </p:cNvSpPr>
            <p:nvPr/>
          </p:nvSpPr>
          <p:spPr bwMode="auto">
            <a:xfrm>
              <a:off x="4224" y="3456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47" name="Rectangle 70"/>
            <p:cNvSpPr>
              <a:spLocks noChangeArrowheads="1"/>
            </p:cNvSpPr>
            <p:nvPr/>
          </p:nvSpPr>
          <p:spPr bwMode="auto">
            <a:xfrm>
              <a:off x="4416" y="3456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48" name="Rectangle 71"/>
            <p:cNvSpPr>
              <a:spLocks noChangeArrowheads="1"/>
            </p:cNvSpPr>
            <p:nvPr/>
          </p:nvSpPr>
          <p:spPr bwMode="auto">
            <a:xfrm>
              <a:off x="4608" y="3456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49" name="Rectangle 72"/>
            <p:cNvSpPr>
              <a:spLocks noChangeArrowheads="1"/>
            </p:cNvSpPr>
            <p:nvPr/>
          </p:nvSpPr>
          <p:spPr bwMode="auto">
            <a:xfrm>
              <a:off x="2688" y="3658"/>
              <a:ext cx="17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solidFill>
                    <a:srgbClr val="40458C"/>
                  </a:solidFill>
                  <a:latin typeface="Times New Roman" charset="0"/>
                </a:rPr>
                <a:t>r</a:t>
              </a:r>
              <a:endParaRPr lang="en-US" altLang="en-US" b="1">
                <a:solidFill>
                  <a:srgbClr val="40458C"/>
                </a:solidFill>
                <a:latin typeface="Calibri" pitchFamily="34" charset="0"/>
              </a:endParaRPr>
            </a:p>
          </p:txBody>
        </p:sp>
      </p:grpSp>
      <p:grpSp>
        <p:nvGrpSpPr>
          <p:cNvPr id="8198" name="Group 79"/>
          <p:cNvGrpSpPr>
            <a:grpSpLocks/>
          </p:cNvGrpSpPr>
          <p:nvPr/>
        </p:nvGrpSpPr>
        <p:grpSpPr bwMode="auto">
          <a:xfrm>
            <a:off x="1981200" y="4495800"/>
            <a:ext cx="5638800" cy="766763"/>
            <a:chOff x="1248" y="2832"/>
            <a:chExt cx="3552" cy="483"/>
          </a:xfrm>
        </p:grpSpPr>
        <p:sp>
          <p:nvSpPr>
            <p:cNvPr id="8199" name="Rectangle 27"/>
            <p:cNvSpPr>
              <a:spLocks noChangeArrowheads="1"/>
            </p:cNvSpPr>
            <p:nvPr/>
          </p:nvSpPr>
          <p:spPr bwMode="auto">
            <a:xfrm>
              <a:off x="1248" y="2832"/>
              <a:ext cx="18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solidFill>
                    <a:srgbClr val="40458C"/>
                  </a:solidFill>
                  <a:latin typeface="Times New Roman" charset="0"/>
                </a:rPr>
                <a:t>V</a:t>
              </a:r>
              <a:endParaRPr lang="en-US" altLang="en-US" b="1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8200" name="Rectangle 28"/>
            <p:cNvSpPr>
              <a:spLocks noChangeArrowheads="1"/>
            </p:cNvSpPr>
            <p:nvPr/>
          </p:nvSpPr>
          <p:spPr bwMode="auto">
            <a:xfrm>
              <a:off x="1584" y="3077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40458C"/>
                  </a:solidFill>
                  <a:latin typeface="Times New Roman" charset="0"/>
                </a:rPr>
                <a:t>0</a:t>
              </a:r>
              <a:endParaRPr lang="en-US" altLang="en-US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8201" name="Rectangle 29"/>
            <p:cNvSpPr>
              <a:spLocks noChangeArrowheads="1"/>
            </p:cNvSpPr>
            <p:nvPr/>
          </p:nvSpPr>
          <p:spPr bwMode="auto">
            <a:xfrm>
              <a:off x="1776" y="3077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40458C"/>
                  </a:solidFill>
                  <a:latin typeface="Times New Roman" charset="0"/>
                </a:rPr>
                <a:t>1</a:t>
              </a:r>
              <a:endParaRPr lang="en-US" altLang="en-US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8202" name="Rectangle 30"/>
            <p:cNvSpPr>
              <a:spLocks noChangeArrowheads="1"/>
            </p:cNvSpPr>
            <p:nvPr/>
          </p:nvSpPr>
          <p:spPr bwMode="auto">
            <a:xfrm>
              <a:off x="1968" y="3077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40458C"/>
                  </a:solidFill>
                  <a:latin typeface="Times New Roman" charset="0"/>
                </a:rPr>
                <a:t>2</a:t>
              </a:r>
              <a:endParaRPr lang="en-US" altLang="en-US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8203" name="Rectangle 31"/>
            <p:cNvSpPr>
              <a:spLocks noChangeArrowheads="1"/>
            </p:cNvSpPr>
            <p:nvPr/>
          </p:nvSpPr>
          <p:spPr bwMode="auto">
            <a:xfrm>
              <a:off x="3846" y="3077"/>
              <a:ext cx="17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solidFill>
                    <a:srgbClr val="40458C"/>
                  </a:solidFill>
                  <a:latin typeface="Times New Roman" charset="0"/>
                </a:rPr>
                <a:t>n</a:t>
              </a:r>
              <a:endParaRPr lang="en-US" altLang="en-US" b="1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8204" name="Rectangle 32"/>
            <p:cNvSpPr>
              <a:spLocks noChangeArrowheads="1"/>
            </p:cNvSpPr>
            <p:nvPr/>
          </p:nvSpPr>
          <p:spPr bwMode="auto">
            <a:xfrm>
              <a:off x="1536" y="2880"/>
              <a:ext cx="192" cy="192"/>
            </a:xfrm>
            <a:prstGeom prst="rect">
              <a:avLst/>
            </a:prstGeom>
            <a:solidFill>
              <a:srgbClr val="F8F0D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05" name="Rectangle 33"/>
            <p:cNvSpPr>
              <a:spLocks noChangeArrowheads="1"/>
            </p:cNvSpPr>
            <p:nvPr/>
          </p:nvSpPr>
          <p:spPr bwMode="auto">
            <a:xfrm>
              <a:off x="1728" y="2880"/>
              <a:ext cx="192" cy="192"/>
            </a:xfrm>
            <a:prstGeom prst="rect">
              <a:avLst/>
            </a:prstGeom>
            <a:solidFill>
              <a:srgbClr val="F8F0D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06" name="Rectangle 34"/>
            <p:cNvSpPr>
              <a:spLocks noChangeArrowheads="1"/>
            </p:cNvSpPr>
            <p:nvPr/>
          </p:nvSpPr>
          <p:spPr bwMode="auto">
            <a:xfrm>
              <a:off x="1920" y="2880"/>
              <a:ext cx="192" cy="192"/>
            </a:xfrm>
            <a:prstGeom prst="rect">
              <a:avLst/>
            </a:prstGeom>
            <a:solidFill>
              <a:srgbClr val="F8F0D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07" name="Rectangle 35"/>
            <p:cNvSpPr>
              <a:spLocks noChangeArrowheads="1"/>
            </p:cNvSpPr>
            <p:nvPr/>
          </p:nvSpPr>
          <p:spPr bwMode="auto">
            <a:xfrm>
              <a:off x="2112" y="2880"/>
              <a:ext cx="192" cy="192"/>
            </a:xfrm>
            <a:prstGeom prst="rect">
              <a:avLst/>
            </a:prstGeom>
            <a:solidFill>
              <a:srgbClr val="F8F0D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08" name="Rectangle 36"/>
            <p:cNvSpPr>
              <a:spLocks noChangeArrowheads="1"/>
            </p:cNvSpPr>
            <p:nvPr/>
          </p:nvSpPr>
          <p:spPr bwMode="auto">
            <a:xfrm>
              <a:off x="2304" y="2880"/>
              <a:ext cx="192" cy="192"/>
            </a:xfrm>
            <a:prstGeom prst="rect">
              <a:avLst/>
            </a:prstGeom>
            <a:solidFill>
              <a:srgbClr val="F8F0D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09" name="Rectangle 37"/>
            <p:cNvSpPr>
              <a:spLocks noChangeArrowheads="1"/>
            </p:cNvSpPr>
            <p:nvPr/>
          </p:nvSpPr>
          <p:spPr bwMode="auto">
            <a:xfrm>
              <a:off x="2496" y="2880"/>
              <a:ext cx="192" cy="192"/>
            </a:xfrm>
            <a:prstGeom prst="rect">
              <a:avLst/>
            </a:prstGeom>
            <a:solidFill>
              <a:srgbClr val="F8F0D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10" name="Rectangle 38"/>
            <p:cNvSpPr>
              <a:spLocks noChangeArrowheads="1"/>
            </p:cNvSpPr>
            <p:nvPr/>
          </p:nvSpPr>
          <p:spPr bwMode="auto">
            <a:xfrm>
              <a:off x="2688" y="2880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11" name="Rectangle 39"/>
            <p:cNvSpPr>
              <a:spLocks noChangeArrowheads="1"/>
            </p:cNvSpPr>
            <p:nvPr/>
          </p:nvSpPr>
          <p:spPr bwMode="auto">
            <a:xfrm>
              <a:off x="2880" y="2880"/>
              <a:ext cx="192" cy="19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12" name="Rectangle 40"/>
            <p:cNvSpPr>
              <a:spLocks noChangeArrowheads="1"/>
            </p:cNvSpPr>
            <p:nvPr/>
          </p:nvSpPr>
          <p:spPr bwMode="auto">
            <a:xfrm>
              <a:off x="3072" y="2880"/>
              <a:ext cx="192" cy="19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13" name="Rectangle 41"/>
            <p:cNvSpPr>
              <a:spLocks noChangeArrowheads="1"/>
            </p:cNvSpPr>
            <p:nvPr/>
          </p:nvSpPr>
          <p:spPr bwMode="auto">
            <a:xfrm>
              <a:off x="3264" y="2880"/>
              <a:ext cx="192" cy="19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14" name="Rectangle 42"/>
            <p:cNvSpPr>
              <a:spLocks noChangeArrowheads="1"/>
            </p:cNvSpPr>
            <p:nvPr/>
          </p:nvSpPr>
          <p:spPr bwMode="auto">
            <a:xfrm>
              <a:off x="3456" y="2880"/>
              <a:ext cx="192" cy="19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15" name="Rectangle 43"/>
            <p:cNvSpPr>
              <a:spLocks noChangeArrowheads="1"/>
            </p:cNvSpPr>
            <p:nvPr/>
          </p:nvSpPr>
          <p:spPr bwMode="auto">
            <a:xfrm>
              <a:off x="3648" y="2880"/>
              <a:ext cx="192" cy="19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16" name="Rectangle 44"/>
            <p:cNvSpPr>
              <a:spLocks noChangeArrowheads="1"/>
            </p:cNvSpPr>
            <p:nvPr/>
          </p:nvSpPr>
          <p:spPr bwMode="auto">
            <a:xfrm>
              <a:off x="3840" y="2880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17" name="Rectangle 45"/>
            <p:cNvSpPr>
              <a:spLocks noChangeArrowheads="1"/>
            </p:cNvSpPr>
            <p:nvPr/>
          </p:nvSpPr>
          <p:spPr bwMode="auto">
            <a:xfrm>
              <a:off x="4032" y="2880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18" name="Rectangle 46"/>
            <p:cNvSpPr>
              <a:spLocks noChangeArrowheads="1"/>
            </p:cNvSpPr>
            <p:nvPr/>
          </p:nvSpPr>
          <p:spPr bwMode="auto">
            <a:xfrm>
              <a:off x="4224" y="2880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19" name="Rectangle 47"/>
            <p:cNvSpPr>
              <a:spLocks noChangeArrowheads="1"/>
            </p:cNvSpPr>
            <p:nvPr/>
          </p:nvSpPr>
          <p:spPr bwMode="auto">
            <a:xfrm>
              <a:off x="4416" y="2880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20" name="Rectangle 48"/>
            <p:cNvSpPr>
              <a:spLocks noChangeArrowheads="1"/>
            </p:cNvSpPr>
            <p:nvPr/>
          </p:nvSpPr>
          <p:spPr bwMode="auto">
            <a:xfrm>
              <a:off x="4608" y="2880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21" name="Rectangle 49"/>
            <p:cNvSpPr>
              <a:spLocks noChangeArrowheads="1"/>
            </p:cNvSpPr>
            <p:nvPr/>
          </p:nvSpPr>
          <p:spPr bwMode="auto">
            <a:xfrm>
              <a:off x="2688" y="3082"/>
              <a:ext cx="17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solidFill>
                    <a:srgbClr val="40458C"/>
                  </a:solidFill>
                  <a:latin typeface="Times New Roman" charset="0"/>
                </a:rPr>
                <a:t>r</a:t>
              </a:r>
              <a:endParaRPr lang="en-US" altLang="en-US" b="1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cxnSp>
          <p:nvCxnSpPr>
            <p:cNvPr id="8222" name="AutoShape 73"/>
            <p:cNvCxnSpPr>
              <a:cxnSpLocks noChangeShapeType="1"/>
              <a:stCxn id="8210" idx="0"/>
              <a:endCxn id="8211" idx="0"/>
            </p:cNvCxnSpPr>
            <p:nvPr/>
          </p:nvCxnSpPr>
          <p:spPr bwMode="auto">
            <a:xfrm rot="5400000" flipV="1">
              <a:off x="2879" y="2773"/>
              <a:ext cx="1" cy="192"/>
            </a:xfrm>
            <a:prstGeom prst="curvedConnector3">
              <a:avLst>
                <a:gd name="adj1" fmla="val -13200005"/>
              </a:avLst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23" name="AutoShape 74"/>
            <p:cNvCxnSpPr>
              <a:cxnSpLocks noChangeShapeType="1"/>
            </p:cNvCxnSpPr>
            <p:nvPr/>
          </p:nvCxnSpPr>
          <p:spPr bwMode="auto">
            <a:xfrm rot="5400000" flipV="1">
              <a:off x="3071" y="2785"/>
              <a:ext cx="1" cy="192"/>
            </a:xfrm>
            <a:prstGeom prst="curvedConnector3">
              <a:avLst>
                <a:gd name="adj1" fmla="val -13200005"/>
              </a:avLst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24" name="AutoShape 75"/>
            <p:cNvCxnSpPr>
              <a:cxnSpLocks noChangeShapeType="1"/>
            </p:cNvCxnSpPr>
            <p:nvPr/>
          </p:nvCxnSpPr>
          <p:spPr bwMode="auto">
            <a:xfrm rot="5400000" flipV="1">
              <a:off x="3263" y="2785"/>
              <a:ext cx="1" cy="192"/>
            </a:xfrm>
            <a:prstGeom prst="curvedConnector3">
              <a:avLst>
                <a:gd name="adj1" fmla="val -13200005"/>
              </a:avLst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25" name="AutoShape 76"/>
            <p:cNvCxnSpPr>
              <a:cxnSpLocks noChangeShapeType="1"/>
            </p:cNvCxnSpPr>
            <p:nvPr/>
          </p:nvCxnSpPr>
          <p:spPr bwMode="auto">
            <a:xfrm rot="5400000" flipV="1">
              <a:off x="3455" y="2785"/>
              <a:ext cx="1" cy="192"/>
            </a:xfrm>
            <a:prstGeom prst="curvedConnector3">
              <a:avLst>
                <a:gd name="adj1" fmla="val -13200005"/>
              </a:avLst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26" name="AutoShape 77"/>
            <p:cNvCxnSpPr>
              <a:cxnSpLocks noChangeShapeType="1"/>
            </p:cNvCxnSpPr>
            <p:nvPr/>
          </p:nvCxnSpPr>
          <p:spPr bwMode="auto">
            <a:xfrm rot="5400000" flipV="1">
              <a:off x="3647" y="2785"/>
              <a:ext cx="1" cy="192"/>
            </a:xfrm>
            <a:prstGeom prst="curvedConnector3">
              <a:avLst>
                <a:gd name="adj1" fmla="val -13200005"/>
              </a:avLst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23225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Performance</a:t>
            </a:r>
          </a:p>
        </p:txBody>
      </p:sp>
      <p:sp>
        <p:nvSpPr>
          <p:cNvPr id="921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8458200" cy="533400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800" dirty="0" smtClean="0"/>
              <a:t>In the array based implementation of a Vector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 smtClean="0"/>
              <a:t>The space used by the data structure is </a:t>
            </a:r>
            <a:r>
              <a:rPr lang="en-US" altLang="en-US" sz="2400" b="1" i="1" dirty="0" smtClean="0">
                <a:latin typeface="Times New Roman" charset="0"/>
              </a:rPr>
              <a:t>O</a:t>
            </a:r>
            <a:r>
              <a:rPr lang="en-US" altLang="en-US" sz="2400" dirty="0" smtClean="0">
                <a:latin typeface="Times New Roman" charset="0"/>
              </a:rPr>
              <a:t>(</a:t>
            </a:r>
            <a:r>
              <a:rPr lang="en-US" altLang="en-US" sz="2400" b="1" i="1" dirty="0" smtClean="0">
                <a:latin typeface="Times New Roman" charset="0"/>
              </a:rPr>
              <a:t>n</a:t>
            </a:r>
            <a:r>
              <a:rPr lang="en-US" altLang="en-US" sz="2400" dirty="0" smtClean="0">
                <a:latin typeface="Times New Roman" charset="0"/>
              </a:rPr>
              <a:t>)</a:t>
            </a:r>
            <a:endParaRPr lang="en-US" altLang="en-US" sz="2400" dirty="0" smtClean="0"/>
          </a:p>
          <a:p>
            <a:pPr lvl="1" eaLnBrk="1" hangingPunct="1">
              <a:lnSpc>
                <a:spcPct val="90000"/>
              </a:lnSpc>
            </a:pPr>
            <a:endParaRPr lang="en-US" altLang="en-US" sz="24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 smtClean="0"/>
              <a:t>Size(), </a:t>
            </a:r>
            <a:r>
              <a:rPr lang="en-US" altLang="en-US" sz="2400" dirty="0" err="1" smtClean="0"/>
              <a:t>isEmpty</a:t>
            </a:r>
            <a:r>
              <a:rPr lang="en-US" altLang="en-US" sz="2400" dirty="0" smtClean="0"/>
              <a:t>(), </a:t>
            </a:r>
            <a:r>
              <a:rPr lang="en-US" altLang="en-US" sz="2400" dirty="0" err="1" smtClean="0"/>
              <a:t>elemAtRank</a:t>
            </a:r>
            <a:r>
              <a:rPr lang="en-US" altLang="en-US" sz="2400" dirty="0" smtClean="0"/>
              <a:t>(r) and </a:t>
            </a:r>
            <a:r>
              <a:rPr lang="en-US" altLang="en-US" sz="2400" dirty="0" err="1" smtClean="0"/>
              <a:t>replaceAtRank</a:t>
            </a:r>
            <a:r>
              <a:rPr lang="en-US" altLang="en-US" sz="2400" dirty="0" smtClean="0"/>
              <a:t>(</a:t>
            </a:r>
            <a:r>
              <a:rPr lang="en-US" altLang="en-US" sz="2400" dirty="0" err="1" smtClean="0"/>
              <a:t>r,o</a:t>
            </a:r>
            <a:r>
              <a:rPr lang="en-US" altLang="en-US" sz="2400" dirty="0" smtClean="0"/>
              <a:t>) </a:t>
            </a:r>
            <a:br>
              <a:rPr lang="en-US" altLang="en-US" sz="2400" dirty="0" smtClean="0"/>
            </a:br>
            <a:r>
              <a:rPr lang="en-US" altLang="en-US" sz="2400" dirty="0" smtClean="0"/>
              <a:t>run in </a:t>
            </a:r>
            <a:r>
              <a:rPr lang="en-US" altLang="en-US" sz="2400" b="1" i="1" dirty="0" smtClean="0">
                <a:latin typeface="Times New Roman" charset="0"/>
              </a:rPr>
              <a:t>O</a:t>
            </a:r>
            <a:r>
              <a:rPr lang="en-US" altLang="en-US" sz="2400" dirty="0" smtClean="0">
                <a:latin typeface="Times New Roman" charset="0"/>
              </a:rPr>
              <a:t>(1)</a:t>
            </a:r>
            <a:r>
              <a:rPr lang="en-US" altLang="en-US" sz="2400" dirty="0" smtClean="0"/>
              <a:t> time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 err="1" smtClean="0"/>
              <a:t>insertAtRank</a:t>
            </a:r>
            <a:r>
              <a:rPr lang="en-US" altLang="en-US" sz="2400" dirty="0" smtClean="0"/>
              <a:t>(</a:t>
            </a:r>
            <a:r>
              <a:rPr lang="en-US" altLang="en-US" sz="2400" dirty="0" err="1" smtClean="0"/>
              <a:t>r,o</a:t>
            </a:r>
            <a:r>
              <a:rPr lang="en-US" altLang="en-US" sz="2400" dirty="0" smtClean="0"/>
              <a:t>) and </a:t>
            </a:r>
            <a:r>
              <a:rPr lang="en-US" altLang="en-US" sz="2400" dirty="0" err="1" smtClean="0"/>
              <a:t>removeAtRank</a:t>
            </a:r>
            <a:r>
              <a:rPr lang="en-US" altLang="en-US" sz="2400" dirty="0" smtClean="0"/>
              <a:t>(r) run in </a:t>
            </a:r>
            <a:r>
              <a:rPr lang="en-US" altLang="en-US" sz="2400" b="1" i="1" dirty="0" smtClean="0">
                <a:latin typeface="Times New Roman" charset="0"/>
              </a:rPr>
              <a:t>O</a:t>
            </a:r>
            <a:r>
              <a:rPr lang="en-US" altLang="en-US" sz="2400" dirty="0" smtClean="0">
                <a:latin typeface="Times New Roman" charset="0"/>
              </a:rPr>
              <a:t>(</a:t>
            </a:r>
            <a:r>
              <a:rPr lang="en-US" altLang="en-US" sz="2400" b="1" i="1" dirty="0" smtClean="0">
                <a:latin typeface="Times New Roman" charset="0"/>
              </a:rPr>
              <a:t>n</a:t>
            </a:r>
            <a:r>
              <a:rPr lang="en-US" altLang="en-US" sz="2400" dirty="0" smtClean="0">
                <a:latin typeface="Times New Roman" charset="0"/>
              </a:rPr>
              <a:t>)</a:t>
            </a:r>
            <a:r>
              <a:rPr lang="en-US" altLang="en-US" sz="2400" dirty="0" smtClean="0"/>
              <a:t> time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endParaRPr lang="en-US" altLang="en-US" sz="28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i="1" dirty="0" smtClean="0"/>
              <a:t>Aside: If we use the array in a circular fashion,</a:t>
            </a:r>
            <a:r>
              <a:rPr lang="en-US" altLang="en-US" sz="2400" b="1" i="1" dirty="0" smtClean="0">
                <a:latin typeface="Times New Roman" charset="0"/>
              </a:rPr>
              <a:t> </a:t>
            </a:r>
            <a:r>
              <a:rPr lang="en-US" altLang="en-US" sz="2400" i="1" dirty="0" err="1" smtClean="0"/>
              <a:t>insertAtRank</a:t>
            </a:r>
            <a:r>
              <a:rPr lang="en-US" altLang="en-US" sz="2400" i="1" dirty="0" smtClean="0"/>
              <a:t>(0,o) and </a:t>
            </a:r>
            <a:r>
              <a:rPr lang="en-US" altLang="en-US" sz="2400" i="1" dirty="0" err="1" smtClean="0"/>
              <a:t>removeAtRank</a:t>
            </a:r>
            <a:r>
              <a:rPr lang="en-US" altLang="en-US" sz="2400" i="1" dirty="0" smtClean="0"/>
              <a:t>(0) run in </a:t>
            </a:r>
            <a:r>
              <a:rPr lang="en-US" altLang="en-US" sz="2400" b="1" i="1" dirty="0" smtClean="0">
                <a:latin typeface="Times New Roman" charset="0"/>
              </a:rPr>
              <a:t>O</a:t>
            </a:r>
            <a:r>
              <a:rPr lang="en-US" altLang="en-US" sz="2400" i="1" dirty="0" smtClean="0">
                <a:latin typeface="Times New Roman" charset="0"/>
              </a:rPr>
              <a:t>(1)</a:t>
            </a:r>
            <a:r>
              <a:rPr lang="en-US" altLang="en-US" sz="2400" i="1" dirty="0" smtClean="0"/>
              <a:t> time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endParaRPr lang="en-US" altLang="en-US" sz="2800" dirty="0" smtClean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800" dirty="0" smtClean="0"/>
              <a:t>If using a dynamic array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dirty="0" smtClean="0"/>
              <a:t>In an </a:t>
            </a:r>
            <a:r>
              <a:rPr lang="en-US" altLang="en-US" sz="2400" dirty="0" err="1" smtClean="0"/>
              <a:t>insertAtRank</a:t>
            </a:r>
            <a:r>
              <a:rPr lang="en-US" altLang="en-US" sz="2400" dirty="0" smtClean="0"/>
              <a:t>(</a:t>
            </a:r>
            <a:r>
              <a:rPr lang="en-US" altLang="en-US" sz="2400" dirty="0" err="1" smtClean="0"/>
              <a:t>r,o</a:t>
            </a:r>
            <a:r>
              <a:rPr lang="en-US" altLang="en-US" sz="2400" dirty="0" smtClean="0"/>
              <a:t>) operation, when the array is full, instead of throwing an exception, we can replace the array with a larger one</a:t>
            </a:r>
          </a:p>
        </p:txBody>
      </p:sp>
    </p:spTree>
    <p:extLst>
      <p:ext uri="{BB962C8B-B14F-4D97-AF65-F5344CB8AC3E}">
        <p14:creationId xmlns:p14="http://schemas.microsoft.com/office/powerpoint/2010/main" val="201517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Marker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943600"/>
          </a:xfrm>
        </p:spPr>
        <p:txBody>
          <a:bodyPr>
            <a:normAutofit/>
          </a:bodyPr>
          <a:lstStyle/>
          <a:p>
            <a:r>
              <a:rPr lang="en-US" dirty="0" smtClean="0"/>
              <a:t>Questions on:</a:t>
            </a:r>
          </a:p>
          <a:p>
            <a:pPr lvl="1"/>
            <a:r>
              <a:rPr lang="en-US" dirty="0"/>
              <a:t>Review </a:t>
            </a:r>
            <a:r>
              <a:rPr lang="en-US" dirty="0" smtClean="0"/>
              <a:t>Stacks, Singly Linked Lists</a:t>
            </a:r>
            <a:endParaRPr lang="en-US" dirty="0"/>
          </a:p>
          <a:p>
            <a:pPr lvl="1"/>
            <a:r>
              <a:rPr lang="en-US" dirty="0" smtClean="0"/>
              <a:t>Queues</a:t>
            </a:r>
          </a:p>
          <a:p>
            <a:pPr lvl="1"/>
            <a:r>
              <a:rPr lang="en-US" dirty="0" smtClean="0"/>
              <a:t>Doubly </a:t>
            </a:r>
            <a:r>
              <a:rPr lang="en-US" dirty="0"/>
              <a:t>Linked </a:t>
            </a:r>
            <a:r>
              <a:rPr lang="en-US" dirty="0" smtClean="0"/>
              <a:t>Lists</a:t>
            </a:r>
            <a:endParaRPr lang="en-US" dirty="0"/>
          </a:p>
          <a:p>
            <a:pPr lvl="1"/>
            <a:r>
              <a:rPr lang="en-US" dirty="0" err="1" smtClean="0"/>
              <a:t>Deques</a:t>
            </a:r>
            <a:r>
              <a:rPr lang="en-US" dirty="0" smtClean="0"/>
              <a:t> </a:t>
            </a:r>
            <a:r>
              <a:rPr lang="en-US" dirty="0"/>
              <a:t>(pronounced Decks)</a:t>
            </a:r>
          </a:p>
          <a:p>
            <a:pPr lvl="2"/>
            <a:r>
              <a:rPr lang="en-US" dirty="0"/>
              <a:t>Implemented Using Doubly Linked Lists</a:t>
            </a:r>
          </a:p>
          <a:p>
            <a:pPr lvl="1"/>
            <a:r>
              <a:rPr lang="en-US" dirty="0"/>
              <a:t>Vector ADT</a:t>
            </a:r>
          </a:p>
          <a:p>
            <a:pPr lvl="2"/>
            <a:r>
              <a:rPr lang="en-US" dirty="0" smtClean="0"/>
              <a:t>Book Description</a:t>
            </a:r>
          </a:p>
          <a:p>
            <a:pPr lvl="2"/>
            <a:r>
              <a:rPr lang="en-US" dirty="0"/>
              <a:t>Implemented using an array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Next up</a:t>
            </a:r>
          </a:p>
          <a:p>
            <a:pPr lvl="1"/>
            <a:r>
              <a:rPr lang="en-US" dirty="0" err="1" smtClean="0"/>
              <a:t>Deques</a:t>
            </a:r>
            <a:endParaRPr lang="en-US" dirty="0" smtClean="0"/>
          </a:p>
          <a:p>
            <a:pPr lvl="2"/>
            <a:r>
              <a:rPr lang="en-US" dirty="0" smtClean="0"/>
              <a:t>Implemented Using Vectors</a:t>
            </a:r>
          </a:p>
          <a:p>
            <a:pPr lvl="1"/>
            <a:r>
              <a:rPr lang="en-US" dirty="0" smtClean="0"/>
              <a:t>Iterators</a:t>
            </a:r>
          </a:p>
        </p:txBody>
      </p:sp>
    </p:spTree>
    <p:extLst>
      <p:ext uri="{BB962C8B-B14F-4D97-AF65-F5344CB8AC3E}">
        <p14:creationId xmlns:p14="http://schemas.microsoft.com/office/powerpoint/2010/main" val="6561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Singly Linked List</a:t>
            </a:r>
            <a:endParaRPr lang="en-US" altLang="en-US" sz="4000" smtClean="0"/>
          </a:p>
        </p:txBody>
      </p:sp>
      <p:sp>
        <p:nvSpPr>
          <p:cNvPr id="5018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762000" y="1371600"/>
            <a:ext cx="4114800" cy="3156744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A singly linked list is a structure consisting of a sequence of nodes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A singly linked list stores a pointer to the first node (head) and last (tail)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Each node stores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element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link to the next node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5486400" y="2133600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6934200" y="1981200"/>
            <a:ext cx="6699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00FF"/>
                </a:solidFill>
                <a:latin typeface="Calibri" pitchFamily="34" charset="0"/>
              </a:rPr>
              <a:t>next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5429250" y="3438525"/>
            <a:ext cx="72231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elem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6848475" y="3352800"/>
            <a:ext cx="755650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00FF"/>
                </a:solidFill>
                <a:latin typeface="Calibri" pitchFamily="34" charset="0"/>
              </a:rPr>
              <a:t>node</a:t>
            </a:r>
          </a:p>
        </p:txBody>
      </p:sp>
      <p:sp>
        <p:nvSpPr>
          <p:cNvPr id="30728" name="AutoShape 8"/>
          <p:cNvSpPr>
            <a:spLocks noChangeArrowheads="1"/>
          </p:cNvSpPr>
          <p:nvPr/>
        </p:nvSpPr>
        <p:spPr bwMode="auto">
          <a:xfrm>
            <a:off x="5181600" y="1601788"/>
            <a:ext cx="2590800" cy="21336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29" name="Rectangle 9"/>
          <p:cNvSpPr>
            <a:spLocks noChangeArrowheads="1"/>
          </p:cNvSpPr>
          <p:nvPr/>
        </p:nvSpPr>
        <p:spPr bwMode="auto">
          <a:xfrm>
            <a:off x="6096000" y="2133600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30" name="Line 10"/>
          <p:cNvSpPr>
            <a:spLocks noChangeShapeType="1"/>
          </p:cNvSpPr>
          <p:nvPr/>
        </p:nvSpPr>
        <p:spPr bwMode="auto">
          <a:xfrm>
            <a:off x="5791200" y="2438400"/>
            <a:ext cx="0" cy="914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31" name="Line 11"/>
          <p:cNvSpPr>
            <a:spLocks noChangeShapeType="1"/>
          </p:cNvSpPr>
          <p:nvPr/>
        </p:nvSpPr>
        <p:spPr bwMode="auto">
          <a:xfrm flipV="1">
            <a:off x="6400800" y="2438400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32" name="Rectangle 12"/>
          <p:cNvSpPr>
            <a:spLocks noChangeArrowheads="1"/>
          </p:cNvSpPr>
          <p:nvPr/>
        </p:nvSpPr>
        <p:spPr bwMode="auto">
          <a:xfrm>
            <a:off x="925513" y="4735512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762001" y="5945187"/>
            <a:ext cx="952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Leonard</a:t>
            </a:r>
          </a:p>
        </p:txBody>
      </p:sp>
      <p:sp>
        <p:nvSpPr>
          <p:cNvPr id="30734" name="Rectangle 14"/>
          <p:cNvSpPr>
            <a:spLocks noChangeArrowheads="1"/>
          </p:cNvSpPr>
          <p:nvPr/>
        </p:nvSpPr>
        <p:spPr bwMode="auto">
          <a:xfrm>
            <a:off x="1535113" y="4735512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35" name="Line 15"/>
          <p:cNvSpPr>
            <a:spLocks noChangeShapeType="1"/>
          </p:cNvSpPr>
          <p:nvPr/>
        </p:nvSpPr>
        <p:spPr bwMode="auto">
          <a:xfrm>
            <a:off x="1230313" y="5040312"/>
            <a:ext cx="0" cy="914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36" name="Line 16"/>
          <p:cNvSpPr>
            <a:spLocks noChangeShapeType="1"/>
          </p:cNvSpPr>
          <p:nvPr/>
        </p:nvSpPr>
        <p:spPr bwMode="auto">
          <a:xfrm flipV="1">
            <a:off x="1839913" y="5040312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37" name="Rectangle 17"/>
          <p:cNvSpPr>
            <a:spLocks noChangeArrowheads="1"/>
          </p:cNvSpPr>
          <p:nvPr/>
        </p:nvSpPr>
        <p:spPr bwMode="auto">
          <a:xfrm>
            <a:off x="2754313" y="4735512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38" name="Rectangle 18"/>
          <p:cNvSpPr>
            <a:spLocks noChangeArrowheads="1"/>
          </p:cNvSpPr>
          <p:nvPr/>
        </p:nvSpPr>
        <p:spPr bwMode="auto">
          <a:xfrm>
            <a:off x="3363913" y="4735512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39" name="Line 19"/>
          <p:cNvSpPr>
            <a:spLocks noChangeShapeType="1"/>
          </p:cNvSpPr>
          <p:nvPr/>
        </p:nvSpPr>
        <p:spPr bwMode="auto">
          <a:xfrm flipV="1">
            <a:off x="3668713" y="5040312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0" name="Rectangle 20"/>
          <p:cNvSpPr>
            <a:spLocks noChangeArrowheads="1"/>
          </p:cNvSpPr>
          <p:nvPr/>
        </p:nvSpPr>
        <p:spPr bwMode="auto">
          <a:xfrm>
            <a:off x="4583113" y="4735512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41" name="Rectangle 21"/>
          <p:cNvSpPr>
            <a:spLocks noChangeArrowheads="1"/>
          </p:cNvSpPr>
          <p:nvPr/>
        </p:nvSpPr>
        <p:spPr bwMode="auto">
          <a:xfrm>
            <a:off x="5192713" y="4735512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42" name="Line 22"/>
          <p:cNvSpPr>
            <a:spLocks noChangeShapeType="1"/>
          </p:cNvSpPr>
          <p:nvPr/>
        </p:nvSpPr>
        <p:spPr bwMode="auto">
          <a:xfrm flipV="1">
            <a:off x="5497513" y="5040312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3" name="Rectangle 23"/>
          <p:cNvSpPr>
            <a:spLocks noChangeArrowheads="1"/>
          </p:cNvSpPr>
          <p:nvPr/>
        </p:nvSpPr>
        <p:spPr bwMode="auto">
          <a:xfrm>
            <a:off x="6411913" y="4735512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44" name="Rectangle 24"/>
          <p:cNvSpPr>
            <a:spLocks noChangeArrowheads="1"/>
          </p:cNvSpPr>
          <p:nvPr/>
        </p:nvSpPr>
        <p:spPr bwMode="auto">
          <a:xfrm>
            <a:off x="7021513" y="4735512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45" name="Line 25"/>
          <p:cNvSpPr>
            <a:spLocks noChangeShapeType="1"/>
          </p:cNvSpPr>
          <p:nvPr/>
        </p:nvSpPr>
        <p:spPr bwMode="auto">
          <a:xfrm flipV="1">
            <a:off x="7326313" y="5040312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6" name="Text Box 26"/>
          <p:cNvSpPr txBox="1">
            <a:spLocks noChangeArrowheads="1"/>
          </p:cNvSpPr>
          <p:nvPr/>
        </p:nvSpPr>
        <p:spPr bwMode="auto">
          <a:xfrm>
            <a:off x="2593976" y="5945187"/>
            <a:ext cx="946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Sheldon</a:t>
            </a:r>
          </a:p>
        </p:txBody>
      </p:sp>
      <p:sp>
        <p:nvSpPr>
          <p:cNvPr id="30747" name="Line 27"/>
          <p:cNvSpPr>
            <a:spLocks noChangeShapeType="1"/>
          </p:cNvSpPr>
          <p:nvPr/>
        </p:nvSpPr>
        <p:spPr bwMode="auto">
          <a:xfrm>
            <a:off x="3059113" y="5040312"/>
            <a:ext cx="0" cy="914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8" name="Text Box 28"/>
          <p:cNvSpPr txBox="1">
            <a:spLocks noChangeArrowheads="1"/>
          </p:cNvSpPr>
          <p:nvPr/>
        </p:nvSpPr>
        <p:spPr bwMode="auto">
          <a:xfrm>
            <a:off x="4435476" y="5945187"/>
            <a:ext cx="920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Howard</a:t>
            </a:r>
          </a:p>
        </p:txBody>
      </p:sp>
      <p:sp>
        <p:nvSpPr>
          <p:cNvPr id="30749" name="Line 29"/>
          <p:cNvSpPr>
            <a:spLocks noChangeShapeType="1"/>
          </p:cNvSpPr>
          <p:nvPr/>
        </p:nvSpPr>
        <p:spPr bwMode="auto">
          <a:xfrm>
            <a:off x="4887913" y="5040312"/>
            <a:ext cx="0" cy="914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0" name="Text Box 30"/>
          <p:cNvSpPr txBox="1">
            <a:spLocks noChangeArrowheads="1"/>
          </p:cNvSpPr>
          <p:nvPr/>
        </p:nvSpPr>
        <p:spPr bwMode="auto">
          <a:xfrm>
            <a:off x="6488113" y="5945187"/>
            <a:ext cx="474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Raj</a:t>
            </a:r>
          </a:p>
        </p:txBody>
      </p:sp>
      <p:sp>
        <p:nvSpPr>
          <p:cNvPr id="30751" name="Line 31"/>
          <p:cNvSpPr>
            <a:spLocks noChangeShapeType="1"/>
          </p:cNvSpPr>
          <p:nvPr/>
        </p:nvSpPr>
        <p:spPr bwMode="auto">
          <a:xfrm>
            <a:off x="6716713" y="5040312"/>
            <a:ext cx="0" cy="914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2" name="Text Box 32"/>
          <p:cNvSpPr txBox="1">
            <a:spLocks noChangeArrowheads="1"/>
          </p:cNvSpPr>
          <p:nvPr/>
        </p:nvSpPr>
        <p:spPr bwMode="auto">
          <a:xfrm>
            <a:off x="8208963" y="4841874"/>
            <a:ext cx="4032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00FF"/>
                </a:solidFill>
                <a:latin typeface="Calibri" pitchFamily="34" charset="0"/>
                <a:sym typeface="Symbol" charset="2"/>
              </a:rPr>
              <a:t></a:t>
            </a:r>
            <a:endParaRPr lang="en-US" altLang="en-US" b="1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30753" name="Line 16"/>
          <p:cNvSpPr>
            <a:spLocks noChangeShapeType="1"/>
          </p:cNvSpPr>
          <p:nvPr/>
        </p:nvSpPr>
        <p:spPr bwMode="auto">
          <a:xfrm>
            <a:off x="534988" y="4410074"/>
            <a:ext cx="3048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4" name="Text Box 13"/>
          <p:cNvSpPr txBox="1">
            <a:spLocks noChangeArrowheads="1"/>
          </p:cNvSpPr>
          <p:nvPr/>
        </p:nvSpPr>
        <p:spPr bwMode="auto">
          <a:xfrm>
            <a:off x="239713" y="4029074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head</a:t>
            </a:r>
          </a:p>
        </p:txBody>
      </p:sp>
      <p:sp>
        <p:nvSpPr>
          <p:cNvPr id="30755" name="Line 16"/>
          <p:cNvSpPr>
            <a:spLocks noChangeShapeType="1"/>
          </p:cNvSpPr>
          <p:nvPr/>
        </p:nvSpPr>
        <p:spPr bwMode="auto">
          <a:xfrm flipH="1">
            <a:off x="6792913" y="4333874"/>
            <a:ext cx="600075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6" name="Text Box 13"/>
          <p:cNvSpPr txBox="1">
            <a:spLocks noChangeArrowheads="1"/>
          </p:cNvSpPr>
          <p:nvPr/>
        </p:nvSpPr>
        <p:spPr bwMode="auto">
          <a:xfrm>
            <a:off x="7097713" y="3952874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tail</a:t>
            </a: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266" y="542816"/>
            <a:ext cx="518893" cy="10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355" y="579602"/>
            <a:ext cx="182238" cy="42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 rot="19087408">
            <a:off x="62160" y="389392"/>
            <a:ext cx="83388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stellar" panose="020A0402060406010301" pitchFamily="18" charset="0"/>
              </a:rPr>
              <a:t>Review</a:t>
            </a:r>
            <a:endParaRPr lang="en-US" sz="1200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60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20000"/>
                <a:lumOff val="80000"/>
              </a:schemeClr>
            </a:gs>
            <a:gs pos="39999">
              <a:schemeClr val="accent5">
                <a:lumMod val="60000"/>
                <a:lumOff val="40000"/>
              </a:schemeClr>
            </a:gs>
            <a:gs pos="7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 In-Class Group Activity</a:t>
            </a:r>
          </a:p>
        </p:txBody>
      </p:sp>
      <p:sp>
        <p:nvSpPr>
          <p:cNvPr id="1024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8534400" cy="33528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800" dirty="0" smtClean="0"/>
              <a:t>Implement the </a:t>
            </a:r>
            <a:r>
              <a:rPr lang="en-US" altLang="en-US" sz="2800" dirty="0" err="1" smtClean="0"/>
              <a:t>Deque</a:t>
            </a:r>
            <a:r>
              <a:rPr lang="en-US" altLang="en-US" sz="2800" dirty="0" smtClean="0"/>
              <a:t> ADT using Vector functions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u="sng" dirty="0" err="1" smtClean="0"/>
              <a:t>Deque</a:t>
            </a:r>
            <a:r>
              <a:rPr lang="en-US" altLang="en-US" sz="2400" u="sng" dirty="0" smtClean="0"/>
              <a:t> functions</a:t>
            </a:r>
            <a:r>
              <a:rPr lang="en-US" altLang="en-US" sz="2400" dirty="0" smtClean="0"/>
              <a:t>: 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200" dirty="0" smtClean="0"/>
              <a:t>first(), last(), </a:t>
            </a:r>
            <a:r>
              <a:rPr lang="en-US" altLang="en-US" sz="2200" dirty="0" err="1" smtClean="0"/>
              <a:t>insertFirst</a:t>
            </a:r>
            <a:r>
              <a:rPr lang="en-US" altLang="en-US" sz="2200" dirty="0" smtClean="0"/>
              <a:t>(e), </a:t>
            </a:r>
            <a:r>
              <a:rPr lang="en-US" altLang="en-US" sz="2200" dirty="0" err="1" smtClean="0"/>
              <a:t>insertLast</a:t>
            </a:r>
            <a:r>
              <a:rPr lang="en-US" altLang="en-US" sz="2200" dirty="0" smtClean="0"/>
              <a:t>(e), </a:t>
            </a:r>
            <a:r>
              <a:rPr lang="en-US" altLang="en-US" sz="2200" dirty="0" err="1" smtClean="0"/>
              <a:t>removeFirst</a:t>
            </a:r>
            <a:r>
              <a:rPr lang="en-US" altLang="en-US" sz="2200" dirty="0" smtClean="0"/>
              <a:t>(), </a:t>
            </a:r>
            <a:r>
              <a:rPr lang="en-US" altLang="en-US" sz="2200" dirty="0" err="1" smtClean="0"/>
              <a:t>removeLast</a:t>
            </a:r>
            <a:r>
              <a:rPr lang="en-US" altLang="en-US" sz="2200" dirty="0" smtClean="0"/>
              <a:t>(), size(), </a:t>
            </a:r>
            <a:r>
              <a:rPr lang="en-US" altLang="en-US" sz="2200" dirty="0" err="1" smtClean="0"/>
              <a:t>isEmpty</a:t>
            </a:r>
            <a:r>
              <a:rPr lang="en-US" altLang="en-US" sz="2200" dirty="0" smtClean="0"/>
              <a:t>()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u="sng" dirty="0" smtClean="0"/>
              <a:t>Vector functions</a:t>
            </a:r>
            <a:r>
              <a:rPr lang="en-US" altLang="en-US" sz="2400" dirty="0" smtClean="0"/>
              <a:t>: 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200" dirty="0" err="1" smtClean="0"/>
              <a:t>elemAtRank</a:t>
            </a:r>
            <a:r>
              <a:rPr lang="en-US" altLang="en-US" sz="2200" dirty="0" smtClean="0"/>
              <a:t>( r), </a:t>
            </a:r>
            <a:r>
              <a:rPr lang="en-US" altLang="en-US" sz="2200" dirty="0" err="1" smtClean="0"/>
              <a:t>replaceAtRank</a:t>
            </a:r>
            <a:r>
              <a:rPr lang="en-US" altLang="en-US" sz="2200" dirty="0" smtClean="0"/>
              <a:t>(</a:t>
            </a:r>
            <a:r>
              <a:rPr lang="en-US" altLang="en-US" sz="2200" dirty="0" err="1" smtClean="0"/>
              <a:t>r,e</a:t>
            </a:r>
            <a:r>
              <a:rPr lang="en-US" altLang="en-US" sz="2200" dirty="0" smtClean="0"/>
              <a:t>), </a:t>
            </a:r>
            <a:r>
              <a:rPr lang="en-US" altLang="en-US" sz="2200" dirty="0" err="1" smtClean="0"/>
              <a:t>insertAtRank</a:t>
            </a:r>
            <a:r>
              <a:rPr lang="en-US" altLang="en-US" sz="2200" dirty="0" smtClean="0"/>
              <a:t>(</a:t>
            </a:r>
            <a:r>
              <a:rPr lang="en-US" altLang="en-US" sz="2200" dirty="0" err="1" smtClean="0"/>
              <a:t>r,e</a:t>
            </a:r>
            <a:r>
              <a:rPr lang="en-US" altLang="en-US" sz="2200" dirty="0" smtClean="0"/>
              <a:t>), </a:t>
            </a:r>
            <a:br>
              <a:rPr lang="en-US" altLang="en-US" sz="2200" dirty="0" smtClean="0"/>
            </a:br>
            <a:r>
              <a:rPr lang="en-US" altLang="en-US" sz="2200" dirty="0" err="1" smtClean="0"/>
              <a:t>removeAtRank</a:t>
            </a:r>
            <a:r>
              <a:rPr lang="en-US" altLang="en-US" sz="2200" dirty="0" smtClean="0"/>
              <a:t>(r ), size(), </a:t>
            </a:r>
            <a:r>
              <a:rPr lang="en-US" altLang="en-US" sz="2200" dirty="0" err="1" smtClean="0"/>
              <a:t>isEmpty</a:t>
            </a:r>
            <a:r>
              <a:rPr lang="en-US" altLang="en-US" sz="2200" dirty="0" smtClean="0"/>
              <a:t>()</a:t>
            </a:r>
          </a:p>
          <a:p>
            <a:pPr lvl="2" eaLnBrk="1" hangingPunct="1">
              <a:lnSpc>
                <a:spcPct val="90000"/>
              </a:lnSpc>
            </a:pPr>
            <a:endParaRPr lang="en-US" altLang="en-US" sz="2200" dirty="0"/>
          </a:p>
          <a:p>
            <a:pPr>
              <a:lnSpc>
                <a:spcPct val="90000"/>
              </a:lnSpc>
            </a:pPr>
            <a:r>
              <a:rPr lang="en-US" altLang="en-US" sz="3000" dirty="0" smtClean="0"/>
              <a:t>What’s the relationship between the functions?</a:t>
            </a:r>
          </a:p>
          <a:p>
            <a:pPr>
              <a:lnSpc>
                <a:spcPct val="90000"/>
              </a:lnSpc>
            </a:pPr>
            <a:endParaRPr lang="en-US" altLang="en-US" sz="3000" dirty="0"/>
          </a:p>
          <a:p>
            <a:pPr>
              <a:lnSpc>
                <a:spcPct val="90000"/>
              </a:lnSpc>
            </a:pPr>
            <a:r>
              <a:rPr lang="en-US" altLang="en-US" sz="3000" dirty="0" smtClean="0"/>
              <a:t>Spend 5 minutes discussing --- make a table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3000" y="4114800"/>
            <a:ext cx="6394058" cy="26130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>
              <a:lnSpc>
                <a:spcPct val="90000"/>
              </a:lnSpc>
              <a:buFont typeface="Arial" pitchFamily="34" charset="0"/>
              <a:buChar char="–"/>
              <a:defRPr/>
            </a:pPr>
            <a:r>
              <a:rPr lang="en-US" b="1" u="sng" dirty="0" err="1"/>
              <a:t>Deque</a:t>
            </a:r>
            <a:r>
              <a:rPr lang="en-US" b="1" u="sng" dirty="0"/>
              <a:t> function =&gt;   Implemented using Vector Functions</a:t>
            </a:r>
            <a:endParaRPr lang="en-US" dirty="0"/>
          </a:p>
          <a:p>
            <a:pPr lvl="1">
              <a:lnSpc>
                <a:spcPct val="90000"/>
              </a:lnSpc>
              <a:buFont typeface="Arial" pitchFamily="34" charset="0"/>
              <a:buChar char="–"/>
              <a:defRPr/>
            </a:pPr>
            <a:r>
              <a:rPr lang="en-US" dirty="0"/>
              <a:t>size() </a:t>
            </a:r>
            <a:r>
              <a:rPr lang="en-US" dirty="0" smtClean="0"/>
              <a:t>                 =&gt;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–"/>
              <a:defRPr/>
            </a:pPr>
            <a:r>
              <a:rPr lang="en-US" dirty="0" err="1" smtClean="0"/>
              <a:t>isEmpty</a:t>
            </a:r>
            <a:r>
              <a:rPr lang="en-US" dirty="0" smtClean="0"/>
              <a:t>()           =&gt;</a:t>
            </a:r>
            <a:endParaRPr lang="en-US" dirty="0"/>
          </a:p>
          <a:p>
            <a:pPr lvl="1">
              <a:lnSpc>
                <a:spcPct val="90000"/>
              </a:lnSpc>
              <a:buFont typeface="Arial" pitchFamily="34" charset="0"/>
              <a:buChar char="–"/>
              <a:defRPr/>
            </a:pPr>
            <a:r>
              <a:rPr lang="en-US" dirty="0"/>
              <a:t>first()            </a:t>
            </a:r>
            <a:r>
              <a:rPr lang="en-US" dirty="0" smtClean="0"/>
              <a:t>      =&gt;</a:t>
            </a:r>
            <a:endParaRPr lang="en-US" dirty="0"/>
          </a:p>
          <a:p>
            <a:pPr lvl="1">
              <a:lnSpc>
                <a:spcPct val="90000"/>
              </a:lnSpc>
              <a:buFont typeface="Arial" pitchFamily="34" charset="0"/>
              <a:buChar char="–"/>
              <a:defRPr/>
            </a:pPr>
            <a:r>
              <a:rPr lang="en-US" dirty="0"/>
              <a:t>last()            </a:t>
            </a:r>
            <a:r>
              <a:rPr lang="en-US" dirty="0" smtClean="0"/>
              <a:t>       =&gt;</a:t>
            </a:r>
            <a:endParaRPr lang="en-US" dirty="0"/>
          </a:p>
          <a:p>
            <a:pPr lvl="1">
              <a:lnSpc>
                <a:spcPct val="90000"/>
              </a:lnSpc>
              <a:buFont typeface="Arial" pitchFamily="34" charset="0"/>
              <a:buChar char="–"/>
              <a:defRPr/>
            </a:pPr>
            <a:r>
              <a:rPr lang="en-US" dirty="0" err="1"/>
              <a:t>insertFirst</a:t>
            </a:r>
            <a:r>
              <a:rPr lang="en-US" dirty="0"/>
              <a:t>(e) </a:t>
            </a:r>
            <a:r>
              <a:rPr lang="en-US" dirty="0" smtClean="0"/>
              <a:t>     =&gt;</a:t>
            </a:r>
            <a:endParaRPr lang="en-US" dirty="0"/>
          </a:p>
          <a:p>
            <a:pPr lvl="1">
              <a:lnSpc>
                <a:spcPct val="90000"/>
              </a:lnSpc>
              <a:buFont typeface="Arial" pitchFamily="34" charset="0"/>
              <a:buChar char="–"/>
              <a:defRPr/>
            </a:pPr>
            <a:r>
              <a:rPr lang="en-US" dirty="0" err="1"/>
              <a:t>insertLast</a:t>
            </a:r>
            <a:r>
              <a:rPr lang="en-US" dirty="0"/>
              <a:t>(e</a:t>
            </a:r>
            <a:r>
              <a:rPr lang="en-US" dirty="0" smtClean="0"/>
              <a:t>)       =&gt;</a:t>
            </a:r>
            <a:endParaRPr lang="en-US" dirty="0"/>
          </a:p>
          <a:p>
            <a:pPr lvl="1">
              <a:lnSpc>
                <a:spcPct val="90000"/>
              </a:lnSpc>
              <a:buFont typeface="Arial" pitchFamily="34" charset="0"/>
              <a:buChar char="–"/>
              <a:defRPr/>
            </a:pPr>
            <a:r>
              <a:rPr lang="en-US" dirty="0" err="1"/>
              <a:t>removeFirst</a:t>
            </a:r>
            <a:r>
              <a:rPr lang="en-US" dirty="0" smtClean="0"/>
              <a:t>()     =&gt;</a:t>
            </a:r>
            <a:endParaRPr lang="en-US" dirty="0"/>
          </a:p>
          <a:p>
            <a:pPr lvl="1">
              <a:lnSpc>
                <a:spcPct val="90000"/>
              </a:lnSpc>
              <a:buFont typeface="Arial" pitchFamily="34" charset="0"/>
              <a:buChar char="–"/>
              <a:defRPr/>
            </a:pPr>
            <a:r>
              <a:rPr lang="en-US" dirty="0" err="1"/>
              <a:t>removeLast</a:t>
            </a:r>
            <a:r>
              <a:rPr lang="en-US" dirty="0" smtClean="0"/>
              <a:t>()      =&gt;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3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dirty="0" smtClean="0"/>
              <a:t>Double-Ended Queues &amp; Vectors: Walk-Thru</a:t>
            </a:r>
            <a:endParaRPr lang="en-US" altLang="en-US" sz="2800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6200" y="990600"/>
            <a:ext cx="4572000" cy="55626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000" dirty="0"/>
              <a:t>Main </a:t>
            </a:r>
            <a:r>
              <a:rPr lang="en-US" sz="2000" dirty="0" err="1"/>
              <a:t>deque</a:t>
            </a:r>
            <a:r>
              <a:rPr lang="en-US" sz="2000" dirty="0"/>
              <a:t> operations</a:t>
            </a:r>
            <a:r>
              <a:rPr lang="en-US" sz="2000" dirty="0" smtClean="0"/>
              <a:t>: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2000" dirty="0"/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</a:rPr>
              <a:t>insertFirst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(object o)</a:t>
            </a:r>
            <a:r>
              <a:rPr lang="en-US" sz="1800" dirty="0"/>
              <a:t>: inserts element o at the beginning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insertLast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</a:rPr>
              <a:t>(object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o)</a:t>
            </a:r>
            <a:r>
              <a:rPr lang="en-US" sz="1800" dirty="0"/>
              <a:t>: inserts element o at the end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removeFirst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sz="1800" dirty="0"/>
              <a:t>: removes and returns the element at the front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removeLast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sz="1800" dirty="0"/>
              <a:t>: removes and returns the element at the end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</a:pPr>
            <a:endParaRPr lang="en-US" alt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first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element at the front without removing it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last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element at the front without removing it</a:t>
            </a:r>
          </a:p>
          <a:p>
            <a:pPr lvl="1">
              <a:lnSpc>
                <a:spcPct val="90000"/>
              </a:lnSpc>
            </a:pPr>
            <a:endParaRPr lang="en-US" alt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size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number of elements stored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dirty="0" err="1">
                <a:solidFill>
                  <a:schemeClr val="accent6">
                    <a:lumMod val="75000"/>
                  </a:schemeClr>
                </a:solidFill>
              </a:rPr>
              <a:t>isEmpty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a Boolean value indicating whether no elements are stored</a:t>
            </a:r>
          </a:p>
          <a:p>
            <a:endParaRPr lang="en-US" dirty="0"/>
          </a:p>
        </p:txBody>
      </p:sp>
      <p:sp>
        <p:nvSpPr>
          <p:cNvPr id="7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>
          <a:xfrm>
            <a:off x="4632434" y="914401"/>
            <a:ext cx="4206766" cy="457199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US" altLang="en-US" sz="2000" dirty="0"/>
              <a:t>Main vector operations:</a:t>
            </a:r>
          </a:p>
          <a:p>
            <a:pPr lvl="1"/>
            <a:r>
              <a:rPr lang="en-US" altLang="en-US" sz="2000" dirty="0" err="1">
                <a:solidFill>
                  <a:srgbClr val="FF0000"/>
                </a:solidFill>
              </a:rPr>
              <a:t>elemAtRank</a:t>
            </a:r>
            <a:r>
              <a:rPr lang="en-US" altLang="en-US" sz="2000" dirty="0">
                <a:solidFill>
                  <a:srgbClr val="FF0000"/>
                </a:solidFill>
              </a:rPr>
              <a:t>(</a:t>
            </a:r>
            <a:r>
              <a:rPr lang="en-US" altLang="en-US" sz="2000" dirty="0" err="1">
                <a:solidFill>
                  <a:srgbClr val="FF0000"/>
                </a:solidFill>
              </a:rPr>
              <a:t>int</a:t>
            </a:r>
            <a:r>
              <a:rPr lang="en-US" altLang="en-US" sz="2000" dirty="0">
                <a:solidFill>
                  <a:srgbClr val="FF0000"/>
                </a:solidFill>
              </a:rPr>
              <a:t> r)</a:t>
            </a:r>
            <a:r>
              <a:rPr lang="en-US" altLang="en-US" sz="2000" dirty="0"/>
              <a:t>: returns the element at rank r without removing it</a:t>
            </a:r>
          </a:p>
          <a:p>
            <a:pPr lvl="1"/>
            <a:endParaRPr lang="en-US" altLang="en-US" sz="2000" dirty="0"/>
          </a:p>
          <a:p>
            <a:pPr lvl="1"/>
            <a:r>
              <a:rPr lang="en-US" altLang="en-US" sz="2000" dirty="0" err="1">
                <a:solidFill>
                  <a:srgbClr val="FF0000"/>
                </a:solidFill>
              </a:rPr>
              <a:t>replaceAtRank</a:t>
            </a:r>
            <a:r>
              <a:rPr lang="en-US" altLang="en-US" sz="2000" dirty="0">
                <a:solidFill>
                  <a:srgbClr val="FF0000"/>
                </a:solidFill>
              </a:rPr>
              <a:t>(</a:t>
            </a:r>
            <a:r>
              <a:rPr lang="en-US" altLang="en-US" sz="2000" dirty="0" err="1">
                <a:solidFill>
                  <a:srgbClr val="FF0000"/>
                </a:solidFill>
              </a:rPr>
              <a:t>int</a:t>
            </a:r>
            <a:r>
              <a:rPr lang="en-US" altLang="en-US" sz="2000" dirty="0">
                <a:solidFill>
                  <a:srgbClr val="FF0000"/>
                </a:solidFill>
              </a:rPr>
              <a:t> r, Object o)</a:t>
            </a:r>
            <a:r>
              <a:rPr lang="en-US" altLang="en-US" sz="2000" dirty="0"/>
              <a:t>: replace the element at rank r with o</a:t>
            </a:r>
          </a:p>
          <a:p>
            <a:pPr lvl="1"/>
            <a:endParaRPr lang="en-US" altLang="en-US" sz="2000" dirty="0"/>
          </a:p>
          <a:p>
            <a:pPr lvl="1"/>
            <a:r>
              <a:rPr lang="en-US" altLang="en-US" sz="2000" dirty="0" err="1">
                <a:solidFill>
                  <a:srgbClr val="FF0000"/>
                </a:solidFill>
              </a:rPr>
              <a:t>insertAtRank</a:t>
            </a:r>
            <a:r>
              <a:rPr lang="en-US" altLang="en-US" sz="2000" dirty="0">
                <a:solidFill>
                  <a:srgbClr val="FF0000"/>
                </a:solidFill>
              </a:rPr>
              <a:t>(</a:t>
            </a:r>
            <a:r>
              <a:rPr lang="en-US" altLang="en-US" sz="2000" dirty="0" err="1">
                <a:solidFill>
                  <a:srgbClr val="FF0000"/>
                </a:solidFill>
              </a:rPr>
              <a:t>int</a:t>
            </a:r>
            <a:r>
              <a:rPr lang="en-US" altLang="en-US" sz="2000" dirty="0">
                <a:solidFill>
                  <a:srgbClr val="FF0000"/>
                </a:solidFill>
              </a:rPr>
              <a:t> r, Object o)</a:t>
            </a:r>
            <a:r>
              <a:rPr lang="en-US" altLang="en-US" sz="2000" dirty="0"/>
              <a:t>: insert a new element o to have rank r</a:t>
            </a:r>
          </a:p>
          <a:p>
            <a:pPr lvl="1"/>
            <a:endParaRPr lang="en-US" altLang="en-US" sz="2000" dirty="0"/>
          </a:p>
          <a:p>
            <a:pPr lvl="1"/>
            <a:r>
              <a:rPr lang="en-US" altLang="en-US" sz="2000" dirty="0" err="1">
                <a:solidFill>
                  <a:srgbClr val="FF0000"/>
                </a:solidFill>
              </a:rPr>
              <a:t>removeAtRank</a:t>
            </a:r>
            <a:r>
              <a:rPr lang="en-US" altLang="en-US" sz="2000" dirty="0">
                <a:solidFill>
                  <a:srgbClr val="FF0000"/>
                </a:solidFill>
              </a:rPr>
              <a:t>(</a:t>
            </a:r>
            <a:r>
              <a:rPr lang="en-US" altLang="en-US" sz="2000" dirty="0" err="1">
                <a:solidFill>
                  <a:srgbClr val="FF0000"/>
                </a:solidFill>
              </a:rPr>
              <a:t>int</a:t>
            </a:r>
            <a:r>
              <a:rPr lang="en-US" altLang="en-US" sz="2000" dirty="0">
                <a:solidFill>
                  <a:srgbClr val="FF0000"/>
                </a:solidFill>
              </a:rPr>
              <a:t> r)</a:t>
            </a:r>
            <a:r>
              <a:rPr lang="en-US" altLang="en-US" sz="2000" dirty="0"/>
              <a:t>: removes the element at rank </a:t>
            </a:r>
            <a:r>
              <a:rPr lang="en-US" altLang="en-US" sz="2000" dirty="0" smtClean="0"/>
              <a:t>r</a:t>
            </a:r>
          </a:p>
          <a:p>
            <a:pPr lvl="1"/>
            <a:endParaRPr lang="en-US" altLang="en-US" sz="2000" dirty="0"/>
          </a:p>
          <a:p>
            <a:pPr lvl="1"/>
            <a:r>
              <a:rPr lang="en-US" altLang="en-US" sz="2000" dirty="0" smtClean="0">
                <a:solidFill>
                  <a:srgbClr val="FF0000"/>
                </a:solidFill>
              </a:rPr>
              <a:t>size()</a:t>
            </a:r>
            <a:r>
              <a:rPr lang="en-US" altLang="en-US" sz="2000" dirty="0" smtClean="0"/>
              <a:t>: returns the number of elements</a:t>
            </a:r>
            <a:endParaRPr lang="en-US" altLang="en-US" sz="2000" dirty="0"/>
          </a:p>
          <a:p>
            <a:pPr lvl="1">
              <a:lnSpc>
                <a:spcPct val="90000"/>
              </a:lnSpc>
            </a:pPr>
            <a:r>
              <a:rPr lang="en-US" altLang="en-US" sz="2000" dirty="0" err="1" smtClean="0">
                <a:solidFill>
                  <a:srgbClr val="FF0000"/>
                </a:solidFill>
              </a:rPr>
              <a:t>isEmpty</a:t>
            </a:r>
            <a:r>
              <a:rPr lang="en-US" altLang="en-US" sz="2000" dirty="0" smtClean="0">
                <a:solidFill>
                  <a:srgbClr val="FF0000"/>
                </a:solidFill>
              </a:rPr>
              <a:t>()</a:t>
            </a:r>
            <a:r>
              <a:rPr lang="en-US" altLang="en-US" sz="2000" dirty="0" smtClean="0"/>
              <a:t>: </a:t>
            </a:r>
            <a:r>
              <a:rPr lang="en-US" altLang="en-US" sz="2000" dirty="0"/>
              <a:t>returns a Boolean value indicating whether no elements are </a:t>
            </a:r>
            <a:r>
              <a:rPr lang="en-US" altLang="en-US" sz="2000" dirty="0" smtClean="0"/>
              <a:t>stored</a:t>
            </a:r>
            <a:endParaRPr lang="en-US" sz="3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393152" y="0"/>
            <a:ext cx="166981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Enhanced Version</a:t>
            </a:r>
            <a:endParaRPr lang="en-US" sz="1600" dirty="0"/>
          </a:p>
        </p:txBody>
      </p:sp>
      <p:cxnSp>
        <p:nvCxnSpPr>
          <p:cNvPr id="17" name="Straight Arrow Connector 16"/>
          <p:cNvCxnSpPr>
            <a:endCxn id="21" idx="1"/>
          </p:cNvCxnSpPr>
          <p:nvPr/>
        </p:nvCxnSpPr>
        <p:spPr>
          <a:xfrm flipV="1">
            <a:off x="4632434" y="4838710"/>
            <a:ext cx="466065" cy="677525"/>
          </a:xfrm>
          <a:prstGeom prst="straightConnector1">
            <a:avLst/>
          </a:prstGeom>
          <a:ln w="793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328745" y="5715000"/>
            <a:ext cx="3730508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size() ad </a:t>
            </a:r>
            <a:r>
              <a:rPr lang="en-US" dirty="0" err="1" smtClean="0"/>
              <a:t>isEmpty</a:t>
            </a:r>
            <a:r>
              <a:rPr lang="en-US" dirty="0" smtClean="0"/>
              <a:t>() are direct relations</a:t>
            </a:r>
          </a:p>
        </p:txBody>
      </p:sp>
      <p:cxnSp>
        <p:nvCxnSpPr>
          <p:cNvPr id="19" name="Straight Arrow Connector 18"/>
          <p:cNvCxnSpPr>
            <a:stCxn id="18" idx="1"/>
          </p:cNvCxnSpPr>
          <p:nvPr/>
        </p:nvCxnSpPr>
        <p:spPr>
          <a:xfrm flipH="1" flipV="1">
            <a:off x="4632434" y="5512823"/>
            <a:ext cx="696311" cy="386843"/>
          </a:xfrm>
          <a:prstGeom prst="straightConnector1">
            <a:avLst/>
          </a:prstGeom>
          <a:ln w="793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441434" y="4941313"/>
            <a:ext cx="4191000" cy="1143019"/>
          </a:xfrm>
          <a:prstGeom prst="roundRect">
            <a:avLst/>
          </a:prstGeom>
          <a:solidFill>
            <a:schemeClr val="accent6">
              <a:lumMod val="60000"/>
              <a:lumOff val="4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5098499" y="4267200"/>
            <a:ext cx="3960754" cy="1143019"/>
          </a:xfrm>
          <a:prstGeom prst="roundRect">
            <a:avLst/>
          </a:prstGeom>
          <a:solidFill>
            <a:schemeClr val="accent6">
              <a:lumMod val="60000"/>
              <a:lumOff val="4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02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1"/>
          <p:cNvSpPr>
            <a:spLocks noGrp="1"/>
          </p:cNvSpPr>
          <p:nvPr>
            <p:ph sz="half" idx="2"/>
          </p:nvPr>
        </p:nvSpPr>
        <p:spPr>
          <a:xfrm>
            <a:off x="76200" y="990600"/>
            <a:ext cx="4572000" cy="55626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000" dirty="0"/>
              <a:t>Main </a:t>
            </a:r>
            <a:r>
              <a:rPr lang="en-US" sz="2000" dirty="0" err="1"/>
              <a:t>deque</a:t>
            </a:r>
            <a:r>
              <a:rPr lang="en-US" sz="2000" dirty="0"/>
              <a:t> operations</a:t>
            </a:r>
            <a:r>
              <a:rPr lang="en-US" sz="2000" dirty="0" smtClean="0"/>
              <a:t>: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2000" dirty="0"/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</a:rPr>
              <a:t>insertFirst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(object o)</a:t>
            </a:r>
            <a:r>
              <a:rPr lang="en-US" sz="1800" dirty="0"/>
              <a:t>: inserts element o at the beginning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insertLast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</a:rPr>
              <a:t>(object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o)</a:t>
            </a:r>
            <a:r>
              <a:rPr lang="en-US" sz="1800" dirty="0"/>
              <a:t>: inserts element o at the end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removeFirst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sz="1800" dirty="0"/>
              <a:t>: removes and returns the element at the front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removeLast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sz="1800" dirty="0"/>
              <a:t>: removes and returns the element at the end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</a:pPr>
            <a:endParaRPr lang="en-US" alt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first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element at the front without removing it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last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element at the front without removing it</a:t>
            </a:r>
          </a:p>
          <a:p>
            <a:pPr lvl="1">
              <a:lnSpc>
                <a:spcPct val="90000"/>
              </a:lnSpc>
            </a:pPr>
            <a:endParaRPr lang="en-US" alt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size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number of elements stored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dirty="0" err="1">
                <a:solidFill>
                  <a:schemeClr val="accent6">
                    <a:lumMod val="75000"/>
                  </a:schemeClr>
                </a:solidFill>
              </a:rPr>
              <a:t>isEmpty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a Boolean value indicating whether no elements are stored</a:t>
            </a:r>
          </a:p>
          <a:p>
            <a:endParaRPr lang="en-US" dirty="0"/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dirty="0" smtClean="0"/>
              <a:t>Double-Ended Queues &amp; Vectors: Walk-Thru</a:t>
            </a:r>
            <a:endParaRPr lang="en-US" altLang="en-US" sz="2800" dirty="0" smtClean="0"/>
          </a:p>
        </p:txBody>
      </p:sp>
      <p:sp>
        <p:nvSpPr>
          <p:cNvPr id="7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>
          <a:xfrm>
            <a:off x="4632434" y="914401"/>
            <a:ext cx="4206766" cy="457199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US" altLang="en-US" sz="2000" dirty="0"/>
              <a:t>Main vector operations:</a:t>
            </a:r>
          </a:p>
          <a:p>
            <a:pPr lvl="1"/>
            <a:r>
              <a:rPr lang="en-US" altLang="en-US" sz="2000" dirty="0" err="1">
                <a:solidFill>
                  <a:srgbClr val="FF0000"/>
                </a:solidFill>
              </a:rPr>
              <a:t>elemAtRank</a:t>
            </a:r>
            <a:r>
              <a:rPr lang="en-US" altLang="en-US" sz="2000" dirty="0">
                <a:solidFill>
                  <a:srgbClr val="FF0000"/>
                </a:solidFill>
              </a:rPr>
              <a:t>(</a:t>
            </a:r>
            <a:r>
              <a:rPr lang="en-US" altLang="en-US" sz="2000" dirty="0" err="1">
                <a:solidFill>
                  <a:srgbClr val="FF0000"/>
                </a:solidFill>
              </a:rPr>
              <a:t>int</a:t>
            </a:r>
            <a:r>
              <a:rPr lang="en-US" altLang="en-US" sz="2000" dirty="0">
                <a:solidFill>
                  <a:srgbClr val="FF0000"/>
                </a:solidFill>
              </a:rPr>
              <a:t> r)</a:t>
            </a:r>
            <a:r>
              <a:rPr lang="en-US" altLang="en-US" sz="2000" dirty="0"/>
              <a:t>: returns the element at rank r without removing it</a:t>
            </a:r>
          </a:p>
          <a:p>
            <a:pPr lvl="1"/>
            <a:endParaRPr lang="en-US" altLang="en-US" sz="2000" dirty="0"/>
          </a:p>
          <a:p>
            <a:pPr lvl="1"/>
            <a:r>
              <a:rPr lang="en-US" altLang="en-US" sz="2000" dirty="0" err="1">
                <a:solidFill>
                  <a:srgbClr val="FF0000"/>
                </a:solidFill>
              </a:rPr>
              <a:t>replaceAtRank</a:t>
            </a:r>
            <a:r>
              <a:rPr lang="en-US" altLang="en-US" sz="2000" dirty="0">
                <a:solidFill>
                  <a:srgbClr val="FF0000"/>
                </a:solidFill>
              </a:rPr>
              <a:t>(</a:t>
            </a:r>
            <a:r>
              <a:rPr lang="en-US" altLang="en-US" sz="2000" dirty="0" err="1">
                <a:solidFill>
                  <a:srgbClr val="FF0000"/>
                </a:solidFill>
              </a:rPr>
              <a:t>int</a:t>
            </a:r>
            <a:r>
              <a:rPr lang="en-US" altLang="en-US" sz="2000" dirty="0">
                <a:solidFill>
                  <a:srgbClr val="FF0000"/>
                </a:solidFill>
              </a:rPr>
              <a:t> r, Object o)</a:t>
            </a:r>
            <a:r>
              <a:rPr lang="en-US" altLang="en-US" sz="2000" dirty="0"/>
              <a:t>: replace the element at rank r with o</a:t>
            </a:r>
          </a:p>
          <a:p>
            <a:pPr lvl="1"/>
            <a:endParaRPr lang="en-US" altLang="en-US" sz="2000" dirty="0"/>
          </a:p>
          <a:p>
            <a:pPr lvl="1"/>
            <a:r>
              <a:rPr lang="en-US" altLang="en-US" sz="2000" dirty="0" err="1">
                <a:solidFill>
                  <a:srgbClr val="FF0000"/>
                </a:solidFill>
              </a:rPr>
              <a:t>insertAtRank</a:t>
            </a:r>
            <a:r>
              <a:rPr lang="en-US" altLang="en-US" sz="2000" dirty="0">
                <a:solidFill>
                  <a:srgbClr val="FF0000"/>
                </a:solidFill>
              </a:rPr>
              <a:t>(</a:t>
            </a:r>
            <a:r>
              <a:rPr lang="en-US" altLang="en-US" sz="2000" dirty="0" err="1">
                <a:solidFill>
                  <a:srgbClr val="FF0000"/>
                </a:solidFill>
              </a:rPr>
              <a:t>int</a:t>
            </a:r>
            <a:r>
              <a:rPr lang="en-US" altLang="en-US" sz="2000" dirty="0">
                <a:solidFill>
                  <a:srgbClr val="FF0000"/>
                </a:solidFill>
              </a:rPr>
              <a:t> r, Object o)</a:t>
            </a:r>
            <a:r>
              <a:rPr lang="en-US" altLang="en-US" sz="2000" dirty="0"/>
              <a:t>: insert a new element o to have rank r</a:t>
            </a:r>
          </a:p>
          <a:p>
            <a:pPr lvl="1"/>
            <a:endParaRPr lang="en-US" altLang="en-US" sz="2000" dirty="0"/>
          </a:p>
          <a:p>
            <a:pPr lvl="1"/>
            <a:r>
              <a:rPr lang="en-US" altLang="en-US" sz="2000" dirty="0" err="1">
                <a:solidFill>
                  <a:srgbClr val="FF0000"/>
                </a:solidFill>
              </a:rPr>
              <a:t>removeAtRank</a:t>
            </a:r>
            <a:r>
              <a:rPr lang="en-US" altLang="en-US" sz="2000" dirty="0">
                <a:solidFill>
                  <a:srgbClr val="FF0000"/>
                </a:solidFill>
              </a:rPr>
              <a:t>(</a:t>
            </a:r>
            <a:r>
              <a:rPr lang="en-US" altLang="en-US" sz="2000" dirty="0" err="1">
                <a:solidFill>
                  <a:srgbClr val="FF0000"/>
                </a:solidFill>
              </a:rPr>
              <a:t>int</a:t>
            </a:r>
            <a:r>
              <a:rPr lang="en-US" altLang="en-US" sz="2000" dirty="0">
                <a:solidFill>
                  <a:srgbClr val="FF0000"/>
                </a:solidFill>
              </a:rPr>
              <a:t> r)</a:t>
            </a:r>
            <a:r>
              <a:rPr lang="en-US" altLang="en-US" sz="2000" dirty="0"/>
              <a:t>: removes the element at rank </a:t>
            </a:r>
            <a:r>
              <a:rPr lang="en-US" altLang="en-US" sz="2000" dirty="0" smtClean="0"/>
              <a:t>r</a:t>
            </a:r>
          </a:p>
          <a:p>
            <a:pPr lvl="1"/>
            <a:endParaRPr lang="en-US" altLang="en-US" sz="2000" dirty="0"/>
          </a:p>
          <a:p>
            <a:pPr lvl="1"/>
            <a:r>
              <a:rPr lang="en-US" altLang="en-US" sz="2000" dirty="0" smtClean="0">
                <a:solidFill>
                  <a:srgbClr val="FF0000"/>
                </a:solidFill>
              </a:rPr>
              <a:t>size()</a:t>
            </a:r>
            <a:r>
              <a:rPr lang="en-US" altLang="en-US" sz="2000" dirty="0" smtClean="0"/>
              <a:t>: returns the number of elements</a:t>
            </a:r>
            <a:endParaRPr lang="en-US" altLang="en-US" sz="2000" dirty="0"/>
          </a:p>
          <a:p>
            <a:pPr lvl="1">
              <a:lnSpc>
                <a:spcPct val="90000"/>
              </a:lnSpc>
            </a:pPr>
            <a:r>
              <a:rPr lang="en-US" altLang="en-US" sz="2000" dirty="0" err="1" smtClean="0">
                <a:solidFill>
                  <a:srgbClr val="FF0000"/>
                </a:solidFill>
              </a:rPr>
              <a:t>isEmpty</a:t>
            </a:r>
            <a:r>
              <a:rPr lang="en-US" altLang="en-US" sz="2000" dirty="0" smtClean="0">
                <a:solidFill>
                  <a:srgbClr val="FF0000"/>
                </a:solidFill>
              </a:rPr>
              <a:t>()</a:t>
            </a:r>
            <a:r>
              <a:rPr lang="en-US" altLang="en-US" sz="2000" dirty="0" smtClean="0"/>
              <a:t>: </a:t>
            </a:r>
            <a:r>
              <a:rPr lang="en-US" altLang="en-US" sz="2000" dirty="0"/>
              <a:t>returns a Boolean value indicating whether no elements are </a:t>
            </a:r>
            <a:r>
              <a:rPr lang="en-US" altLang="en-US" sz="2000" dirty="0" smtClean="0"/>
              <a:t>stored</a:t>
            </a:r>
            <a:endParaRPr lang="en-US" sz="3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393152" y="0"/>
            <a:ext cx="166981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Enhanced Version</a:t>
            </a:r>
            <a:endParaRPr lang="en-US" sz="1600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114800" y="1905000"/>
            <a:ext cx="983699" cy="2057400"/>
          </a:xfrm>
          <a:prstGeom prst="straightConnector1">
            <a:avLst/>
          </a:prstGeom>
          <a:ln w="793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308920" y="5410219"/>
            <a:ext cx="3557384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first and last would be implemented </a:t>
            </a:r>
          </a:p>
          <a:p>
            <a:r>
              <a:rPr lang="en-US" dirty="0" smtClean="0"/>
              <a:t>using </a:t>
            </a:r>
            <a:r>
              <a:rPr lang="en-US" dirty="0" err="1" smtClean="0"/>
              <a:t>elemAtRank</a:t>
            </a:r>
            <a:r>
              <a:rPr lang="en-US" dirty="0" smtClean="0"/>
              <a:t>(0) and</a:t>
            </a:r>
            <a:br>
              <a:rPr lang="en-US" dirty="0" smtClean="0"/>
            </a:br>
            <a:r>
              <a:rPr lang="en-US" dirty="0" smtClean="0"/>
              <a:t>          </a:t>
            </a:r>
            <a:r>
              <a:rPr lang="en-US" dirty="0" err="1" smtClean="0"/>
              <a:t>elemAtRank</a:t>
            </a:r>
            <a:r>
              <a:rPr lang="en-US" dirty="0" smtClean="0"/>
              <a:t>(size() -1 )</a:t>
            </a:r>
          </a:p>
        </p:txBody>
      </p:sp>
      <p:cxnSp>
        <p:nvCxnSpPr>
          <p:cNvPr id="19" name="Straight Arrow Connector 18"/>
          <p:cNvCxnSpPr>
            <a:stCxn id="18" idx="1"/>
            <a:endCxn id="11" idx="3"/>
          </p:cNvCxnSpPr>
          <p:nvPr/>
        </p:nvCxnSpPr>
        <p:spPr>
          <a:xfrm flipH="1" flipV="1">
            <a:off x="4343400" y="4439758"/>
            <a:ext cx="965520" cy="1432126"/>
          </a:xfrm>
          <a:prstGeom prst="straightConnector1">
            <a:avLst/>
          </a:prstGeom>
          <a:ln w="793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441434" y="4941313"/>
            <a:ext cx="4191000" cy="1143019"/>
          </a:xfrm>
          <a:prstGeom prst="roundRect">
            <a:avLst/>
          </a:prstGeom>
          <a:solidFill>
            <a:schemeClr val="accent6">
              <a:lumMod val="60000"/>
              <a:lumOff val="4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5098499" y="4267200"/>
            <a:ext cx="3960754" cy="1143019"/>
          </a:xfrm>
          <a:prstGeom prst="roundRect">
            <a:avLst/>
          </a:prstGeom>
          <a:solidFill>
            <a:schemeClr val="accent6">
              <a:lumMod val="60000"/>
              <a:lumOff val="4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441434" y="3962400"/>
            <a:ext cx="3901966" cy="954716"/>
          </a:xfrm>
          <a:prstGeom prst="roundRect">
            <a:avLst/>
          </a:prstGeom>
          <a:solidFill>
            <a:schemeClr val="accent4">
              <a:lumMod val="40000"/>
              <a:lumOff val="6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5063242" y="1143000"/>
            <a:ext cx="3775958" cy="762000"/>
          </a:xfrm>
          <a:prstGeom prst="roundRect">
            <a:avLst/>
          </a:prstGeom>
          <a:solidFill>
            <a:schemeClr val="accent4">
              <a:lumMod val="40000"/>
              <a:lumOff val="6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12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"/>
          <p:cNvSpPr>
            <a:spLocks noGrp="1"/>
          </p:cNvSpPr>
          <p:nvPr>
            <p:ph sz="half" idx="2"/>
          </p:nvPr>
        </p:nvSpPr>
        <p:spPr>
          <a:xfrm>
            <a:off x="76200" y="990600"/>
            <a:ext cx="4572000" cy="55626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000" dirty="0"/>
              <a:t>Main </a:t>
            </a:r>
            <a:r>
              <a:rPr lang="en-US" sz="2000" dirty="0" err="1"/>
              <a:t>deque</a:t>
            </a:r>
            <a:r>
              <a:rPr lang="en-US" sz="2000" dirty="0"/>
              <a:t> operations</a:t>
            </a:r>
            <a:r>
              <a:rPr lang="en-US" sz="2000" dirty="0" smtClean="0"/>
              <a:t>: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2000" dirty="0"/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</a:rPr>
              <a:t>insertFirst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(object o)</a:t>
            </a:r>
            <a:r>
              <a:rPr lang="en-US" sz="1800" dirty="0"/>
              <a:t>: inserts element o at the beginning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insertLast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</a:rPr>
              <a:t>(object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o)</a:t>
            </a:r>
            <a:r>
              <a:rPr lang="en-US" sz="1800" dirty="0"/>
              <a:t>: inserts element o at the end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removeFirst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sz="1800" dirty="0"/>
              <a:t>: removes and returns the element at the front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removeLast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sz="1800" dirty="0"/>
              <a:t>: removes and returns the element at the end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</a:pPr>
            <a:endParaRPr lang="en-US" alt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first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element at the front without removing it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last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element at the front without removing it</a:t>
            </a:r>
          </a:p>
          <a:p>
            <a:pPr lvl="1">
              <a:lnSpc>
                <a:spcPct val="90000"/>
              </a:lnSpc>
            </a:pPr>
            <a:endParaRPr lang="en-US" alt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size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number of elements stored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dirty="0" err="1">
                <a:solidFill>
                  <a:schemeClr val="accent6">
                    <a:lumMod val="75000"/>
                  </a:schemeClr>
                </a:solidFill>
              </a:rPr>
              <a:t>isEmpty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a Boolean value indicating whether no elements are stored</a:t>
            </a:r>
          </a:p>
          <a:p>
            <a:endParaRPr lang="en-US" dirty="0"/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dirty="0" smtClean="0"/>
              <a:t>Double-Ended Queues &amp; Vectors: Walk-Thru</a:t>
            </a:r>
            <a:endParaRPr lang="en-US" altLang="en-US" sz="2800" dirty="0" smtClean="0"/>
          </a:p>
        </p:txBody>
      </p:sp>
      <p:sp>
        <p:nvSpPr>
          <p:cNvPr id="7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>
          <a:xfrm>
            <a:off x="4632434" y="914401"/>
            <a:ext cx="4206766" cy="457199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US" altLang="en-US" sz="2000" dirty="0"/>
              <a:t>Main vector operations:</a:t>
            </a:r>
          </a:p>
          <a:p>
            <a:pPr lvl="1"/>
            <a:r>
              <a:rPr lang="en-US" altLang="en-US" sz="2000" dirty="0" err="1">
                <a:solidFill>
                  <a:srgbClr val="FF0000"/>
                </a:solidFill>
              </a:rPr>
              <a:t>elemAtRank</a:t>
            </a:r>
            <a:r>
              <a:rPr lang="en-US" altLang="en-US" sz="2000" dirty="0">
                <a:solidFill>
                  <a:srgbClr val="FF0000"/>
                </a:solidFill>
              </a:rPr>
              <a:t>(</a:t>
            </a:r>
            <a:r>
              <a:rPr lang="en-US" altLang="en-US" sz="2000" dirty="0" err="1">
                <a:solidFill>
                  <a:srgbClr val="FF0000"/>
                </a:solidFill>
              </a:rPr>
              <a:t>int</a:t>
            </a:r>
            <a:r>
              <a:rPr lang="en-US" altLang="en-US" sz="2000" dirty="0">
                <a:solidFill>
                  <a:srgbClr val="FF0000"/>
                </a:solidFill>
              </a:rPr>
              <a:t> r)</a:t>
            </a:r>
            <a:r>
              <a:rPr lang="en-US" altLang="en-US" sz="2000" dirty="0"/>
              <a:t>: returns the element at rank r without removing it</a:t>
            </a:r>
          </a:p>
          <a:p>
            <a:pPr lvl="1"/>
            <a:endParaRPr lang="en-US" altLang="en-US" sz="2000" dirty="0"/>
          </a:p>
          <a:p>
            <a:pPr lvl="1"/>
            <a:r>
              <a:rPr lang="en-US" altLang="en-US" sz="2000" dirty="0" err="1">
                <a:solidFill>
                  <a:srgbClr val="FF0000"/>
                </a:solidFill>
              </a:rPr>
              <a:t>replaceAtRank</a:t>
            </a:r>
            <a:r>
              <a:rPr lang="en-US" altLang="en-US" sz="2000" dirty="0">
                <a:solidFill>
                  <a:srgbClr val="FF0000"/>
                </a:solidFill>
              </a:rPr>
              <a:t>(</a:t>
            </a:r>
            <a:r>
              <a:rPr lang="en-US" altLang="en-US" sz="2000" dirty="0" err="1">
                <a:solidFill>
                  <a:srgbClr val="FF0000"/>
                </a:solidFill>
              </a:rPr>
              <a:t>int</a:t>
            </a:r>
            <a:r>
              <a:rPr lang="en-US" altLang="en-US" sz="2000" dirty="0">
                <a:solidFill>
                  <a:srgbClr val="FF0000"/>
                </a:solidFill>
              </a:rPr>
              <a:t> r, Object o)</a:t>
            </a:r>
            <a:r>
              <a:rPr lang="en-US" altLang="en-US" sz="2000" dirty="0"/>
              <a:t>: replace the element at rank r with o</a:t>
            </a:r>
          </a:p>
          <a:p>
            <a:pPr lvl="1"/>
            <a:endParaRPr lang="en-US" altLang="en-US" sz="2000" dirty="0"/>
          </a:p>
          <a:p>
            <a:pPr lvl="1"/>
            <a:r>
              <a:rPr lang="en-US" altLang="en-US" sz="2000" dirty="0" err="1">
                <a:solidFill>
                  <a:srgbClr val="FF0000"/>
                </a:solidFill>
              </a:rPr>
              <a:t>insertAtRank</a:t>
            </a:r>
            <a:r>
              <a:rPr lang="en-US" altLang="en-US" sz="2000" dirty="0">
                <a:solidFill>
                  <a:srgbClr val="FF0000"/>
                </a:solidFill>
              </a:rPr>
              <a:t>(</a:t>
            </a:r>
            <a:r>
              <a:rPr lang="en-US" altLang="en-US" sz="2000" dirty="0" err="1">
                <a:solidFill>
                  <a:srgbClr val="FF0000"/>
                </a:solidFill>
              </a:rPr>
              <a:t>int</a:t>
            </a:r>
            <a:r>
              <a:rPr lang="en-US" altLang="en-US" sz="2000" dirty="0">
                <a:solidFill>
                  <a:srgbClr val="FF0000"/>
                </a:solidFill>
              </a:rPr>
              <a:t> r, Object o)</a:t>
            </a:r>
            <a:r>
              <a:rPr lang="en-US" altLang="en-US" sz="2000" dirty="0"/>
              <a:t>: insert a new element o to have rank r</a:t>
            </a:r>
          </a:p>
          <a:p>
            <a:pPr lvl="1"/>
            <a:endParaRPr lang="en-US" altLang="en-US" sz="2000" dirty="0"/>
          </a:p>
          <a:p>
            <a:pPr lvl="1"/>
            <a:r>
              <a:rPr lang="en-US" altLang="en-US" sz="2000" dirty="0" err="1">
                <a:solidFill>
                  <a:srgbClr val="FF0000"/>
                </a:solidFill>
              </a:rPr>
              <a:t>removeAtRank</a:t>
            </a:r>
            <a:r>
              <a:rPr lang="en-US" altLang="en-US" sz="2000" dirty="0">
                <a:solidFill>
                  <a:srgbClr val="FF0000"/>
                </a:solidFill>
              </a:rPr>
              <a:t>(</a:t>
            </a:r>
            <a:r>
              <a:rPr lang="en-US" altLang="en-US" sz="2000" dirty="0" err="1">
                <a:solidFill>
                  <a:srgbClr val="FF0000"/>
                </a:solidFill>
              </a:rPr>
              <a:t>int</a:t>
            </a:r>
            <a:r>
              <a:rPr lang="en-US" altLang="en-US" sz="2000" dirty="0">
                <a:solidFill>
                  <a:srgbClr val="FF0000"/>
                </a:solidFill>
              </a:rPr>
              <a:t> r)</a:t>
            </a:r>
            <a:r>
              <a:rPr lang="en-US" altLang="en-US" sz="2000" dirty="0"/>
              <a:t>: removes the element at rank </a:t>
            </a:r>
            <a:r>
              <a:rPr lang="en-US" altLang="en-US" sz="2000" dirty="0" smtClean="0"/>
              <a:t>r</a:t>
            </a:r>
          </a:p>
          <a:p>
            <a:pPr lvl="1"/>
            <a:endParaRPr lang="en-US" altLang="en-US" sz="2000" dirty="0"/>
          </a:p>
          <a:p>
            <a:pPr lvl="1"/>
            <a:r>
              <a:rPr lang="en-US" altLang="en-US" sz="2000" dirty="0" smtClean="0">
                <a:solidFill>
                  <a:srgbClr val="FF0000"/>
                </a:solidFill>
              </a:rPr>
              <a:t>size()</a:t>
            </a:r>
            <a:r>
              <a:rPr lang="en-US" altLang="en-US" sz="2000" dirty="0" smtClean="0"/>
              <a:t>: returns the number of elements</a:t>
            </a:r>
            <a:endParaRPr lang="en-US" altLang="en-US" sz="2000" dirty="0"/>
          </a:p>
          <a:p>
            <a:pPr lvl="1">
              <a:lnSpc>
                <a:spcPct val="90000"/>
              </a:lnSpc>
            </a:pPr>
            <a:r>
              <a:rPr lang="en-US" altLang="en-US" sz="2000" dirty="0" err="1" smtClean="0">
                <a:solidFill>
                  <a:srgbClr val="FF0000"/>
                </a:solidFill>
              </a:rPr>
              <a:t>isEmpty</a:t>
            </a:r>
            <a:r>
              <a:rPr lang="en-US" altLang="en-US" sz="2000" dirty="0" smtClean="0">
                <a:solidFill>
                  <a:srgbClr val="FF0000"/>
                </a:solidFill>
              </a:rPr>
              <a:t>()</a:t>
            </a:r>
            <a:r>
              <a:rPr lang="en-US" altLang="en-US" sz="2000" dirty="0" smtClean="0"/>
              <a:t>: </a:t>
            </a:r>
            <a:r>
              <a:rPr lang="en-US" altLang="en-US" sz="2000" dirty="0"/>
              <a:t>returns a Boolean value indicating whether no elements are </a:t>
            </a:r>
            <a:r>
              <a:rPr lang="en-US" altLang="en-US" sz="2000" dirty="0" smtClean="0"/>
              <a:t>stored</a:t>
            </a:r>
            <a:endParaRPr lang="en-US" sz="3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393152" y="0"/>
            <a:ext cx="166981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Enhanced Version</a:t>
            </a:r>
            <a:endParaRPr lang="en-US" sz="16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648200" y="2057400"/>
            <a:ext cx="660720" cy="609600"/>
          </a:xfrm>
          <a:prstGeom prst="straightConnector1">
            <a:avLst/>
          </a:prstGeom>
          <a:ln w="793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699081" y="5410219"/>
            <a:ext cx="4360172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insertFirst</a:t>
            </a:r>
            <a:r>
              <a:rPr lang="en-US" dirty="0" smtClean="0"/>
              <a:t> and </a:t>
            </a:r>
            <a:r>
              <a:rPr lang="en-US" dirty="0" err="1" smtClean="0"/>
              <a:t>insertLast</a:t>
            </a:r>
            <a:r>
              <a:rPr lang="en-US" dirty="0" smtClean="0"/>
              <a:t> would be implemented using </a:t>
            </a:r>
            <a:r>
              <a:rPr lang="en-US" dirty="0" err="1" smtClean="0"/>
              <a:t>insertAtRank</a:t>
            </a:r>
            <a:r>
              <a:rPr lang="en-US" dirty="0" smtClean="0"/>
              <a:t>(0, e)</a:t>
            </a:r>
          </a:p>
          <a:p>
            <a:r>
              <a:rPr lang="en-US" dirty="0" smtClean="0"/>
              <a:t>                         and </a:t>
            </a:r>
            <a:r>
              <a:rPr lang="en-US" dirty="0" err="1" smtClean="0"/>
              <a:t>insertAtRank</a:t>
            </a:r>
            <a:r>
              <a:rPr lang="en-US" dirty="0" smtClean="0"/>
              <a:t>(size(), e)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4495800" y="2590800"/>
            <a:ext cx="406560" cy="2819419"/>
          </a:xfrm>
          <a:prstGeom prst="straightConnector1">
            <a:avLst/>
          </a:prstGeom>
          <a:ln w="793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441434" y="4941313"/>
            <a:ext cx="4191000" cy="1143019"/>
          </a:xfrm>
          <a:prstGeom prst="roundRect">
            <a:avLst/>
          </a:prstGeom>
          <a:solidFill>
            <a:schemeClr val="accent6">
              <a:lumMod val="60000"/>
              <a:lumOff val="4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5098499" y="4267200"/>
            <a:ext cx="3960754" cy="1143019"/>
          </a:xfrm>
          <a:prstGeom prst="roundRect">
            <a:avLst/>
          </a:prstGeom>
          <a:solidFill>
            <a:schemeClr val="accent6">
              <a:lumMod val="60000"/>
              <a:lumOff val="4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441434" y="3962400"/>
            <a:ext cx="3901966" cy="954716"/>
          </a:xfrm>
          <a:prstGeom prst="roundRect">
            <a:avLst/>
          </a:prstGeom>
          <a:solidFill>
            <a:schemeClr val="accent4">
              <a:lumMod val="40000"/>
              <a:lumOff val="6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5063242" y="1143000"/>
            <a:ext cx="3775958" cy="762000"/>
          </a:xfrm>
          <a:prstGeom prst="roundRect">
            <a:avLst/>
          </a:prstGeom>
          <a:solidFill>
            <a:schemeClr val="accent4">
              <a:lumMod val="40000"/>
              <a:lumOff val="6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57200" y="1524000"/>
            <a:ext cx="4191000" cy="1066800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5098499" y="2667000"/>
            <a:ext cx="3740701" cy="685800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92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"/>
          <p:cNvSpPr>
            <a:spLocks noGrp="1"/>
          </p:cNvSpPr>
          <p:nvPr>
            <p:ph sz="half" idx="2"/>
          </p:nvPr>
        </p:nvSpPr>
        <p:spPr>
          <a:xfrm>
            <a:off x="76200" y="990600"/>
            <a:ext cx="4572000" cy="55626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000" dirty="0"/>
              <a:t>Main </a:t>
            </a:r>
            <a:r>
              <a:rPr lang="en-US" sz="2000" dirty="0" err="1"/>
              <a:t>deque</a:t>
            </a:r>
            <a:r>
              <a:rPr lang="en-US" sz="2000" dirty="0"/>
              <a:t> operations</a:t>
            </a:r>
            <a:r>
              <a:rPr lang="en-US" sz="2000" dirty="0" smtClean="0"/>
              <a:t>: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2000" dirty="0"/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</a:rPr>
              <a:t>insertFirst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(object o)</a:t>
            </a:r>
            <a:r>
              <a:rPr lang="en-US" sz="1800" dirty="0"/>
              <a:t>: inserts element o at the beginning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insertLast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</a:rPr>
              <a:t>(object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o)</a:t>
            </a:r>
            <a:r>
              <a:rPr lang="en-US" sz="1800" dirty="0"/>
              <a:t>: inserts element o at the end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removeFirst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sz="1800" dirty="0"/>
              <a:t>: removes and returns the element at the front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removeLast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sz="1800" dirty="0"/>
              <a:t>: removes and returns the element at the end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</a:pPr>
            <a:endParaRPr lang="en-US" alt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first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element at the front without removing it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last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element at the front without removing it</a:t>
            </a:r>
          </a:p>
          <a:p>
            <a:pPr lvl="1">
              <a:lnSpc>
                <a:spcPct val="90000"/>
              </a:lnSpc>
            </a:pPr>
            <a:endParaRPr lang="en-US" alt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size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number of elements stored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dirty="0" err="1">
                <a:solidFill>
                  <a:schemeClr val="accent6">
                    <a:lumMod val="75000"/>
                  </a:schemeClr>
                </a:solidFill>
              </a:rPr>
              <a:t>isEmpty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a Boolean value indicating whether no elements are stored</a:t>
            </a:r>
          </a:p>
          <a:p>
            <a:endParaRPr lang="en-US" dirty="0"/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dirty="0" smtClean="0"/>
              <a:t>Double-Ended Queues &amp; Vectors: Walk-Thru</a:t>
            </a:r>
            <a:endParaRPr lang="en-US" altLang="en-US" sz="2800" dirty="0" smtClean="0"/>
          </a:p>
        </p:txBody>
      </p:sp>
      <p:sp>
        <p:nvSpPr>
          <p:cNvPr id="7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>
          <a:xfrm>
            <a:off x="4632434" y="914401"/>
            <a:ext cx="4206766" cy="457199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US" altLang="en-US" sz="2000" dirty="0"/>
              <a:t>Main vector operations:</a:t>
            </a:r>
          </a:p>
          <a:p>
            <a:pPr lvl="1"/>
            <a:r>
              <a:rPr lang="en-US" altLang="en-US" sz="2000" dirty="0" err="1">
                <a:solidFill>
                  <a:srgbClr val="FF0000"/>
                </a:solidFill>
              </a:rPr>
              <a:t>elemAtRank</a:t>
            </a:r>
            <a:r>
              <a:rPr lang="en-US" altLang="en-US" sz="2000" dirty="0">
                <a:solidFill>
                  <a:srgbClr val="FF0000"/>
                </a:solidFill>
              </a:rPr>
              <a:t>(</a:t>
            </a:r>
            <a:r>
              <a:rPr lang="en-US" altLang="en-US" sz="2000" dirty="0" err="1">
                <a:solidFill>
                  <a:srgbClr val="FF0000"/>
                </a:solidFill>
              </a:rPr>
              <a:t>int</a:t>
            </a:r>
            <a:r>
              <a:rPr lang="en-US" altLang="en-US" sz="2000" dirty="0">
                <a:solidFill>
                  <a:srgbClr val="FF0000"/>
                </a:solidFill>
              </a:rPr>
              <a:t> r)</a:t>
            </a:r>
            <a:r>
              <a:rPr lang="en-US" altLang="en-US" sz="2000" dirty="0"/>
              <a:t>: returns the element at rank r without removing it</a:t>
            </a:r>
          </a:p>
          <a:p>
            <a:pPr lvl="1"/>
            <a:endParaRPr lang="en-US" altLang="en-US" sz="2000" dirty="0"/>
          </a:p>
          <a:p>
            <a:pPr lvl="1"/>
            <a:r>
              <a:rPr lang="en-US" altLang="en-US" sz="2000" dirty="0" err="1">
                <a:solidFill>
                  <a:srgbClr val="FF0000"/>
                </a:solidFill>
              </a:rPr>
              <a:t>replaceAtRank</a:t>
            </a:r>
            <a:r>
              <a:rPr lang="en-US" altLang="en-US" sz="2000" dirty="0">
                <a:solidFill>
                  <a:srgbClr val="FF0000"/>
                </a:solidFill>
              </a:rPr>
              <a:t>(</a:t>
            </a:r>
            <a:r>
              <a:rPr lang="en-US" altLang="en-US" sz="2000" dirty="0" err="1">
                <a:solidFill>
                  <a:srgbClr val="FF0000"/>
                </a:solidFill>
              </a:rPr>
              <a:t>int</a:t>
            </a:r>
            <a:r>
              <a:rPr lang="en-US" altLang="en-US" sz="2000" dirty="0">
                <a:solidFill>
                  <a:srgbClr val="FF0000"/>
                </a:solidFill>
              </a:rPr>
              <a:t> r, Object o)</a:t>
            </a:r>
            <a:r>
              <a:rPr lang="en-US" altLang="en-US" sz="2000" dirty="0"/>
              <a:t>: replace the element at rank r with o</a:t>
            </a:r>
          </a:p>
          <a:p>
            <a:pPr lvl="1"/>
            <a:endParaRPr lang="en-US" altLang="en-US" sz="2000" dirty="0"/>
          </a:p>
          <a:p>
            <a:pPr lvl="1"/>
            <a:r>
              <a:rPr lang="en-US" altLang="en-US" sz="2000" dirty="0" err="1">
                <a:solidFill>
                  <a:srgbClr val="FF0000"/>
                </a:solidFill>
              </a:rPr>
              <a:t>insertAtRank</a:t>
            </a:r>
            <a:r>
              <a:rPr lang="en-US" altLang="en-US" sz="2000" dirty="0">
                <a:solidFill>
                  <a:srgbClr val="FF0000"/>
                </a:solidFill>
              </a:rPr>
              <a:t>(</a:t>
            </a:r>
            <a:r>
              <a:rPr lang="en-US" altLang="en-US" sz="2000" dirty="0" err="1">
                <a:solidFill>
                  <a:srgbClr val="FF0000"/>
                </a:solidFill>
              </a:rPr>
              <a:t>int</a:t>
            </a:r>
            <a:r>
              <a:rPr lang="en-US" altLang="en-US" sz="2000" dirty="0">
                <a:solidFill>
                  <a:srgbClr val="FF0000"/>
                </a:solidFill>
              </a:rPr>
              <a:t> r, Object o)</a:t>
            </a:r>
            <a:r>
              <a:rPr lang="en-US" altLang="en-US" sz="2000" dirty="0"/>
              <a:t>: insert a new element o to have rank r</a:t>
            </a:r>
          </a:p>
          <a:p>
            <a:pPr lvl="1"/>
            <a:endParaRPr lang="en-US" altLang="en-US" sz="2000" dirty="0"/>
          </a:p>
          <a:p>
            <a:pPr lvl="1"/>
            <a:r>
              <a:rPr lang="en-US" altLang="en-US" sz="2000" dirty="0" err="1">
                <a:solidFill>
                  <a:srgbClr val="FF0000"/>
                </a:solidFill>
              </a:rPr>
              <a:t>removeAtRank</a:t>
            </a:r>
            <a:r>
              <a:rPr lang="en-US" altLang="en-US" sz="2000" dirty="0">
                <a:solidFill>
                  <a:srgbClr val="FF0000"/>
                </a:solidFill>
              </a:rPr>
              <a:t>(</a:t>
            </a:r>
            <a:r>
              <a:rPr lang="en-US" altLang="en-US" sz="2000" dirty="0" err="1">
                <a:solidFill>
                  <a:srgbClr val="FF0000"/>
                </a:solidFill>
              </a:rPr>
              <a:t>int</a:t>
            </a:r>
            <a:r>
              <a:rPr lang="en-US" altLang="en-US" sz="2000" dirty="0">
                <a:solidFill>
                  <a:srgbClr val="FF0000"/>
                </a:solidFill>
              </a:rPr>
              <a:t> r)</a:t>
            </a:r>
            <a:r>
              <a:rPr lang="en-US" altLang="en-US" sz="2000" dirty="0"/>
              <a:t>: removes the element at rank </a:t>
            </a:r>
            <a:r>
              <a:rPr lang="en-US" altLang="en-US" sz="2000" dirty="0" smtClean="0"/>
              <a:t>r</a:t>
            </a:r>
          </a:p>
          <a:p>
            <a:pPr lvl="1"/>
            <a:endParaRPr lang="en-US" altLang="en-US" sz="2000" dirty="0"/>
          </a:p>
          <a:p>
            <a:pPr lvl="1"/>
            <a:r>
              <a:rPr lang="en-US" altLang="en-US" sz="2000" dirty="0" smtClean="0">
                <a:solidFill>
                  <a:srgbClr val="FF0000"/>
                </a:solidFill>
              </a:rPr>
              <a:t>size()</a:t>
            </a:r>
            <a:r>
              <a:rPr lang="en-US" altLang="en-US" sz="2000" dirty="0" smtClean="0"/>
              <a:t>: returns the number of elements</a:t>
            </a:r>
            <a:endParaRPr lang="en-US" altLang="en-US" sz="2000" dirty="0"/>
          </a:p>
          <a:p>
            <a:pPr lvl="1">
              <a:lnSpc>
                <a:spcPct val="90000"/>
              </a:lnSpc>
            </a:pPr>
            <a:r>
              <a:rPr lang="en-US" altLang="en-US" sz="2000" dirty="0" err="1" smtClean="0">
                <a:solidFill>
                  <a:srgbClr val="FF0000"/>
                </a:solidFill>
              </a:rPr>
              <a:t>isEmpty</a:t>
            </a:r>
            <a:r>
              <a:rPr lang="en-US" altLang="en-US" sz="2000" dirty="0" smtClean="0">
                <a:solidFill>
                  <a:srgbClr val="FF0000"/>
                </a:solidFill>
              </a:rPr>
              <a:t>()</a:t>
            </a:r>
            <a:r>
              <a:rPr lang="en-US" altLang="en-US" sz="2000" dirty="0" smtClean="0"/>
              <a:t>: </a:t>
            </a:r>
            <a:r>
              <a:rPr lang="en-US" altLang="en-US" sz="2000" dirty="0"/>
              <a:t>returns a Boolean value indicating whether no elements are </a:t>
            </a:r>
            <a:r>
              <a:rPr lang="en-US" altLang="en-US" sz="2000" dirty="0" smtClean="0"/>
              <a:t>stored</a:t>
            </a:r>
            <a:endParaRPr lang="en-US" sz="3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393152" y="0"/>
            <a:ext cx="166981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Enhanced Version</a:t>
            </a:r>
            <a:endParaRPr lang="en-US" sz="1600" dirty="0"/>
          </a:p>
        </p:txBody>
      </p:sp>
      <p:cxnSp>
        <p:nvCxnSpPr>
          <p:cNvPr id="17" name="Straight Arrow Connector 16"/>
          <p:cNvCxnSpPr>
            <a:stCxn id="23" idx="3"/>
            <a:endCxn id="24" idx="1"/>
          </p:cNvCxnSpPr>
          <p:nvPr/>
        </p:nvCxnSpPr>
        <p:spPr>
          <a:xfrm>
            <a:off x="4495800" y="3276600"/>
            <a:ext cx="602699" cy="533400"/>
          </a:xfrm>
          <a:prstGeom prst="straightConnector1">
            <a:avLst/>
          </a:prstGeom>
          <a:ln w="793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699081" y="5410219"/>
            <a:ext cx="4360172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removeFirst</a:t>
            </a:r>
            <a:r>
              <a:rPr lang="en-US" dirty="0" smtClean="0"/>
              <a:t> and </a:t>
            </a:r>
            <a:r>
              <a:rPr lang="en-US" dirty="0" err="1" smtClean="0"/>
              <a:t>removeLast</a:t>
            </a:r>
            <a:r>
              <a:rPr lang="en-US" dirty="0" smtClean="0"/>
              <a:t> would be implemented using </a:t>
            </a:r>
            <a:r>
              <a:rPr lang="en-US" dirty="0" err="1" smtClean="0"/>
              <a:t>removeAtRank</a:t>
            </a:r>
            <a:r>
              <a:rPr lang="en-US" dirty="0" smtClean="0"/>
              <a:t>(0, e)</a:t>
            </a:r>
          </a:p>
          <a:p>
            <a:r>
              <a:rPr lang="en-US" dirty="0" smtClean="0"/>
              <a:t>                    and </a:t>
            </a:r>
            <a:r>
              <a:rPr lang="en-US" dirty="0" err="1" smtClean="0"/>
              <a:t>removeAtRank</a:t>
            </a:r>
            <a:r>
              <a:rPr lang="en-US" dirty="0" smtClean="0"/>
              <a:t>(size()-1, e)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4495800" y="3810000"/>
            <a:ext cx="406560" cy="1600220"/>
          </a:xfrm>
          <a:prstGeom prst="straightConnector1">
            <a:avLst/>
          </a:prstGeom>
          <a:ln w="793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441434" y="4941313"/>
            <a:ext cx="4191000" cy="1143019"/>
          </a:xfrm>
          <a:prstGeom prst="roundRect">
            <a:avLst/>
          </a:prstGeom>
          <a:solidFill>
            <a:schemeClr val="accent6">
              <a:lumMod val="60000"/>
              <a:lumOff val="4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5098499" y="4267200"/>
            <a:ext cx="3960754" cy="1143019"/>
          </a:xfrm>
          <a:prstGeom prst="roundRect">
            <a:avLst/>
          </a:prstGeom>
          <a:solidFill>
            <a:schemeClr val="accent6">
              <a:lumMod val="60000"/>
              <a:lumOff val="4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441434" y="3962400"/>
            <a:ext cx="3901966" cy="954716"/>
          </a:xfrm>
          <a:prstGeom prst="roundRect">
            <a:avLst/>
          </a:prstGeom>
          <a:solidFill>
            <a:schemeClr val="accent4">
              <a:lumMod val="40000"/>
              <a:lumOff val="6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5063242" y="1143000"/>
            <a:ext cx="3775958" cy="762000"/>
          </a:xfrm>
          <a:prstGeom prst="roundRect">
            <a:avLst/>
          </a:prstGeom>
          <a:solidFill>
            <a:schemeClr val="accent4">
              <a:lumMod val="40000"/>
              <a:lumOff val="6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57200" y="1524000"/>
            <a:ext cx="4191000" cy="1066800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5098499" y="2667000"/>
            <a:ext cx="3740701" cy="685800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478221" y="2590800"/>
            <a:ext cx="4017579" cy="1371600"/>
          </a:xfrm>
          <a:prstGeom prst="roundRect">
            <a:avLst/>
          </a:prstGeom>
          <a:solidFill>
            <a:schemeClr val="tx2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5098499" y="3352800"/>
            <a:ext cx="3816901" cy="914400"/>
          </a:xfrm>
          <a:prstGeom prst="roundRect">
            <a:avLst/>
          </a:prstGeom>
          <a:solidFill>
            <a:schemeClr val="tx2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2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"/>
          <p:cNvSpPr>
            <a:spLocks noGrp="1"/>
          </p:cNvSpPr>
          <p:nvPr>
            <p:ph sz="half" idx="2"/>
          </p:nvPr>
        </p:nvSpPr>
        <p:spPr>
          <a:xfrm>
            <a:off x="76200" y="990600"/>
            <a:ext cx="4572000" cy="55626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000" dirty="0"/>
              <a:t>Main </a:t>
            </a:r>
            <a:r>
              <a:rPr lang="en-US" sz="2000" dirty="0" err="1"/>
              <a:t>deque</a:t>
            </a:r>
            <a:r>
              <a:rPr lang="en-US" sz="2000" dirty="0"/>
              <a:t> operations</a:t>
            </a:r>
            <a:r>
              <a:rPr lang="en-US" sz="2000" dirty="0" smtClean="0"/>
              <a:t>: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2000" dirty="0"/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</a:rPr>
              <a:t>insertFirst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(object o)</a:t>
            </a:r>
            <a:r>
              <a:rPr lang="en-US" sz="1800" dirty="0"/>
              <a:t>: inserts element o at the beginning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insertLast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</a:rPr>
              <a:t>(object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o)</a:t>
            </a:r>
            <a:r>
              <a:rPr lang="en-US" sz="1800" dirty="0"/>
              <a:t>: inserts element o at the end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removeFirst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sz="1800" dirty="0"/>
              <a:t>: removes and returns the element at the front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removeLast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sz="1800" dirty="0"/>
              <a:t>: removes and returns the element at the end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</a:pPr>
            <a:endParaRPr lang="en-US" alt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first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element at the front without removing it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last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element at the front without removing it</a:t>
            </a:r>
          </a:p>
          <a:p>
            <a:pPr lvl="1">
              <a:lnSpc>
                <a:spcPct val="90000"/>
              </a:lnSpc>
            </a:pPr>
            <a:endParaRPr lang="en-US" alt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size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number of elements stored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dirty="0" err="1">
                <a:solidFill>
                  <a:schemeClr val="accent6">
                    <a:lumMod val="75000"/>
                  </a:schemeClr>
                </a:solidFill>
              </a:rPr>
              <a:t>isEmpty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a Boolean value indicating whether no elements are stored</a:t>
            </a:r>
          </a:p>
          <a:p>
            <a:endParaRPr lang="en-US" dirty="0"/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dirty="0" smtClean="0"/>
              <a:t>Double-Ended Queues &amp; Vectors: Walk-Thru</a:t>
            </a:r>
            <a:endParaRPr lang="en-US" altLang="en-US" sz="2800" dirty="0" smtClean="0"/>
          </a:p>
        </p:txBody>
      </p:sp>
      <p:sp>
        <p:nvSpPr>
          <p:cNvPr id="7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>
          <a:xfrm>
            <a:off x="4632434" y="914401"/>
            <a:ext cx="4206766" cy="457199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US" altLang="en-US" sz="2000" dirty="0"/>
              <a:t>Main vector operations:</a:t>
            </a:r>
          </a:p>
          <a:p>
            <a:pPr lvl="1"/>
            <a:r>
              <a:rPr lang="en-US" altLang="en-US" sz="2000" dirty="0" err="1">
                <a:solidFill>
                  <a:srgbClr val="FF0000"/>
                </a:solidFill>
              </a:rPr>
              <a:t>elemAtRank</a:t>
            </a:r>
            <a:r>
              <a:rPr lang="en-US" altLang="en-US" sz="2000" dirty="0">
                <a:solidFill>
                  <a:srgbClr val="FF0000"/>
                </a:solidFill>
              </a:rPr>
              <a:t>(</a:t>
            </a:r>
            <a:r>
              <a:rPr lang="en-US" altLang="en-US" sz="2000" dirty="0" err="1">
                <a:solidFill>
                  <a:srgbClr val="FF0000"/>
                </a:solidFill>
              </a:rPr>
              <a:t>int</a:t>
            </a:r>
            <a:r>
              <a:rPr lang="en-US" altLang="en-US" sz="2000" dirty="0">
                <a:solidFill>
                  <a:srgbClr val="FF0000"/>
                </a:solidFill>
              </a:rPr>
              <a:t> r)</a:t>
            </a:r>
            <a:r>
              <a:rPr lang="en-US" altLang="en-US" sz="2000" dirty="0"/>
              <a:t>: returns the element at rank r without removing it</a:t>
            </a:r>
          </a:p>
          <a:p>
            <a:pPr lvl="1"/>
            <a:endParaRPr lang="en-US" altLang="en-US" sz="2000" dirty="0"/>
          </a:p>
          <a:p>
            <a:pPr lvl="1"/>
            <a:r>
              <a:rPr lang="en-US" altLang="en-US" sz="2000" dirty="0" err="1">
                <a:solidFill>
                  <a:srgbClr val="FF0000"/>
                </a:solidFill>
              </a:rPr>
              <a:t>replaceAtRank</a:t>
            </a:r>
            <a:r>
              <a:rPr lang="en-US" altLang="en-US" sz="2000" dirty="0">
                <a:solidFill>
                  <a:srgbClr val="FF0000"/>
                </a:solidFill>
              </a:rPr>
              <a:t>(</a:t>
            </a:r>
            <a:r>
              <a:rPr lang="en-US" altLang="en-US" sz="2000" dirty="0" err="1">
                <a:solidFill>
                  <a:srgbClr val="FF0000"/>
                </a:solidFill>
              </a:rPr>
              <a:t>int</a:t>
            </a:r>
            <a:r>
              <a:rPr lang="en-US" altLang="en-US" sz="2000" dirty="0">
                <a:solidFill>
                  <a:srgbClr val="FF0000"/>
                </a:solidFill>
              </a:rPr>
              <a:t> r, Object o)</a:t>
            </a:r>
            <a:r>
              <a:rPr lang="en-US" altLang="en-US" sz="2000" dirty="0"/>
              <a:t>: replace the element at rank r with o</a:t>
            </a:r>
          </a:p>
          <a:p>
            <a:pPr lvl="1"/>
            <a:endParaRPr lang="en-US" altLang="en-US" sz="2000" dirty="0"/>
          </a:p>
          <a:p>
            <a:pPr lvl="1"/>
            <a:r>
              <a:rPr lang="en-US" altLang="en-US" sz="2000" dirty="0" err="1">
                <a:solidFill>
                  <a:srgbClr val="FF0000"/>
                </a:solidFill>
              </a:rPr>
              <a:t>insertAtRank</a:t>
            </a:r>
            <a:r>
              <a:rPr lang="en-US" altLang="en-US" sz="2000" dirty="0">
                <a:solidFill>
                  <a:srgbClr val="FF0000"/>
                </a:solidFill>
              </a:rPr>
              <a:t>(</a:t>
            </a:r>
            <a:r>
              <a:rPr lang="en-US" altLang="en-US" sz="2000" dirty="0" err="1">
                <a:solidFill>
                  <a:srgbClr val="FF0000"/>
                </a:solidFill>
              </a:rPr>
              <a:t>int</a:t>
            </a:r>
            <a:r>
              <a:rPr lang="en-US" altLang="en-US" sz="2000" dirty="0">
                <a:solidFill>
                  <a:srgbClr val="FF0000"/>
                </a:solidFill>
              </a:rPr>
              <a:t> r, Object o)</a:t>
            </a:r>
            <a:r>
              <a:rPr lang="en-US" altLang="en-US" sz="2000" dirty="0"/>
              <a:t>: insert a new element o to have rank r</a:t>
            </a:r>
          </a:p>
          <a:p>
            <a:pPr lvl="1"/>
            <a:endParaRPr lang="en-US" altLang="en-US" sz="2000" dirty="0"/>
          </a:p>
          <a:p>
            <a:pPr lvl="1"/>
            <a:r>
              <a:rPr lang="en-US" altLang="en-US" sz="2000" dirty="0" err="1">
                <a:solidFill>
                  <a:srgbClr val="FF0000"/>
                </a:solidFill>
              </a:rPr>
              <a:t>removeAtRank</a:t>
            </a:r>
            <a:r>
              <a:rPr lang="en-US" altLang="en-US" sz="2000" dirty="0">
                <a:solidFill>
                  <a:srgbClr val="FF0000"/>
                </a:solidFill>
              </a:rPr>
              <a:t>(</a:t>
            </a:r>
            <a:r>
              <a:rPr lang="en-US" altLang="en-US" sz="2000" dirty="0" err="1">
                <a:solidFill>
                  <a:srgbClr val="FF0000"/>
                </a:solidFill>
              </a:rPr>
              <a:t>int</a:t>
            </a:r>
            <a:r>
              <a:rPr lang="en-US" altLang="en-US" sz="2000" dirty="0">
                <a:solidFill>
                  <a:srgbClr val="FF0000"/>
                </a:solidFill>
              </a:rPr>
              <a:t> r)</a:t>
            </a:r>
            <a:r>
              <a:rPr lang="en-US" altLang="en-US" sz="2000" dirty="0"/>
              <a:t>: removes the element at rank </a:t>
            </a:r>
            <a:r>
              <a:rPr lang="en-US" altLang="en-US" sz="2000" dirty="0" smtClean="0"/>
              <a:t>r</a:t>
            </a:r>
          </a:p>
          <a:p>
            <a:pPr lvl="1"/>
            <a:endParaRPr lang="en-US" altLang="en-US" sz="2000" dirty="0"/>
          </a:p>
          <a:p>
            <a:pPr lvl="1"/>
            <a:r>
              <a:rPr lang="en-US" altLang="en-US" sz="2000" dirty="0" smtClean="0">
                <a:solidFill>
                  <a:srgbClr val="FF0000"/>
                </a:solidFill>
              </a:rPr>
              <a:t>size()</a:t>
            </a:r>
            <a:r>
              <a:rPr lang="en-US" altLang="en-US" sz="2000" dirty="0" smtClean="0"/>
              <a:t>: returns the number of elements</a:t>
            </a:r>
            <a:endParaRPr lang="en-US" altLang="en-US" sz="2000" dirty="0"/>
          </a:p>
          <a:p>
            <a:pPr lvl="1">
              <a:lnSpc>
                <a:spcPct val="90000"/>
              </a:lnSpc>
            </a:pPr>
            <a:r>
              <a:rPr lang="en-US" altLang="en-US" sz="2000" dirty="0" err="1" smtClean="0">
                <a:solidFill>
                  <a:srgbClr val="FF0000"/>
                </a:solidFill>
              </a:rPr>
              <a:t>isEmpty</a:t>
            </a:r>
            <a:r>
              <a:rPr lang="en-US" altLang="en-US" sz="2000" dirty="0" smtClean="0">
                <a:solidFill>
                  <a:srgbClr val="FF0000"/>
                </a:solidFill>
              </a:rPr>
              <a:t>()</a:t>
            </a:r>
            <a:r>
              <a:rPr lang="en-US" altLang="en-US" sz="2000" dirty="0" smtClean="0"/>
              <a:t>: </a:t>
            </a:r>
            <a:r>
              <a:rPr lang="en-US" altLang="en-US" sz="2000" dirty="0"/>
              <a:t>returns a Boolean value indicating whether no elements are </a:t>
            </a:r>
            <a:r>
              <a:rPr lang="en-US" altLang="en-US" sz="2000" dirty="0" smtClean="0"/>
              <a:t>stored</a:t>
            </a:r>
            <a:endParaRPr lang="en-US" sz="3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393152" y="0"/>
            <a:ext cx="166981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Enhanced Version</a:t>
            </a:r>
            <a:endParaRPr lang="en-US" sz="1600" dirty="0"/>
          </a:p>
        </p:txBody>
      </p:sp>
      <p:cxnSp>
        <p:nvCxnSpPr>
          <p:cNvPr id="17" name="Straight Arrow Connector 16"/>
          <p:cNvCxnSpPr>
            <a:stCxn id="23" idx="3"/>
            <a:endCxn id="24" idx="1"/>
          </p:cNvCxnSpPr>
          <p:nvPr/>
        </p:nvCxnSpPr>
        <p:spPr>
          <a:xfrm>
            <a:off x="4495800" y="3276600"/>
            <a:ext cx="602699" cy="533400"/>
          </a:xfrm>
          <a:prstGeom prst="straightConnector1">
            <a:avLst/>
          </a:prstGeom>
          <a:ln w="793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699081" y="5410219"/>
            <a:ext cx="4360172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removeFirst</a:t>
            </a:r>
            <a:r>
              <a:rPr lang="en-US" dirty="0" smtClean="0"/>
              <a:t> and </a:t>
            </a:r>
            <a:r>
              <a:rPr lang="en-US" dirty="0" err="1" smtClean="0"/>
              <a:t>removeLast</a:t>
            </a:r>
            <a:r>
              <a:rPr lang="en-US" dirty="0" smtClean="0"/>
              <a:t> would be implemented using </a:t>
            </a:r>
            <a:r>
              <a:rPr lang="en-US" dirty="0" err="1" smtClean="0"/>
              <a:t>removeAtRank</a:t>
            </a:r>
            <a:r>
              <a:rPr lang="en-US" dirty="0" smtClean="0"/>
              <a:t>(0, e)</a:t>
            </a:r>
          </a:p>
          <a:p>
            <a:r>
              <a:rPr lang="en-US" dirty="0" smtClean="0"/>
              <a:t>                    and </a:t>
            </a:r>
            <a:r>
              <a:rPr lang="en-US" dirty="0" err="1" smtClean="0"/>
              <a:t>removeAtRank</a:t>
            </a:r>
            <a:r>
              <a:rPr lang="en-US" dirty="0" smtClean="0"/>
              <a:t>(size()-1, e)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4495800" y="3810000"/>
            <a:ext cx="406560" cy="1600220"/>
          </a:xfrm>
          <a:prstGeom prst="straightConnector1">
            <a:avLst/>
          </a:prstGeom>
          <a:ln w="793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441434" y="4941313"/>
            <a:ext cx="4191000" cy="1143019"/>
          </a:xfrm>
          <a:prstGeom prst="roundRect">
            <a:avLst/>
          </a:prstGeom>
          <a:solidFill>
            <a:schemeClr val="accent6">
              <a:lumMod val="60000"/>
              <a:lumOff val="4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5098499" y="4267200"/>
            <a:ext cx="3960754" cy="1143019"/>
          </a:xfrm>
          <a:prstGeom prst="roundRect">
            <a:avLst/>
          </a:prstGeom>
          <a:solidFill>
            <a:schemeClr val="accent6">
              <a:lumMod val="60000"/>
              <a:lumOff val="4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441434" y="3962400"/>
            <a:ext cx="3901966" cy="954716"/>
          </a:xfrm>
          <a:prstGeom prst="roundRect">
            <a:avLst/>
          </a:prstGeom>
          <a:solidFill>
            <a:schemeClr val="accent4">
              <a:lumMod val="40000"/>
              <a:lumOff val="6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5063242" y="1143000"/>
            <a:ext cx="3775958" cy="762000"/>
          </a:xfrm>
          <a:prstGeom prst="roundRect">
            <a:avLst/>
          </a:prstGeom>
          <a:solidFill>
            <a:schemeClr val="accent4">
              <a:lumMod val="40000"/>
              <a:lumOff val="6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57200" y="1524000"/>
            <a:ext cx="4191000" cy="1066800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5098499" y="2667000"/>
            <a:ext cx="3740701" cy="685800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478221" y="2590800"/>
            <a:ext cx="4017579" cy="1371600"/>
          </a:xfrm>
          <a:prstGeom prst="roundRect">
            <a:avLst/>
          </a:prstGeom>
          <a:solidFill>
            <a:schemeClr val="tx2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5098499" y="3352800"/>
            <a:ext cx="3816901" cy="914400"/>
          </a:xfrm>
          <a:prstGeom prst="roundRect">
            <a:avLst/>
          </a:prstGeom>
          <a:solidFill>
            <a:schemeClr val="tx2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&quot;No&quot; Symbol 1"/>
          <p:cNvSpPr/>
          <p:nvPr/>
        </p:nvSpPr>
        <p:spPr>
          <a:xfrm>
            <a:off x="4902360" y="1905000"/>
            <a:ext cx="3936840" cy="685800"/>
          </a:xfrm>
          <a:prstGeom prst="noSmoking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29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Exercise Solution Summary</a:t>
            </a:r>
          </a:p>
        </p:txBody>
      </p:sp>
      <p:sp>
        <p:nvSpPr>
          <p:cNvPr id="37894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534400" cy="49530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Implement the </a:t>
            </a:r>
            <a:r>
              <a:rPr lang="en-US" dirty="0" err="1" smtClean="0"/>
              <a:t>Deque</a:t>
            </a:r>
            <a:r>
              <a:rPr lang="en-US" dirty="0" smtClean="0"/>
              <a:t> ADT using Vector functions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400" dirty="0" err="1" smtClean="0"/>
              <a:t>Deque</a:t>
            </a:r>
            <a:r>
              <a:rPr lang="en-US" sz="1400" dirty="0" smtClean="0"/>
              <a:t> functions: first(), last(), </a:t>
            </a:r>
            <a:r>
              <a:rPr lang="en-US" sz="1400" dirty="0" err="1" smtClean="0"/>
              <a:t>insertFirst</a:t>
            </a:r>
            <a:r>
              <a:rPr lang="en-US" sz="1400" dirty="0" smtClean="0"/>
              <a:t>(e), </a:t>
            </a:r>
            <a:r>
              <a:rPr lang="en-US" sz="1400" dirty="0" err="1" smtClean="0"/>
              <a:t>insertLast</a:t>
            </a:r>
            <a:r>
              <a:rPr lang="en-US" sz="1400" dirty="0" smtClean="0"/>
              <a:t>(e), </a:t>
            </a:r>
            <a:r>
              <a:rPr lang="en-US" sz="1400" dirty="0" err="1" smtClean="0"/>
              <a:t>removeFirst</a:t>
            </a:r>
            <a:r>
              <a:rPr lang="en-US" sz="1400" dirty="0" smtClean="0"/>
              <a:t>(), </a:t>
            </a:r>
            <a:r>
              <a:rPr lang="en-US" sz="1400" dirty="0" err="1" smtClean="0"/>
              <a:t>removeLast</a:t>
            </a:r>
            <a:r>
              <a:rPr lang="en-US" sz="1400" dirty="0" smtClean="0"/>
              <a:t>(), size(), </a:t>
            </a:r>
            <a:r>
              <a:rPr lang="en-US" sz="1400" dirty="0" err="1" smtClean="0"/>
              <a:t>isEmpty</a:t>
            </a:r>
            <a:r>
              <a:rPr lang="en-US" sz="1400" dirty="0" smtClean="0"/>
              <a:t>()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400" dirty="0" smtClean="0"/>
              <a:t>Vector functions: </a:t>
            </a:r>
            <a:r>
              <a:rPr lang="en-US" sz="1400" dirty="0" err="1" smtClean="0"/>
              <a:t>elemAtRank</a:t>
            </a:r>
            <a:r>
              <a:rPr lang="en-US" sz="1400" dirty="0" smtClean="0"/>
              <a:t>( r), </a:t>
            </a:r>
            <a:r>
              <a:rPr lang="en-US" sz="1400" dirty="0" err="1" smtClean="0"/>
              <a:t>replaceAtRank</a:t>
            </a:r>
            <a:r>
              <a:rPr lang="en-US" sz="1400" dirty="0" smtClean="0"/>
              <a:t>(</a:t>
            </a:r>
            <a:r>
              <a:rPr lang="en-US" sz="1400" dirty="0" err="1" smtClean="0"/>
              <a:t>r,e</a:t>
            </a:r>
            <a:r>
              <a:rPr lang="en-US" sz="1400" dirty="0" smtClean="0"/>
              <a:t>), </a:t>
            </a:r>
            <a:r>
              <a:rPr lang="en-US" sz="1400" dirty="0" err="1" smtClean="0"/>
              <a:t>insertAtRank</a:t>
            </a:r>
            <a:r>
              <a:rPr lang="en-US" sz="1400" dirty="0" smtClean="0"/>
              <a:t>(</a:t>
            </a:r>
            <a:r>
              <a:rPr lang="en-US" sz="1400" dirty="0" err="1" smtClean="0"/>
              <a:t>r,e</a:t>
            </a:r>
            <a:r>
              <a:rPr lang="en-US" sz="1400" dirty="0" smtClean="0"/>
              <a:t>), </a:t>
            </a:r>
            <a:r>
              <a:rPr lang="en-US" sz="1400" dirty="0" err="1" smtClean="0"/>
              <a:t>removeAtRank</a:t>
            </a:r>
            <a:r>
              <a:rPr lang="en-US" sz="1400" dirty="0" smtClean="0"/>
              <a:t>(r ), size(), </a:t>
            </a:r>
            <a:r>
              <a:rPr lang="en-US" sz="1400" dirty="0" err="1" smtClean="0"/>
              <a:t>isEmpty</a:t>
            </a:r>
            <a:r>
              <a:rPr lang="en-US" sz="1400" dirty="0" smtClean="0"/>
              <a:t>()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16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b="1" u="sng" dirty="0" err="1" smtClean="0"/>
              <a:t>Deque</a:t>
            </a:r>
            <a:r>
              <a:rPr lang="en-US" b="1" u="sng" dirty="0" smtClean="0"/>
              <a:t> function =&gt;   Implemented using Vector Functions</a:t>
            </a:r>
            <a:endParaRPr lang="en-US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size() and </a:t>
            </a:r>
            <a:r>
              <a:rPr lang="en-US" dirty="0" err="1" smtClean="0"/>
              <a:t>isEmpty</a:t>
            </a:r>
            <a:r>
              <a:rPr lang="en-US" dirty="0" smtClean="0"/>
              <a:t>() </a:t>
            </a:r>
            <a:r>
              <a:rPr lang="en-US" dirty="0" err="1" smtClean="0"/>
              <a:t>fcns</a:t>
            </a:r>
            <a:r>
              <a:rPr lang="en-US" dirty="0" smtClean="0"/>
              <a:t> can simply call Vector </a:t>
            </a:r>
            <a:r>
              <a:rPr lang="en-US" dirty="0" err="1" smtClean="0"/>
              <a:t>fcns</a:t>
            </a:r>
            <a:r>
              <a:rPr lang="en-US" dirty="0" smtClean="0"/>
              <a:t> directly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first()            =&gt; </a:t>
            </a:r>
            <a:r>
              <a:rPr lang="en-US" dirty="0" err="1" smtClean="0"/>
              <a:t>elemAtRank</a:t>
            </a:r>
            <a:r>
              <a:rPr lang="en-US" dirty="0" smtClean="0"/>
              <a:t>(0)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last()            =&gt; </a:t>
            </a:r>
            <a:r>
              <a:rPr lang="en-US" dirty="0" err="1" smtClean="0"/>
              <a:t>elemAtRank</a:t>
            </a:r>
            <a:r>
              <a:rPr lang="en-US" dirty="0" smtClean="0"/>
              <a:t>(size()-1)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err="1" smtClean="0"/>
              <a:t>insertFirst</a:t>
            </a:r>
            <a:r>
              <a:rPr lang="en-US" dirty="0" smtClean="0"/>
              <a:t>(e) =&gt; </a:t>
            </a:r>
            <a:r>
              <a:rPr lang="en-US" dirty="0" err="1" smtClean="0"/>
              <a:t>insertAtRank</a:t>
            </a:r>
            <a:r>
              <a:rPr lang="en-US" dirty="0" smtClean="0"/>
              <a:t>(0,e)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err="1" smtClean="0"/>
              <a:t>insertLast</a:t>
            </a:r>
            <a:r>
              <a:rPr lang="en-US" dirty="0" smtClean="0"/>
              <a:t>(e) =&gt; </a:t>
            </a:r>
            <a:r>
              <a:rPr lang="en-US" dirty="0" err="1" smtClean="0"/>
              <a:t>insertAtRank</a:t>
            </a:r>
            <a:r>
              <a:rPr lang="en-US" dirty="0" smtClean="0"/>
              <a:t>(size(), e)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err="1" smtClean="0"/>
              <a:t>removeFirst</a:t>
            </a:r>
            <a:r>
              <a:rPr lang="en-US" dirty="0" smtClean="0"/>
              <a:t>() =&gt; </a:t>
            </a:r>
            <a:r>
              <a:rPr lang="en-US" dirty="0" err="1" smtClean="0"/>
              <a:t>removeAtRank</a:t>
            </a:r>
            <a:r>
              <a:rPr lang="en-US" dirty="0" smtClean="0"/>
              <a:t>(0)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err="1" smtClean="0"/>
              <a:t>removeLast</a:t>
            </a:r>
            <a:r>
              <a:rPr lang="en-US" dirty="0" smtClean="0"/>
              <a:t>() =&gt; </a:t>
            </a:r>
            <a:r>
              <a:rPr lang="en-US" dirty="0" err="1" smtClean="0"/>
              <a:t>removeAtRank</a:t>
            </a:r>
            <a:r>
              <a:rPr lang="en-US" dirty="0" smtClean="0"/>
              <a:t>(size()-1)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16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393152" y="0"/>
            <a:ext cx="166981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Enhanced Version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803118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Marker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943600"/>
          </a:xfrm>
        </p:spPr>
        <p:txBody>
          <a:bodyPr>
            <a:normAutofit/>
          </a:bodyPr>
          <a:lstStyle/>
          <a:p>
            <a:r>
              <a:rPr lang="en-US" dirty="0" smtClean="0"/>
              <a:t>Questions on:</a:t>
            </a:r>
          </a:p>
          <a:p>
            <a:pPr lvl="1"/>
            <a:r>
              <a:rPr lang="en-US" dirty="0"/>
              <a:t>Review </a:t>
            </a:r>
            <a:r>
              <a:rPr lang="en-US" dirty="0" smtClean="0"/>
              <a:t>Stacks, Singly Linked Lists</a:t>
            </a:r>
            <a:endParaRPr lang="en-US" dirty="0"/>
          </a:p>
          <a:p>
            <a:pPr lvl="1"/>
            <a:r>
              <a:rPr lang="en-US" dirty="0" smtClean="0"/>
              <a:t>Queues</a:t>
            </a:r>
          </a:p>
          <a:p>
            <a:pPr lvl="1"/>
            <a:r>
              <a:rPr lang="en-US" dirty="0" smtClean="0"/>
              <a:t>Doubly </a:t>
            </a:r>
            <a:r>
              <a:rPr lang="en-US" dirty="0"/>
              <a:t>Linked </a:t>
            </a:r>
            <a:r>
              <a:rPr lang="en-US" dirty="0" smtClean="0"/>
              <a:t>Lists</a:t>
            </a:r>
            <a:endParaRPr lang="en-US" dirty="0"/>
          </a:p>
          <a:p>
            <a:pPr lvl="1"/>
            <a:r>
              <a:rPr lang="en-US" dirty="0" err="1" smtClean="0"/>
              <a:t>Deques</a:t>
            </a:r>
            <a:r>
              <a:rPr lang="en-US" dirty="0" smtClean="0"/>
              <a:t> </a:t>
            </a:r>
            <a:r>
              <a:rPr lang="en-US" dirty="0"/>
              <a:t>(pronounced Decks)</a:t>
            </a:r>
          </a:p>
          <a:p>
            <a:pPr lvl="2"/>
            <a:r>
              <a:rPr lang="en-US" dirty="0"/>
              <a:t>Implemented Using Doubly Linked Lists</a:t>
            </a:r>
          </a:p>
          <a:p>
            <a:pPr lvl="1"/>
            <a:r>
              <a:rPr lang="en-US" dirty="0"/>
              <a:t>Vector ADT</a:t>
            </a:r>
          </a:p>
          <a:p>
            <a:pPr lvl="1"/>
            <a:r>
              <a:rPr lang="en-US" dirty="0" err="1" smtClean="0"/>
              <a:t>Deques</a:t>
            </a:r>
            <a:endParaRPr lang="en-US" dirty="0"/>
          </a:p>
          <a:p>
            <a:pPr lvl="2"/>
            <a:r>
              <a:rPr lang="en-US" dirty="0"/>
              <a:t>Implemented Using Vectors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Next up</a:t>
            </a:r>
          </a:p>
          <a:p>
            <a:pPr lvl="1"/>
            <a:r>
              <a:rPr lang="en-US" dirty="0" smtClean="0"/>
              <a:t>Iterators</a:t>
            </a:r>
          </a:p>
          <a:p>
            <a:pPr lvl="2"/>
            <a:r>
              <a:rPr lang="en-US" dirty="0" smtClean="0"/>
              <a:t>Brief Intro, Class Activity to see them used</a:t>
            </a:r>
          </a:p>
        </p:txBody>
      </p:sp>
    </p:spTree>
    <p:extLst>
      <p:ext uri="{BB962C8B-B14F-4D97-AF65-F5344CB8AC3E}">
        <p14:creationId xmlns:p14="http://schemas.microsoft.com/office/powerpoint/2010/main" val="365084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Iterators, In Brief</a:t>
            </a:r>
          </a:p>
        </p:txBody>
      </p:sp>
      <p:sp>
        <p:nvSpPr>
          <p:cNvPr id="1331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714500"/>
            <a:ext cx="3886200" cy="4381500"/>
          </a:xfrm>
        </p:spPr>
        <p:txBody>
          <a:bodyPr/>
          <a:lstStyle/>
          <a:p>
            <a:pPr eaLnBrk="1" hangingPunct="1">
              <a:buClr>
                <a:schemeClr val="tx1"/>
              </a:buClr>
            </a:pPr>
            <a:r>
              <a:rPr lang="en-US" altLang="en-US" sz="2000" dirty="0" smtClean="0"/>
              <a:t>An iterator abstracts the process of scanning through a collection of elements</a:t>
            </a:r>
          </a:p>
          <a:p>
            <a:pPr eaLnBrk="1" hangingPunct="1">
              <a:buClr>
                <a:schemeClr val="tx1"/>
              </a:buClr>
            </a:pPr>
            <a:r>
              <a:rPr lang="en-US" altLang="en-US" sz="2000" dirty="0" smtClean="0"/>
              <a:t>Methods of the </a:t>
            </a:r>
            <a:r>
              <a:rPr lang="en-US" altLang="en-US" sz="2000" dirty="0" err="1" smtClean="0"/>
              <a:t>ObjectIterator</a:t>
            </a:r>
            <a:r>
              <a:rPr lang="en-US" altLang="en-US" sz="2000" dirty="0" smtClean="0"/>
              <a:t> ADT:</a:t>
            </a:r>
            <a:endParaRPr lang="en-US" altLang="en-US" sz="2000" dirty="0" smtClean="0">
              <a:solidFill>
                <a:schemeClr val="tx2"/>
              </a:solidFill>
            </a:endParaRPr>
          </a:p>
          <a:p>
            <a:pPr lvl="1" eaLnBrk="1" hangingPunct="1"/>
            <a:r>
              <a:rPr lang="en-US" altLang="en-US" sz="1800" dirty="0" err="1" smtClean="0"/>
              <a:t>boolean</a:t>
            </a:r>
            <a:r>
              <a:rPr lang="en-US" altLang="en-US" sz="1800" dirty="0" smtClean="0"/>
              <a:t> </a:t>
            </a:r>
            <a:r>
              <a:rPr lang="en-US" altLang="en-US" sz="1800" dirty="0" err="1" smtClean="0">
                <a:solidFill>
                  <a:srgbClr val="FF0000"/>
                </a:solidFill>
              </a:rPr>
              <a:t>hasNext</a:t>
            </a:r>
            <a:r>
              <a:rPr lang="en-US" altLang="en-US" sz="1800" dirty="0" smtClean="0">
                <a:solidFill>
                  <a:srgbClr val="FF0000"/>
                </a:solidFill>
              </a:rPr>
              <a:t>()</a:t>
            </a:r>
          </a:p>
          <a:p>
            <a:pPr lvl="1" eaLnBrk="1" hangingPunct="1"/>
            <a:r>
              <a:rPr lang="en-US" altLang="en-US" sz="1800" dirty="0" smtClean="0"/>
              <a:t>object </a:t>
            </a:r>
            <a:r>
              <a:rPr lang="en-US" altLang="en-US" sz="1800" dirty="0" smtClean="0">
                <a:solidFill>
                  <a:srgbClr val="FF0000"/>
                </a:solidFill>
              </a:rPr>
              <a:t>next()</a:t>
            </a:r>
          </a:p>
          <a:p>
            <a:pPr lvl="1" eaLnBrk="1" hangingPunct="1"/>
            <a:r>
              <a:rPr lang="en-US" altLang="en-US" sz="1800" dirty="0" smtClean="0">
                <a:solidFill>
                  <a:srgbClr val="FF0000"/>
                </a:solidFill>
              </a:rPr>
              <a:t>reset()</a:t>
            </a:r>
          </a:p>
          <a:p>
            <a:pPr eaLnBrk="1" hangingPunct="1">
              <a:buClr>
                <a:schemeClr val="tx1"/>
              </a:buClr>
            </a:pPr>
            <a:r>
              <a:rPr lang="en-US" altLang="en-US" sz="2000" dirty="0" smtClean="0"/>
              <a:t>Extends the concept of position by adding a traversal capability</a:t>
            </a:r>
          </a:p>
        </p:txBody>
      </p:sp>
      <p:sp>
        <p:nvSpPr>
          <p:cNvPr id="13316" name="Rectangle 4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2"/>
          </p:nvPr>
        </p:nvSpPr>
        <p:spPr>
          <a:xfrm>
            <a:off x="4724400" y="1714500"/>
            <a:ext cx="3886200" cy="4343400"/>
          </a:xfrm>
        </p:spPr>
        <p:txBody>
          <a:bodyPr/>
          <a:lstStyle/>
          <a:p>
            <a:pPr eaLnBrk="1" hangingPunct="1">
              <a:buClr>
                <a:schemeClr val="tx1"/>
              </a:buClr>
            </a:pPr>
            <a:r>
              <a:rPr lang="en-US" altLang="en-US" sz="2000" smtClean="0"/>
              <a:t>An iterator is typically associated with an another data structure</a:t>
            </a:r>
          </a:p>
          <a:p>
            <a:pPr eaLnBrk="1" hangingPunct="1">
              <a:buClr>
                <a:schemeClr val="tx1"/>
              </a:buClr>
            </a:pPr>
            <a:r>
              <a:rPr lang="en-US" altLang="en-US" sz="2000" smtClean="0"/>
              <a:t>We can augment the Stack, Queue, Vector, and other container ADTs with method:</a:t>
            </a:r>
          </a:p>
          <a:p>
            <a:pPr lvl="1" eaLnBrk="1" hangingPunct="1"/>
            <a:r>
              <a:rPr lang="en-US" altLang="en-US" sz="1800" smtClean="0"/>
              <a:t>ObjectIterator </a:t>
            </a:r>
            <a:r>
              <a:rPr lang="en-US" altLang="en-US" sz="1800" smtClean="0">
                <a:solidFill>
                  <a:srgbClr val="FF0000"/>
                </a:solidFill>
              </a:rPr>
              <a:t>elements()</a:t>
            </a:r>
          </a:p>
          <a:p>
            <a:pPr eaLnBrk="1" hangingPunct="1">
              <a:buClr>
                <a:schemeClr val="tx1"/>
              </a:buClr>
            </a:pPr>
            <a:r>
              <a:rPr lang="en-US" altLang="en-US" sz="2000" smtClean="0"/>
              <a:t>Two notions of iterator:</a:t>
            </a:r>
          </a:p>
          <a:p>
            <a:pPr lvl="1" eaLnBrk="1" hangingPunct="1"/>
            <a:r>
              <a:rPr lang="en-US" altLang="en-US" sz="1800" smtClean="0"/>
              <a:t>snapshot: freezes the contents of the data structure at a given time</a:t>
            </a:r>
          </a:p>
          <a:p>
            <a:pPr lvl="1" eaLnBrk="1" hangingPunct="1"/>
            <a:r>
              <a:rPr lang="en-US" altLang="en-US" sz="1800" smtClean="0"/>
              <a:t>dynamic: follows changes to the data structure</a:t>
            </a:r>
          </a:p>
        </p:txBody>
      </p:sp>
    </p:spTree>
    <p:extLst>
      <p:ext uri="{BB962C8B-B14F-4D97-AF65-F5344CB8AC3E}">
        <p14:creationId xmlns:p14="http://schemas.microsoft.com/office/powerpoint/2010/main" val="236647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Iterators, In Use</a:t>
            </a:r>
          </a:p>
        </p:txBody>
      </p:sp>
      <p:sp>
        <p:nvSpPr>
          <p:cNvPr id="40966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Some functions supported by STL containers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begin(), end():  </a:t>
            </a:r>
          </a:p>
          <a:p>
            <a:pPr lvl="2">
              <a:buFont typeface="Arial" pitchFamily="34" charset="0"/>
              <a:buChar char="–"/>
              <a:defRPr/>
            </a:pPr>
            <a:r>
              <a:rPr lang="en-US" dirty="0" smtClean="0"/>
              <a:t>return </a:t>
            </a:r>
            <a:r>
              <a:rPr lang="en-US" dirty="0" smtClean="0">
                <a:solidFill>
                  <a:srgbClr val="FF0000"/>
                </a:solidFill>
              </a:rPr>
              <a:t>iterators</a:t>
            </a:r>
            <a:r>
              <a:rPr lang="en-US" dirty="0" smtClean="0"/>
              <a:t> to beginning or end of container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insert(</a:t>
            </a:r>
            <a:r>
              <a:rPr lang="en-US" dirty="0" err="1" smtClean="0"/>
              <a:t>I,e</a:t>
            </a:r>
            <a:r>
              <a:rPr lang="en-US" dirty="0" smtClean="0"/>
              <a:t>)</a:t>
            </a:r>
          </a:p>
          <a:p>
            <a:pPr lvl="2">
              <a:buFont typeface="Arial" pitchFamily="34" charset="0"/>
              <a:buChar char="–"/>
              <a:defRPr/>
            </a:pPr>
            <a:r>
              <a:rPr lang="en-US" dirty="0" smtClean="0"/>
              <a:t>insert e just before the position indicated by </a:t>
            </a:r>
            <a:r>
              <a:rPr lang="en-US" dirty="0" smtClean="0">
                <a:solidFill>
                  <a:srgbClr val="FF0000"/>
                </a:solidFill>
              </a:rPr>
              <a:t>iterator I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(analogous to our </a:t>
            </a:r>
            <a:r>
              <a:rPr lang="en-US" dirty="0" err="1" smtClean="0"/>
              <a:t>insertBefore</a:t>
            </a:r>
            <a:r>
              <a:rPr lang="en-US" dirty="0" smtClean="0"/>
              <a:t>(p))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erase(I)</a:t>
            </a:r>
          </a:p>
          <a:p>
            <a:pPr lvl="2">
              <a:buFont typeface="Arial" pitchFamily="34" charset="0"/>
              <a:buChar char="–"/>
              <a:defRPr/>
            </a:pPr>
            <a:r>
              <a:rPr lang="en-US" dirty="0" smtClean="0"/>
              <a:t>removes the element at the position indicated by </a:t>
            </a:r>
            <a:r>
              <a:rPr lang="en-US" dirty="0">
                <a:solidFill>
                  <a:srgbClr val="FF0000"/>
                </a:solidFill>
              </a:rPr>
              <a:t>iterator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/>
              <a:t> </a:t>
            </a:r>
            <a:r>
              <a:rPr lang="en-US" dirty="0" smtClean="0"/>
              <a:t>(analogous to our remove(p))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 smtClean="0">
              <a:solidFill>
                <a:schemeClr val="tx2"/>
              </a:solidFill>
            </a:endParaRPr>
          </a:p>
          <a:p>
            <a:pPr eaLnBrk="1" fontAlgn="auto" hangingPunct="1"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The functions can be used to insert/remove elements from arbitrary positions in the STL vector and list</a:t>
            </a:r>
          </a:p>
        </p:txBody>
      </p:sp>
      <p:sp>
        <p:nvSpPr>
          <p:cNvPr id="4" name="TextBox 3"/>
          <p:cNvSpPr txBox="1"/>
          <p:nvPr/>
        </p:nvSpPr>
        <p:spPr>
          <a:xfrm rot="2418053">
            <a:off x="7835110" y="866995"/>
            <a:ext cx="729687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stellar" panose="020A0402060406010301" pitchFamily="18" charset="0"/>
              </a:rPr>
              <a:t>FYI</a:t>
            </a:r>
            <a:endParaRPr lang="en-US" sz="2400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5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46452" y="274638"/>
            <a:ext cx="8040347" cy="776328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Singly Linked List Node</a:t>
            </a:r>
            <a:endParaRPr lang="en-US" altLang="en-US" sz="4000" dirty="0" smtClean="0"/>
          </a:p>
        </p:txBody>
      </p:sp>
      <p:sp>
        <p:nvSpPr>
          <p:cNvPr id="31747" name="Rectangle 4"/>
          <p:cNvSpPr>
            <a:spLocks noChangeArrowheads="1"/>
          </p:cNvSpPr>
          <p:nvPr/>
        </p:nvSpPr>
        <p:spPr bwMode="auto">
          <a:xfrm>
            <a:off x="5486400" y="2133600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6934200" y="1981200"/>
            <a:ext cx="6699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00FF"/>
                </a:solidFill>
                <a:latin typeface="Calibri" pitchFamily="34" charset="0"/>
              </a:rPr>
              <a:t>next</a:t>
            </a:r>
          </a:p>
        </p:txBody>
      </p:sp>
      <p:sp>
        <p:nvSpPr>
          <p:cNvPr id="31749" name="Text Box 6"/>
          <p:cNvSpPr txBox="1">
            <a:spLocks noChangeArrowheads="1"/>
          </p:cNvSpPr>
          <p:nvPr/>
        </p:nvSpPr>
        <p:spPr bwMode="auto">
          <a:xfrm>
            <a:off x="5429250" y="3438525"/>
            <a:ext cx="72231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elem</a:t>
            </a:r>
          </a:p>
        </p:txBody>
      </p:sp>
      <p:sp>
        <p:nvSpPr>
          <p:cNvPr id="31750" name="Text Box 7"/>
          <p:cNvSpPr txBox="1">
            <a:spLocks noChangeArrowheads="1"/>
          </p:cNvSpPr>
          <p:nvPr/>
        </p:nvSpPr>
        <p:spPr bwMode="auto">
          <a:xfrm>
            <a:off x="6848475" y="3352800"/>
            <a:ext cx="755650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00FF"/>
                </a:solidFill>
                <a:latin typeface="Calibri" pitchFamily="34" charset="0"/>
              </a:rPr>
              <a:t>node</a:t>
            </a:r>
          </a:p>
        </p:txBody>
      </p:sp>
      <p:sp>
        <p:nvSpPr>
          <p:cNvPr id="31751" name="AutoShape 8"/>
          <p:cNvSpPr>
            <a:spLocks noChangeArrowheads="1"/>
          </p:cNvSpPr>
          <p:nvPr/>
        </p:nvSpPr>
        <p:spPr bwMode="auto">
          <a:xfrm>
            <a:off x="5181600" y="1828800"/>
            <a:ext cx="2590800" cy="21336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1752" name="Rectangle 9"/>
          <p:cNvSpPr>
            <a:spLocks noChangeArrowheads="1"/>
          </p:cNvSpPr>
          <p:nvPr/>
        </p:nvSpPr>
        <p:spPr bwMode="auto">
          <a:xfrm>
            <a:off x="6096000" y="2133600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1753" name="Line 10"/>
          <p:cNvSpPr>
            <a:spLocks noChangeShapeType="1"/>
          </p:cNvSpPr>
          <p:nvPr/>
        </p:nvSpPr>
        <p:spPr bwMode="auto">
          <a:xfrm>
            <a:off x="5791200" y="2438400"/>
            <a:ext cx="0" cy="914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1754" name="Line 11"/>
          <p:cNvSpPr>
            <a:spLocks noChangeShapeType="1"/>
          </p:cNvSpPr>
          <p:nvPr/>
        </p:nvSpPr>
        <p:spPr bwMode="auto">
          <a:xfrm flipV="1">
            <a:off x="6400800" y="2438400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1755" name="Text Box 4"/>
          <p:cNvSpPr txBox="1">
            <a:spLocks noChangeArrowheads="1"/>
          </p:cNvSpPr>
          <p:nvPr/>
        </p:nvSpPr>
        <p:spPr bwMode="auto">
          <a:xfrm>
            <a:off x="533400" y="1905000"/>
            <a:ext cx="4495800" cy="20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template</a:t>
            </a:r>
            <a:r>
              <a:rPr lang="en-US" altLang="en-US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altLang="en-US" dirty="0" smtClean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&lt;</a:t>
            </a:r>
            <a:r>
              <a:rPr lang="en-US" altLang="en-US" dirty="0" err="1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typename</a:t>
            </a:r>
            <a:r>
              <a:rPr lang="en-US" altLang="en-US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altLang="en-US" dirty="0" smtClean="0">
                <a:latin typeface="Consolas" pitchFamily="49" charset="0"/>
                <a:cs typeface="Consolas" pitchFamily="49" charset="0"/>
              </a:rPr>
              <a:t>Type</a:t>
            </a:r>
            <a:r>
              <a:rPr lang="en-US" altLang="en-US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&gt;</a:t>
            </a:r>
            <a:br>
              <a:rPr lang="en-US" altLang="en-US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</a:br>
            <a:r>
              <a:rPr lang="en-US" altLang="en-US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class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altLang="en-US" dirty="0" err="1">
                <a:latin typeface="Consolas" pitchFamily="49" charset="0"/>
                <a:cs typeface="Consolas" pitchFamily="49" charset="0"/>
              </a:rPr>
              <a:t>SLinkedListNode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 {</a:t>
            </a:r>
            <a:br>
              <a:rPr lang="en-US" altLang="en-US" dirty="0">
                <a:latin typeface="Consolas" pitchFamily="49" charset="0"/>
                <a:cs typeface="Consolas" pitchFamily="49" charset="0"/>
              </a:rPr>
            </a:br>
            <a:r>
              <a:rPr lang="en-US" altLang="en-US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public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:</a:t>
            </a:r>
            <a:br>
              <a:rPr lang="en-US" altLang="en-US" dirty="0">
                <a:latin typeface="Consolas" pitchFamily="49" charset="0"/>
                <a:cs typeface="Consolas" pitchFamily="49" charset="0"/>
              </a:rPr>
            </a:br>
            <a:r>
              <a:rPr lang="en-US" altLang="en-US" dirty="0">
                <a:latin typeface="Consolas" pitchFamily="49" charset="0"/>
                <a:cs typeface="Consolas" pitchFamily="49" charset="0"/>
              </a:rPr>
              <a:t>    Type </a:t>
            </a:r>
            <a:r>
              <a:rPr lang="en-US" altLang="en-US" dirty="0" err="1">
                <a:latin typeface="Consolas" pitchFamily="49" charset="0"/>
                <a:cs typeface="Consolas" pitchFamily="49" charset="0"/>
              </a:rPr>
              <a:t>elem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;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dirty="0">
                <a:latin typeface="Consolas" pitchFamily="49" charset="0"/>
                <a:cs typeface="Consolas" pitchFamily="49" charset="0"/>
              </a:rPr>
              <a:t>    </a:t>
            </a:r>
            <a:r>
              <a:rPr lang="en-US" altLang="en-US" dirty="0" err="1">
                <a:latin typeface="Consolas" pitchFamily="49" charset="0"/>
                <a:cs typeface="Consolas" pitchFamily="49" charset="0"/>
              </a:rPr>
              <a:t>SLinkedListNode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&lt;Type&gt; *next;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dirty="0">
                <a:latin typeface="Consolas" pitchFamily="49" charset="0"/>
                <a:cs typeface="Consolas" pitchFamily="49" charset="0"/>
              </a:rPr>
              <a:t>};</a:t>
            </a:r>
          </a:p>
        </p:txBody>
      </p:sp>
      <p:sp>
        <p:nvSpPr>
          <p:cNvPr id="31756" name="Rectangle 12"/>
          <p:cNvSpPr>
            <a:spLocks noChangeArrowheads="1"/>
          </p:cNvSpPr>
          <p:nvPr/>
        </p:nvSpPr>
        <p:spPr bwMode="auto">
          <a:xfrm>
            <a:off x="914400" y="4321231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750888" y="5530906"/>
            <a:ext cx="952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Leonard</a:t>
            </a:r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1524000" y="4321231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1759" name="Line 15"/>
          <p:cNvSpPr>
            <a:spLocks noChangeShapeType="1"/>
          </p:cNvSpPr>
          <p:nvPr/>
        </p:nvSpPr>
        <p:spPr bwMode="auto">
          <a:xfrm>
            <a:off x="1219200" y="4626031"/>
            <a:ext cx="0" cy="914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1760" name="Line 16"/>
          <p:cNvSpPr>
            <a:spLocks noChangeShapeType="1"/>
          </p:cNvSpPr>
          <p:nvPr/>
        </p:nvSpPr>
        <p:spPr bwMode="auto">
          <a:xfrm flipV="1">
            <a:off x="1828800" y="4626031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2743200" y="4321231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1762" name="Rectangle 18"/>
          <p:cNvSpPr>
            <a:spLocks noChangeArrowheads="1"/>
          </p:cNvSpPr>
          <p:nvPr/>
        </p:nvSpPr>
        <p:spPr bwMode="auto">
          <a:xfrm>
            <a:off x="3352800" y="4321231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1763" name="Line 19"/>
          <p:cNvSpPr>
            <a:spLocks noChangeShapeType="1"/>
          </p:cNvSpPr>
          <p:nvPr/>
        </p:nvSpPr>
        <p:spPr bwMode="auto">
          <a:xfrm flipV="1">
            <a:off x="3657600" y="4626031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4572000" y="4321231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1765" name="Rectangle 21"/>
          <p:cNvSpPr>
            <a:spLocks noChangeArrowheads="1"/>
          </p:cNvSpPr>
          <p:nvPr/>
        </p:nvSpPr>
        <p:spPr bwMode="auto">
          <a:xfrm>
            <a:off x="5181600" y="4321231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1766" name="Line 22"/>
          <p:cNvSpPr>
            <a:spLocks noChangeShapeType="1"/>
          </p:cNvSpPr>
          <p:nvPr/>
        </p:nvSpPr>
        <p:spPr bwMode="auto">
          <a:xfrm flipV="1">
            <a:off x="5486400" y="4626031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1767" name="Rectangle 23"/>
          <p:cNvSpPr>
            <a:spLocks noChangeArrowheads="1"/>
          </p:cNvSpPr>
          <p:nvPr/>
        </p:nvSpPr>
        <p:spPr bwMode="auto">
          <a:xfrm>
            <a:off x="6400800" y="4321231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1768" name="Rectangle 24"/>
          <p:cNvSpPr>
            <a:spLocks noChangeArrowheads="1"/>
          </p:cNvSpPr>
          <p:nvPr/>
        </p:nvSpPr>
        <p:spPr bwMode="auto">
          <a:xfrm>
            <a:off x="7010400" y="4321231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1769" name="Line 25"/>
          <p:cNvSpPr>
            <a:spLocks noChangeShapeType="1"/>
          </p:cNvSpPr>
          <p:nvPr/>
        </p:nvSpPr>
        <p:spPr bwMode="auto">
          <a:xfrm flipV="1">
            <a:off x="7315200" y="4626031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1770" name="Text Box 26"/>
          <p:cNvSpPr txBox="1">
            <a:spLocks noChangeArrowheads="1"/>
          </p:cNvSpPr>
          <p:nvPr/>
        </p:nvSpPr>
        <p:spPr bwMode="auto">
          <a:xfrm>
            <a:off x="2582863" y="5530906"/>
            <a:ext cx="946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Sheldon</a:t>
            </a:r>
          </a:p>
        </p:txBody>
      </p:sp>
      <p:sp>
        <p:nvSpPr>
          <p:cNvPr id="31771" name="Line 27"/>
          <p:cNvSpPr>
            <a:spLocks noChangeShapeType="1"/>
          </p:cNvSpPr>
          <p:nvPr/>
        </p:nvSpPr>
        <p:spPr bwMode="auto">
          <a:xfrm>
            <a:off x="3048000" y="4626031"/>
            <a:ext cx="0" cy="914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1772" name="Text Box 28"/>
          <p:cNvSpPr txBox="1">
            <a:spLocks noChangeArrowheads="1"/>
          </p:cNvSpPr>
          <p:nvPr/>
        </p:nvSpPr>
        <p:spPr bwMode="auto">
          <a:xfrm>
            <a:off x="4424363" y="5530906"/>
            <a:ext cx="920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Howard</a:t>
            </a:r>
          </a:p>
        </p:txBody>
      </p:sp>
      <p:sp>
        <p:nvSpPr>
          <p:cNvPr id="31773" name="Line 29"/>
          <p:cNvSpPr>
            <a:spLocks noChangeShapeType="1"/>
          </p:cNvSpPr>
          <p:nvPr/>
        </p:nvSpPr>
        <p:spPr bwMode="auto">
          <a:xfrm>
            <a:off x="4876800" y="4626031"/>
            <a:ext cx="0" cy="914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1774" name="Text Box 30"/>
          <p:cNvSpPr txBox="1">
            <a:spLocks noChangeArrowheads="1"/>
          </p:cNvSpPr>
          <p:nvPr/>
        </p:nvSpPr>
        <p:spPr bwMode="auto">
          <a:xfrm>
            <a:off x="6477000" y="5530906"/>
            <a:ext cx="474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Raj</a:t>
            </a:r>
          </a:p>
        </p:txBody>
      </p:sp>
      <p:sp>
        <p:nvSpPr>
          <p:cNvPr id="31775" name="Line 31"/>
          <p:cNvSpPr>
            <a:spLocks noChangeShapeType="1"/>
          </p:cNvSpPr>
          <p:nvPr/>
        </p:nvSpPr>
        <p:spPr bwMode="auto">
          <a:xfrm>
            <a:off x="6705600" y="4626031"/>
            <a:ext cx="0" cy="914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1776" name="Text Box 32"/>
          <p:cNvSpPr txBox="1">
            <a:spLocks noChangeArrowheads="1"/>
          </p:cNvSpPr>
          <p:nvPr/>
        </p:nvSpPr>
        <p:spPr bwMode="auto">
          <a:xfrm>
            <a:off x="8197850" y="4427593"/>
            <a:ext cx="4032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00FF"/>
                </a:solidFill>
                <a:latin typeface="Calibri" pitchFamily="34" charset="0"/>
                <a:sym typeface="Symbol" charset="2"/>
              </a:rPr>
              <a:t></a:t>
            </a:r>
            <a:endParaRPr lang="en-US" altLang="en-US" b="1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266" y="542816"/>
            <a:ext cx="518893" cy="10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355" y="579602"/>
            <a:ext cx="182238" cy="42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>
          <a:xfrm>
            <a:off x="762000" y="1371600"/>
            <a:ext cx="4114800" cy="315674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dirty="0" smtClean="0"/>
              <a:t>A singly linked list is a structure consisting of a sequence of nodes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dirty="0" smtClean="0"/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dirty="0" smtClean="0"/>
              <a:t>A singly linked list stores a pointer to the first node (head) and last (tail)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dirty="0" smtClean="0"/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dirty="0" smtClean="0"/>
              <a:t>Each node stores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–"/>
              <a:defRPr/>
            </a:pPr>
            <a:r>
              <a:rPr lang="en-US" dirty="0" smtClean="0"/>
              <a:t>element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–"/>
              <a:defRPr/>
            </a:pPr>
            <a:r>
              <a:rPr lang="en-US" dirty="0" smtClean="0"/>
              <a:t>link to the next node</a:t>
            </a:r>
          </a:p>
        </p:txBody>
      </p:sp>
      <p:sp>
        <p:nvSpPr>
          <p:cNvPr id="38" name="TextBox 37"/>
          <p:cNvSpPr txBox="1"/>
          <p:nvPr/>
        </p:nvSpPr>
        <p:spPr>
          <a:xfrm rot="19087408">
            <a:off x="62160" y="389392"/>
            <a:ext cx="83388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stellar" panose="020A0402060406010301" pitchFamily="18" charset="0"/>
              </a:rPr>
              <a:t>Review</a:t>
            </a:r>
            <a:endParaRPr lang="en-US" sz="1200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29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5" grpId="0" animBg="1"/>
      <p:bldP spid="37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20000"/>
                <a:lumOff val="80000"/>
              </a:schemeClr>
            </a:gs>
            <a:gs pos="39999">
              <a:schemeClr val="accent5">
                <a:lumMod val="60000"/>
                <a:lumOff val="40000"/>
              </a:schemeClr>
            </a:gs>
            <a:gs pos="7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In-Class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382000" cy="5410200"/>
          </a:xfrm>
        </p:spPr>
        <p:txBody>
          <a:bodyPr>
            <a:normAutofit/>
          </a:bodyPr>
          <a:lstStyle/>
          <a:p>
            <a:r>
              <a:rPr lang="en-US" dirty="0" smtClean="0"/>
              <a:t>Using </a:t>
            </a:r>
            <a:r>
              <a:rPr lang="en-US" dirty="0" err="1" smtClean="0"/>
              <a:t>std</a:t>
            </a:r>
            <a:r>
              <a:rPr lang="en-US" dirty="0" smtClean="0"/>
              <a:t>::</a:t>
            </a:r>
            <a:r>
              <a:rPr lang="en-US" dirty="0" err="1" smtClean="0"/>
              <a:t>deque</a:t>
            </a:r>
            <a:r>
              <a:rPr lang="en-US" dirty="0" smtClean="0"/>
              <a:t> plus some</a:t>
            </a:r>
          </a:p>
          <a:p>
            <a:pPr lvl="1"/>
            <a:r>
              <a:rPr lang="en-US" dirty="0" smtClean="0"/>
              <a:t>Located at or near something like:</a:t>
            </a:r>
          </a:p>
          <a:p>
            <a:pPr lvl="2"/>
            <a:r>
              <a:rPr lang="en-US" dirty="0" smtClean="0"/>
              <a:t>Content</a:t>
            </a:r>
            <a:r>
              <a:rPr lang="en-US" dirty="0" smtClean="0">
                <a:sym typeface="Wingdings" panose="05000000000000000000" pitchFamily="2" charset="2"/>
              </a:rPr>
              <a:t>Unit2InClassExamplesEx225_DequeWithIters.cpp</a:t>
            </a:r>
          </a:p>
          <a:p>
            <a:pPr lvl="1"/>
            <a:endParaRPr lang="en-US" dirty="0" smtClean="0">
              <a:sym typeface="Wingdings" panose="05000000000000000000" pitchFamily="2" charset="2"/>
            </a:endParaRP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Download it</a:t>
            </a:r>
          </a:p>
          <a:p>
            <a:pPr lvl="1"/>
            <a:endParaRPr lang="en-US" dirty="0" smtClean="0">
              <a:sym typeface="Wingdings" panose="05000000000000000000" pitchFamily="2" charset="2"/>
            </a:endParaRP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Run the program to check the results</a:t>
            </a:r>
          </a:p>
          <a:p>
            <a:pPr lvl="1"/>
            <a:endParaRPr lang="en-US" dirty="0" smtClean="0">
              <a:sym typeface="Wingdings" panose="05000000000000000000" pitchFamily="2" charset="2"/>
            </a:endParaRP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Make the modifications suggested in the code</a:t>
            </a:r>
          </a:p>
          <a:p>
            <a:pPr lvl="1"/>
            <a:endParaRPr lang="en-US" dirty="0" smtClean="0">
              <a:sym typeface="Wingdings" panose="05000000000000000000" pitchFamily="2" charset="2"/>
            </a:endParaRP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Test the results of the modifications</a:t>
            </a:r>
          </a:p>
        </p:txBody>
      </p:sp>
    </p:spTree>
    <p:extLst>
      <p:ext uri="{BB962C8B-B14F-4D97-AF65-F5344CB8AC3E}">
        <p14:creationId xmlns:p14="http://schemas.microsoft.com/office/powerpoint/2010/main" val="146579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102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next time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Read book</a:t>
            </a:r>
          </a:p>
          <a:p>
            <a:pPr lvl="2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Chapter 6 and 11.1</a:t>
            </a:r>
          </a:p>
          <a:p>
            <a:pPr lvl="3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Bubble Sort and Merge Sort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homework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Practice</a:t>
            </a:r>
          </a:p>
          <a:p>
            <a:pPr lvl="2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Coding in C++</a:t>
            </a:r>
          </a:p>
          <a:p>
            <a:pPr lvl="2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Doing Big-Oh Analysis</a:t>
            </a:r>
          </a:p>
          <a:p>
            <a:pPr lvl="2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Implementing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DataType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 using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DataType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</a:t>
            </a:r>
          </a:p>
          <a:p>
            <a:pPr lvl="3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 Operations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DataType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to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DataType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X’s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Basically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DataType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 has a member variable of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DataType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m_yVar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4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m_yVar.someYfunction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() 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implement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DataType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X’s operations</a:t>
            </a:r>
          </a:p>
          <a:p>
            <a:pPr lvl="3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Doing homework also helps here</a:t>
            </a:r>
          </a:p>
        </p:txBody>
      </p:sp>
    </p:spTree>
    <p:extLst>
      <p:ext uri="{BB962C8B-B14F-4D97-AF65-F5344CB8AC3E}">
        <p14:creationId xmlns:p14="http://schemas.microsoft.com/office/powerpoint/2010/main" val="260754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Singly Linked List</a:t>
            </a:r>
            <a:endParaRPr lang="en-US" altLang="en-US" sz="4000" smtClean="0"/>
          </a:p>
        </p:txBody>
      </p:sp>
      <p:sp>
        <p:nvSpPr>
          <p:cNvPr id="5018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762000" y="1676400"/>
            <a:ext cx="7696200" cy="45720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3000" dirty="0" smtClean="0"/>
              <a:t>A singly linked list is a structure consisting of a sequence of nodes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3000" dirty="0" smtClean="0"/>
              <a:t>Operations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insertFront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removeFront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insertBack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back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removeBack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end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26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sz="3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267200" y="5665857"/>
            <a:ext cx="4424609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omic Sans MS" panose="030F0702030302020204" pitchFamily="66" charset="0"/>
              </a:rPr>
              <a:t>Details of each of these operations</a:t>
            </a:r>
          </a:p>
          <a:p>
            <a:r>
              <a:rPr lang="en-US" sz="2000" dirty="0" smtClean="0">
                <a:latin typeface="Comic Sans MS" panose="030F0702030302020204" pitchFamily="66" charset="0"/>
              </a:rPr>
              <a:t>was given previously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9087408">
            <a:off x="62160" y="389392"/>
            <a:ext cx="83388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stellar" panose="020A0402060406010301" pitchFamily="18" charset="0"/>
              </a:rPr>
              <a:t>Review</a:t>
            </a:r>
            <a:endParaRPr lang="en-US" sz="1200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34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Marker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943600"/>
          </a:xfrm>
        </p:spPr>
        <p:txBody>
          <a:bodyPr>
            <a:normAutofit/>
          </a:bodyPr>
          <a:lstStyle/>
          <a:p>
            <a:r>
              <a:rPr lang="en-US" dirty="0" smtClean="0"/>
              <a:t>Questions on:</a:t>
            </a:r>
          </a:p>
          <a:p>
            <a:pPr lvl="1"/>
            <a:r>
              <a:rPr lang="en-US" dirty="0"/>
              <a:t>Review Stacks (general)</a:t>
            </a:r>
          </a:p>
          <a:p>
            <a:pPr lvl="1"/>
            <a:r>
              <a:rPr lang="en-US" dirty="0"/>
              <a:t>Review Linked List</a:t>
            </a:r>
          </a:p>
          <a:p>
            <a:pPr lvl="1"/>
            <a:endParaRPr lang="en-US" dirty="0"/>
          </a:p>
          <a:p>
            <a:r>
              <a:rPr lang="en-US" dirty="0"/>
              <a:t>Next </a:t>
            </a:r>
            <a:r>
              <a:rPr lang="en-US" dirty="0" smtClean="0"/>
              <a:t>up</a:t>
            </a:r>
          </a:p>
          <a:p>
            <a:pPr lvl="1"/>
            <a:r>
              <a:rPr lang="en-US" dirty="0" smtClean="0"/>
              <a:t>Review Stack implemented using a Linked List</a:t>
            </a:r>
          </a:p>
          <a:p>
            <a:pPr lvl="1"/>
            <a:r>
              <a:rPr lang="en-US" dirty="0" smtClean="0"/>
              <a:t>Queues</a:t>
            </a:r>
          </a:p>
          <a:p>
            <a:pPr lvl="1"/>
            <a:r>
              <a:rPr lang="en-US" dirty="0"/>
              <a:t>Doubly Linked List</a:t>
            </a:r>
          </a:p>
          <a:p>
            <a:pPr lvl="1"/>
            <a:r>
              <a:rPr lang="en-US" dirty="0" err="1"/>
              <a:t>Deques</a:t>
            </a:r>
            <a:endParaRPr lang="en-US" dirty="0"/>
          </a:p>
          <a:p>
            <a:pPr lvl="1"/>
            <a:r>
              <a:rPr lang="en-US" dirty="0"/>
              <a:t>Iterators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7710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Stack with a Singly Linked List</a:t>
            </a:r>
          </a:p>
        </p:txBody>
      </p:sp>
      <p:sp>
        <p:nvSpPr>
          <p:cNvPr id="51206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762000" y="1295400"/>
            <a:ext cx="7848600" cy="21336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400" dirty="0" smtClean="0"/>
              <a:t>CLAIM:</a:t>
            </a:r>
          </a:p>
          <a:p>
            <a:pPr lvl="1">
              <a:buClr>
                <a:schemeClr val="tx1"/>
              </a:buClr>
              <a:defRPr/>
            </a:pPr>
            <a:r>
              <a:rPr lang="en-US" sz="2000" dirty="0" smtClean="0"/>
              <a:t>We can implement a stack with a singly linked list</a:t>
            </a:r>
          </a:p>
          <a:p>
            <a:pPr lvl="1">
              <a:buClr>
                <a:schemeClr val="tx1"/>
              </a:buClr>
              <a:defRPr/>
            </a:pPr>
            <a:r>
              <a:rPr lang="en-US" sz="2000" dirty="0" smtClean="0"/>
              <a:t>The </a:t>
            </a:r>
            <a:r>
              <a:rPr lang="en-US" sz="2000" b="1" dirty="0" smtClean="0"/>
              <a:t>top</a:t>
            </a:r>
            <a:r>
              <a:rPr lang="en-US" sz="2000" dirty="0" smtClean="0"/>
              <a:t> element of the stack is the </a:t>
            </a:r>
            <a:r>
              <a:rPr lang="en-US" sz="2000" b="1" dirty="0" smtClean="0"/>
              <a:t>first node</a:t>
            </a:r>
            <a:r>
              <a:rPr lang="en-US" sz="2000" dirty="0" smtClean="0"/>
              <a:t> of the list</a:t>
            </a:r>
          </a:p>
          <a:p>
            <a:pPr lvl="1">
              <a:buClr>
                <a:schemeClr val="tx1"/>
              </a:buClr>
              <a:defRPr/>
            </a:pPr>
            <a:r>
              <a:rPr lang="en-US" sz="2000" dirty="0" smtClean="0"/>
              <a:t>The space used is </a:t>
            </a:r>
            <a:r>
              <a:rPr lang="en-US" sz="2000" b="1" i="1" dirty="0" smtClean="0"/>
              <a:t>O</a:t>
            </a:r>
            <a:r>
              <a:rPr lang="en-US" sz="2000" dirty="0" smtClean="0"/>
              <a:t>(</a:t>
            </a:r>
            <a:r>
              <a:rPr lang="en-US" sz="2000" b="1" i="1" dirty="0" smtClean="0"/>
              <a:t>n</a:t>
            </a:r>
            <a:r>
              <a:rPr lang="en-US" sz="2000" dirty="0" smtClean="0"/>
              <a:t>) and each operation of the Stack ADT takes </a:t>
            </a:r>
            <a:r>
              <a:rPr lang="en-US" sz="2000" b="1" i="1" dirty="0" smtClean="0"/>
              <a:t>O</a:t>
            </a:r>
            <a:r>
              <a:rPr lang="en-US" sz="2000" dirty="0" smtClean="0"/>
              <a:t>(1) time</a:t>
            </a:r>
          </a:p>
          <a:p>
            <a:pPr lvl="2">
              <a:buClr>
                <a:schemeClr val="tx1"/>
              </a:buClr>
              <a:defRPr/>
            </a:pPr>
            <a:r>
              <a:rPr lang="en-US" sz="1600" dirty="0" smtClean="0"/>
              <a:t>Demonstration of how follows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1828800" y="4152900"/>
            <a:ext cx="536575" cy="53657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2365375" y="4152900"/>
            <a:ext cx="538163" cy="53657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56326" name="Line 6"/>
          <p:cNvSpPr>
            <a:spLocks noChangeShapeType="1"/>
          </p:cNvSpPr>
          <p:nvPr/>
        </p:nvSpPr>
        <p:spPr bwMode="auto">
          <a:xfrm>
            <a:off x="2097088" y="4421188"/>
            <a:ext cx="1587" cy="8064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27" name="Line 7"/>
          <p:cNvSpPr>
            <a:spLocks noChangeShapeType="1"/>
          </p:cNvSpPr>
          <p:nvPr/>
        </p:nvSpPr>
        <p:spPr bwMode="auto">
          <a:xfrm flipV="1">
            <a:off x="2633663" y="4421188"/>
            <a:ext cx="80645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3440113" y="4152900"/>
            <a:ext cx="536575" cy="53657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3976688" y="4152900"/>
            <a:ext cx="536575" cy="53657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56330" name="Line 10"/>
          <p:cNvSpPr>
            <a:spLocks noChangeShapeType="1"/>
          </p:cNvSpPr>
          <p:nvPr/>
        </p:nvSpPr>
        <p:spPr bwMode="auto">
          <a:xfrm flipV="1">
            <a:off x="4244975" y="4421188"/>
            <a:ext cx="80645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5051425" y="4152900"/>
            <a:ext cx="536575" cy="53657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5588000" y="4152900"/>
            <a:ext cx="536575" cy="53657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56333" name="Line 13"/>
          <p:cNvSpPr>
            <a:spLocks noChangeShapeType="1"/>
          </p:cNvSpPr>
          <p:nvPr/>
        </p:nvSpPr>
        <p:spPr bwMode="auto">
          <a:xfrm flipV="1">
            <a:off x="5856288" y="4421188"/>
            <a:ext cx="80645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6662738" y="4152900"/>
            <a:ext cx="536575" cy="53657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7199313" y="4152900"/>
            <a:ext cx="536575" cy="53657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56336" name="Line 16"/>
          <p:cNvSpPr>
            <a:spLocks noChangeShapeType="1"/>
          </p:cNvSpPr>
          <p:nvPr/>
        </p:nvSpPr>
        <p:spPr bwMode="auto">
          <a:xfrm flipV="1">
            <a:off x="7467600" y="4421188"/>
            <a:ext cx="80645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37" name="Line 17"/>
          <p:cNvSpPr>
            <a:spLocks noChangeShapeType="1"/>
          </p:cNvSpPr>
          <p:nvPr/>
        </p:nvSpPr>
        <p:spPr bwMode="auto">
          <a:xfrm>
            <a:off x="3708400" y="4421188"/>
            <a:ext cx="1588" cy="8064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38" name="Line 18"/>
          <p:cNvSpPr>
            <a:spLocks noChangeShapeType="1"/>
          </p:cNvSpPr>
          <p:nvPr/>
        </p:nvSpPr>
        <p:spPr bwMode="auto">
          <a:xfrm>
            <a:off x="5319713" y="4421188"/>
            <a:ext cx="1587" cy="8064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39" name="Line 19"/>
          <p:cNvSpPr>
            <a:spLocks noChangeShapeType="1"/>
          </p:cNvSpPr>
          <p:nvPr/>
        </p:nvSpPr>
        <p:spPr bwMode="auto">
          <a:xfrm>
            <a:off x="6931025" y="4421188"/>
            <a:ext cx="1588" cy="8064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40" name="Text Box 20"/>
          <p:cNvSpPr txBox="1">
            <a:spLocks noChangeArrowheads="1"/>
          </p:cNvSpPr>
          <p:nvPr/>
        </p:nvSpPr>
        <p:spPr bwMode="auto">
          <a:xfrm>
            <a:off x="8226425" y="4246563"/>
            <a:ext cx="393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>
                <a:latin typeface="Calibri" pitchFamily="34" charset="0"/>
                <a:sym typeface="Symbol" charset="2"/>
              </a:rPr>
              <a:t></a:t>
            </a:r>
            <a:endParaRPr lang="en-US" altLang="en-US" b="1">
              <a:latin typeface="Calibri" pitchFamily="34" charset="0"/>
            </a:endParaRPr>
          </a:p>
        </p:txBody>
      </p:sp>
      <p:sp>
        <p:nvSpPr>
          <p:cNvPr id="56341" name="Text Box 21"/>
          <p:cNvSpPr txBox="1">
            <a:spLocks noChangeArrowheads="1"/>
          </p:cNvSpPr>
          <p:nvPr/>
        </p:nvSpPr>
        <p:spPr bwMode="auto">
          <a:xfrm>
            <a:off x="885825" y="4191000"/>
            <a:ext cx="26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 i="1">
                <a:latin typeface="Times New Roman" charset="0"/>
              </a:rPr>
              <a:t>t</a:t>
            </a:r>
          </a:p>
        </p:txBody>
      </p:sp>
      <p:sp>
        <p:nvSpPr>
          <p:cNvPr id="56342" name="Line 22"/>
          <p:cNvSpPr>
            <a:spLocks noChangeShapeType="1"/>
          </p:cNvSpPr>
          <p:nvPr/>
        </p:nvSpPr>
        <p:spPr bwMode="auto">
          <a:xfrm flipV="1">
            <a:off x="1219200" y="4457700"/>
            <a:ext cx="57785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56343" name="Picture 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264150"/>
            <a:ext cx="685800" cy="835025"/>
          </a:xfrm>
          <a:prstGeom prst="rect">
            <a:avLst/>
          </a:prstGeom>
          <a:solidFill>
            <a:schemeClr val="folHlink"/>
          </a:solidFill>
          <a:ln w="1905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6344" name="Picture 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5264150"/>
            <a:ext cx="685800" cy="803275"/>
          </a:xfrm>
          <a:prstGeom prst="rect">
            <a:avLst/>
          </a:prstGeom>
          <a:solidFill>
            <a:schemeClr val="folHlink"/>
          </a:solidFill>
          <a:ln w="1905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6345" name="Picture 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5264150"/>
            <a:ext cx="685800" cy="612775"/>
          </a:xfrm>
          <a:prstGeom prst="rect">
            <a:avLst/>
          </a:prstGeom>
          <a:solidFill>
            <a:schemeClr val="folHlink"/>
          </a:solidFill>
          <a:ln w="1905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6346" name="Picture 2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5264150"/>
            <a:ext cx="685800" cy="663575"/>
          </a:xfrm>
          <a:prstGeom prst="rect">
            <a:avLst/>
          </a:prstGeom>
          <a:solidFill>
            <a:schemeClr val="folHlink"/>
          </a:solidFill>
          <a:ln w="1905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56347" name="AutoShape 27"/>
          <p:cNvSpPr>
            <a:spLocks noChangeArrowheads="1"/>
          </p:cNvSpPr>
          <p:nvPr/>
        </p:nvSpPr>
        <p:spPr bwMode="auto">
          <a:xfrm>
            <a:off x="1524000" y="3619500"/>
            <a:ext cx="6477000" cy="12192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56348" name="Text Box 28"/>
          <p:cNvSpPr txBox="1">
            <a:spLocks noChangeArrowheads="1"/>
          </p:cNvSpPr>
          <p:nvPr/>
        </p:nvSpPr>
        <p:spPr bwMode="auto">
          <a:xfrm>
            <a:off x="1676400" y="3581400"/>
            <a:ext cx="84931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nodes</a:t>
            </a:r>
          </a:p>
        </p:txBody>
      </p:sp>
      <p:sp>
        <p:nvSpPr>
          <p:cNvPr id="56349" name="AutoShape 29"/>
          <p:cNvSpPr>
            <a:spLocks noChangeArrowheads="1"/>
          </p:cNvSpPr>
          <p:nvPr/>
        </p:nvSpPr>
        <p:spPr bwMode="auto">
          <a:xfrm>
            <a:off x="1524000" y="4991100"/>
            <a:ext cx="5943600" cy="12192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2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56350" name="Text Box 30"/>
          <p:cNvSpPr txBox="1">
            <a:spLocks noChangeArrowheads="1"/>
          </p:cNvSpPr>
          <p:nvPr/>
        </p:nvSpPr>
        <p:spPr bwMode="auto">
          <a:xfrm>
            <a:off x="6053138" y="5854700"/>
            <a:ext cx="1195387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elements</a:t>
            </a:r>
          </a:p>
        </p:txBody>
      </p:sp>
      <p:sp>
        <p:nvSpPr>
          <p:cNvPr id="56351" name="TextBox 33"/>
          <p:cNvSpPr txBox="1">
            <a:spLocks noChangeArrowheads="1"/>
          </p:cNvSpPr>
          <p:nvPr/>
        </p:nvSpPr>
        <p:spPr bwMode="auto">
          <a:xfrm>
            <a:off x="457200" y="4265613"/>
            <a:ext cx="6127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0090"/>
                </a:solidFill>
                <a:latin typeface="Calibri" pitchFamily="34" charset="0"/>
              </a:rPr>
              <a:t>top</a:t>
            </a:r>
          </a:p>
        </p:txBody>
      </p:sp>
      <p:sp>
        <p:nvSpPr>
          <p:cNvPr id="32" name="TextBox 31"/>
          <p:cNvSpPr txBox="1"/>
          <p:nvPr/>
        </p:nvSpPr>
        <p:spPr>
          <a:xfrm rot="19087408">
            <a:off x="62160" y="389392"/>
            <a:ext cx="83388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stellar" panose="020A0402060406010301" pitchFamily="18" charset="0"/>
              </a:rPr>
              <a:t>Review</a:t>
            </a:r>
            <a:endParaRPr lang="en-US" sz="1200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26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/>
              <a:t>Stack and </a:t>
            </a:r>
            <a:r>
              <a:rPr lang="en-US" altLang="en-US" dirty="0"/>
              <a:t>Singly Linked List</a:t>
            </a:r>
            <a:endParaRPr lang="en-US" altLang="en-US" sz="4000" dirty="0" smtClean="0"/>
          </a:p>
        </p:txBody>
      </p:sp>
      <p:sp>
        <p:nvSpPr>
          <p:cNvPr id="5018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876800" y="1326931"/>
            <a:ext cx="3810000" cy="45720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000" dirty="0" smtClean="0"/>
              <a:t>Singly linked list Operations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16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insertFront</a:t>
            </a:r>
            <a:r>
              <a:rPr lang="en-US" sz="1800" dirty="0" smtClean="0">
                <a:solidFill>
                  <a:srgbClr val="FF0000"/>
                </a:solidFill>
              </a:rPr>
              <a:t>(e)</a:t>
            </a:r>
            <a:r>
              <a:rPr lang="en-US" sz="1800" dirty="0" smtClean="0"/>
              <a:t>: inserts an element on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removeFront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returns and removes the element at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insertBack</a:t>
            </a:r>
            <a:r>
              <a:rPr lang="en-US" sz="1800" dirty="0" smtClean="0">
                <a:solidFill>
                  <a:srgbClr val="FF0000"/>
                </a:solidFill>
              </a:rPr>
              <a:t>(e)</a:t>
            </a:r>
            <a:r>
              <a:rPr lang="en-US" sz="1800" dirty="0" smtClean="0"/>
              <a:t>: inserts an element on the back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removeBack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returns and removes the element at the end of the list</a:t>
            </a:r>
            <a:endParaRPr lang="en-US" sz="2000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95400"/>
            <a:ext cx="4648200" cy="5334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 smtClean="0"/>
              <a:t>Stack Operations</a:t>
            </a:r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push(e)</a:t>
            </a:r>
            <a:r>
              <a:rPr lang="en-US" altLang="en-US" sz="2000" dirty="0" smtClean="0"/>
              <a:t>: inserts an element to  the top of the stack</a:t>
            </a:r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pop()</a:t>
            </a:r>
            <a:r>
              <a:rPr lang="en-US" altLang="en-US" sz="2000" dirty="0" smtClean="0"/>
              <a:t>: removes and returns the top element of the stack</a:t>
            </a:r>
          </a:p>
          <a:p>
            <a:pPr lvl="1"/>
            <a:endParaRPr lang="en-US" altLang="en-US" sz="2000" dirty="0" smtClean="0"/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top()</a:t>
            </a:r>
            <a:r>
              <a:rPr lang="en-US" altLang="en-US" sz="2000" dirty="0" smtClean="0"/>
              <a:t>: returns a reference to the top element of the stack, but doesn’t remove it</a:t>
            </a:r>
          </a:p>
          <a:p>
            <a:pPr lvl="1"/>
            <a:endParaRPr lang="en-US" altLang="en-US" sz="2000" dirty="0" smtClean="0"/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size()</a:t>
            </a:r>
            <a:r>
              <a:rPr lang="en-US" altLang="en-US" sz="2000" dirty="0" smtClean="0"/>
              <a:t>: returns the number of elements in the stack</a:t>
            </a:r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empty()</a:t>
            </a:r>
            <a:r>
              <a:rPr lang="en-US" altLang="en-US" sz="2000" dirty="0" smtClean="0"/>
              <a:t>:</a:t>
            </a:r>
            <a:r>
              <a:rPr lang="en-US" altLang="en-US" sz="2000" dirty="0" smtClean="0">
                <a:solidFill>
                  <a:srgbClr val="FF0000"/>
                </a:solidFill>
              </a:rPr>
              <a:t> </a:t>
            </a:r>
            <a:r>
              <a:rPr lang="en-US" altLang="en-US" sz="2000" dirty="0" smtClean="0"/>
              <a:t>returns a </a:t>
            </a:r>
            <a:r>
              <a:rPr lang="en-US" altLang="en-US" sz="2000" dirty="0" err="1" smtClean="0"/>
              <a:t>bool</a:t>
            </a:r>
            <a:r>
              <a:rPr lang="en-US" altLang="en-US" sz="2000" dirty="0" smtClean="0"/>
              <a:t> indicating if the stack contains any objects</a:t>
            </a:r>
          </a:p>
        </p:txBody>
      </p:sp>
      <p:sp>
        <p:nvSpPr>
          <p:cNvPr id="6" name="TextBox 5"/>
          <p:cNvSpPr txBox="1"/>
          <p:nvPr/>
        </p:nvSpPr>
        <p:spPr>
          <a:xfrm rot="19087408">
            <a:off x="62160" y="389392"/>
            <a:ext cx="83388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stellar" panose="020A0402060406010301" pitchFamily="18" charset="0"/>
              </a:rPr>
              <a:t>Review</a:t>
            </a:r>
            <a:endParaRPr lang="en-US" sz="1200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24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/>
              <a:t>Stack and </a:t>
            </a:r>
            <a:r>
              <a:rPr lang="en-US" altLang="en-US" dirty="0"/>
              <a:t>Singly Linked List</a:t>
            </a:r>
            <a:endParaRPr lang="en-US" altLang="en-US" sz="4000" dirty="0" smtClean="0"/>
          </a:p>
        </p:txBody>
      </p:sp>
      <p:sp>
        <p:nvSpPr>
          <p:cNvPr id="5018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876800" y="1326931"/>
            <a:ext cx="3810000" cy="45720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000" dirty="0" smtClean="0"/>
              <a:t>Singly linked list Operations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16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insertFront</a:t>
            </a:r>
            <a:r>
              <a:rPr lang="en-US" sz="1800" dirty="0" smtClean="0">
                <a:solidFill>
                  <a:srgbClr val="FF0000"/>
                </a:solidFill>
              </a:rPr>
              <a:t>(e)</a:t>
            </a:r>
            <a:r>
              <a:rPr lang="en-US" sz="1800" dirty="0" smtClean="0"/>
              <a:t>: inserts an element on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removeFront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returns and removes the element at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insertBack</a:t>
            </a:r>
            <a:r>
              <a:rPr lang="en-US" sz="1800" dirty="0" smtClean="0">
                <a:solidFill>
                  <a:srgbClr val="FF0000"/>
                </a:solidFill>
              </a:rPr>
              <a:t>(e)</a:t>
            </a:r>
            <a:r>
              <a:rPr lang="en-US" sz="1800" dirty="0" smtClean="0"/>
              <a:t>: inserts an element on the back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removeBack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returns and removes the element at the end of the list</a:t>
            </a:r>
            <a:endParaRPr lang="en-US" sz="2000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95400"/>
            <a:ext cx="4648200" cy="5334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 smtClean="0"/>
              <a:t>Stack Operations</a:t>
            </a:r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push(e)</a:t>
            </a:r>
            <a:r>
              <a:rPr lang="en-US" altLang="en-US" sz="2000" dirty="0" smtClean="0"/>
              <a:t>: inserts an element to  the top of the stack</a:t>
            </a:r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pop()</a:t>
            </a:r>
            <a:r>
              <a:rPr lang="en-US" altLang="en-US" sz="2000" dirty="0" smtClean="0"/>
              <a:t>: removes and returns the top element of the stack</a:t>
            </a:r>
          </a:p>
          <a:p>
            <a:pPr lvl="1"/>
            <a:endParaRPr lang="en-US" altLang="en-US" sz="2000" dirty="0" smtClean="0"/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top()</a:t>
            </a:r>
            <a:r>
              <a:rPr lang="en-US" altLang="en-US" sz="2000" dirty="0" smtClean="0"/>
              <a:t>: returns a reference to the top element of the stack, but doesn’t remove it</a:t>
            </a:r>
          </a:p>
          <a:p>
            <a:pPr lvl="1"/>
            <a:endParaRPr lang="en-US" altLang="en-US" sz="2000" dirty="0" smtClean="0"/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size()</a:t>
            </a:r>
            <a:r>
              <a:rPr lang="en-US" altLang="en-US" sz="2000" dirty="0" smtClean="0"/>
              <a:t>: returns the number of elements in the stack</a:t>
            </a:r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empty()</a:t>
            </a:r>
            <a:r>
              <a:rPr lang="en-US" altLang="en-US" sz="2000" dirty="0" smtClean="0"/>
              <a:t>:</a:t>
            </a:r>
            <a:r>
              <a:rPr lang="en-US" altLang="en-US" sz="2000" dirty="0" smtClean="0">
                <a:solidFill>
                  <a:srgbClr val="FF0000"/>
                </a:solidFill>
              </a:rPr>
              <a:t> </a:t>
            </a:r>
            <a:r>
              <a:rPr lang="en-US" altLang="en-US" sz="2000" dirty="0" smtClean="0"/>
              <a:t>returns a </a:t>
            </a:r>
            <a:r>
              <a:rPr lang="en-US" altLang="en-US" sz="2000" dirty="0" err="1" smtClean="0"/>
              <a:t>bool</a:t>
            </a:r>
            <a:r>
              <a:rPr lang="en-US" altLang="en-US" sz="2000" dirty="0" smtClean="0"/>
              <a:t> indicating if the stack contains any objects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01262" y="1744717"/>
            <a:ext cx="4191000" cy="617483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129048" y="1752600"/>
            <a:ext cx="3957568" cy="8382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46686" y="1352490"/>
            <a:ext cx="2773516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omic Sans MS" panose="030F0702030302020204" pitchFamily="66" charset="0"/>
              </a:rPr>
              <a:t>Top is the First Node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9087408">
            <a:off x="62160" y="389392"/>
            <a:ext cx="83388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stellar" panose="020A0402060406010301" pitchFamily="18" charset="0"/>
              </a:rPr>
              <a:t>Review</a:t>
            </a:r>
            <a:endParaRPr lang="en-US" sz="1200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62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/>
              <a:t>Stack and </a:t>
            </a:r>
            <a:r>
              <a:rPr lang="en-US" altLang="en-US" dirty="0"/>
              <a:t>Singly Linked List</a:t>
            </a:r>
            <a:endParaRPr lang="en-US" altLang="en-US" sz="4000" dirty="0" smtClean="0"/>
          </a:p>
        </p:txBody>
      </p:sp>
      <p:sp>
        <p:nvSpPr>
          <p:cNvPr id="5018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876800" y="1326931"/>
            <a:ext cx="3810000" cy="45720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000" dirty="0" smtClean="0"/>
              <a:t>Singly linked list Operations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16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insertFront</a:t>
            </a:r>
            <a:r>
              <a:rPr lang="en-US" sz="1800" dirty="0" smtClean="0">
                <a:solidFill>
                  <a:srgbClr val="FF0000"/>
                </a:solidFill>
              </a:rPr>
              <a:t>(e)</a:t>
            </a:r>
            <a:r>
              <a:rPr lang="en-US" sz="1800" dirty="0" smtClean="0"/>
              <a:t>: inserts an element on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removeFront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returns and removes the element at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insertBack</a:t>
            </a:r>
            <a:r>
              <a:rPr lang="en-US" sz="1800" dirty="0" smtClean="0">
                <a:solidFill>
                  <a:srgbClr val="FF0000"/>
                </a:solidFill>
              </a:rPr>
              <a:t>(e)</a:t>
            </a:r>
            <a:r>
              <a:rPr lang="en-US" sz="1800" dirty="0" smtClean="0"/>
              <a:t>: inserts an element on the back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removeBack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returns and removes the element at the end of the list</a:t>
            </a:r>
            <a:endParaRPr lang="en-US" sz="2000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95400"/>
            <a:ext cx="4648200" cy="5334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 smtClean="0"/>
              <a:t>Stack Operations</a:t>
            </a:r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push(e)</a:t>
            </a:r>
            <a:r>
              <a:rPr lang="en-US" altLang="en-US" sz="2000" dirty="0" smtClean="0"/>
              <a:t>: inserts an element to  the top of the stack</a:t>
            </a:r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pop()</a:t>
            </a:r>
            <a:r>
              <a:rPr lang="en-US" altLang="en-US" sz="2000" dirty="0" smtClean="0"/>
              <a:t>: removes and returns the top element of the stack</a:t>
            </a:r>
          </a:p>
          <a:p>
            <a:pPr lvl="1"/>
            <a:endParaRPr lang="en-US" altLang="en-US" sz="2000" dirty="0" smtClean="0"/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top()</a:t>
            </a:r>
            <a:r>
              <a:rPr lang="en-US" altLang="en-US" sz="2000" dirty="0" smtClean="0"/>
              <a:t>: returns a reference to the top element of the stack, but doesn’t remove it</a:t>
            </a:r>
          </a:p>
          <a:p>
            <a:pPr lvl="1"/>
            <a:endParaRPr lang="en-US" altLang="en-US" sz="2000" dirty="0" smtClean="0"/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size()</a:t>
            </a:r>
            <a:r>
              <a:rPr lang="en-US" altLang="en-US" sz="2000" dirty="0" smtClean="0"/>
              <a:t>: returns the number of elements in the stack</a:t>
            </a:r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empty()</a:t>
            </a:r>
            <a:r>
              <a:rPr lang="en-US" altLang="en-US" sz="2000" dirty="0" smtClean="0"/>
              <a:t>:</a:t>
            </a:r>
            <a:r>
              <a:rPr lang="en-US" altLang="en-US" sz="2000" dirty="0" smtClean="0">
                <a:solidFill>
                  <a:srgbClr val="FF0000"/>
                </a:solidFill>
              </a:rPr>
              <a:t> </a:t>
            </a:r>
            <a:r>
              <a:rPr lang="en-US" altLang="en-US" sz="2000" dirty="0" smtClean="0"/>
              <a:t>returns a </a:t>
            </a:r>
            <a:r>
              <a:rPr lang="en-US" altLang="en-US" sz="2000" dirty="0" err="1" smtClean="0"/>
              <a:t>bool</a:t>
            </a:r>
            <a:r>
              <a:rPr lang="en-US" altLang="en-US" sz="2000" dirty="0" smtClean="0"/>
              <a:t> indicating if the stack contains any objects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01262" y="1744717"/>
            <a:ext cx="4191000" cy="617483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129048" y="1752600"/>
            <a:ext cx="3957568" cy="8382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96007" y="2380593"/>
            <a:ext cx="4191000" cy="896007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105400" y="2590800"/>
            <a:ext cx="3957568" cy="990600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19087408">
            <a:off x="62160" y="389392"/>
            <a:ext cx="83388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stellar" panose="020A0402060406010301" pitchFamily="18" charset="0"/>
              </a:rPr>
              <a:t>Review</a:t>
            </a:r>
            <a:endParaRPr lang="en-US" sz="1200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55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Points of Note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baseline="0" dirty="0" smtClean="0"/>
              <a:t>Check assignment due dates</a:t>
            </a:r>
          </a:p>
          <a:p>
            <a:pPr lvl="1"/>
            <a:r>
              <a:rPr lang="en-US" dirty="0" smtClean="0"/>
              <a:t>Multiple homework due soon</a:t>
            </a:r>
          </a:p>
        </p:txBody>
      </p:sp>
    </p:spTree>
    <p:extLst>
      <p:ext uri="{BB962C8B-B14F-4D97-AF65-F5344CB8AC3E}">
        <p14:creationId xmlns:p14="http://schemas.microsoft.com/office/powerpoint/2010/main" val="390259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/>
              <a:t>Stack and </a:t>
            </a:r>
            <a:r>
              <a:rPr lang="en-US" altLang="en-US" dirty="0"/>
              <a:t>Singly Linked List</a:t>
            </a:r>
            <a:endParaRPr lang="en-US" altLang="en-US" sz="4000" dirty="0" smtClean="0"/>
          </a:p>
        </p:txBody>
      </p:sp>
      <p:sp>
        <p:nvSpPr>
          <p:cNvPr id="5018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876800" y="1326931"/>
            <a:ext cx="3810000" cy="45720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000" dirty="0" smtClean="0"/>
              <a:t>Singly linked list Operations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16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insertFront</a:t>
            </a:r>
            <a:r>
              <a:rPr lang="en-US" sz="1800" dirty="0" smtClean="0">
                <a:solidFill>
                  <a:srgbClr val="FF0000"/>
                </a:solidFill>
              </a:rPr>
              <a:t>(e)</a:t>
            </a:r>
            <a:r>
              <a:rPr lang="en-US" sz="1800" dirty="0" smtClean="0"/>
              <a:t>: inserts an element on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removeFront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returns and removes the element at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insertBack</a:t>
            </a:r>
            <a:r>
              <a:rPr lang="en-US" sz="1800" dirty="0" smtClean="0">
                <a:solidFill>
                  <a:srgbClr val="FF0000"/>
                </a:solidFill>
              </a:rPr>
              <a:t>(e)</a:t>
            </a:r>
            <a:r>
              <a:rPr lang="en-US" sz="1800" dirty="0" smtClean="0"/>
              <a:t>: inserts an element on the back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removeBack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returns and removes the element at the end of the list</a:t>
            </a:r>
            <a:endParaRPr lang="en-US" sz="2000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95400"/>
            <a:ext cx="4648200" cy="5334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 smtClean="0"/>
              <a:t>Stack Operations</a:t>
            </a:r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push(e)</a:t>
            </a:r>
            <a:r>
              <a:rPr lang="en-US" altLang="en-US" sz="2000" dirty="0" smtClean="0"/>
              <a:t>: inserts an element to  the top of the stack</a:t>
            </a:r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pop()</a:t>
            </a:r>
            <a:r>
              <a:rPr lang="en-US" altLang="en-US" sz="2000" dirty="0" smtClean="0"/>
              <a:t>: removes and returns the top element of the stack</a:t>
            </a:r>
          </a:p>
          <a:p>
            <a:pPr lvl="1"/>
            <a:endParaRPr lang="en-US" altLang="en-US" sz="2000" dirty="0" smtClean="0"/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top()</a:t>
            </a:r>
            <a:r>
              <a:rPr lang="en-US" altLang="en-US" sz="2000" dirty="0" smtClean="0"/>
              <a:t>: returns a reference to the top element of the stack, but doesn’t remove it</a:t>
            </a:r>
          </a:p>
          <a:p>
            <a:pPr lvl="1"/>
            <a:endParaRPr lang="en-US" altLang="en-US" sz="2000" dirty="0" smtClean="0"/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size()</a:t>
            </a:r>
            <a:r>
              <a:rPr lang="en-US" altLang="en-US" sz="2000" dirty="0" smtClean="0"/>
              <a:t>: returns the number of elements in the stack</a:t>
            </a:r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empty()</a:t>
            </a:r>
            <a:r>
              <a:rPr lang="en-US" altLang="en-US" sz="2000" dirty="0" smtClean="0"/>
              <a:t>:</a:t>
            </a:r>
            <a:r>
              <a:rPr lang="en-US" altLang="en-US" sz="2000" dirty="0" smtClean="0">
                <a:solidFill>
                  <a:srgbClr val="FF0000"/>
                </a:solidFill>
              </a:rPr>
              <a:t> </a:t>
            </a:r>
            <a:r>
              <a:rPr lang="en-US" altLang="en-US" sz="2000" dirty="0" smtClean="0"/>
              <a:t>returns a </a:t>
            </a:r>
            <a:r>
              <a:rPr lang="en-US" altLang="en-US" sz="2000" dirty="0" err="1" smtClean="0"/>
              <a:t>bool</a:t>
            </a:r>
            <a:r>
              <a:rPr lang="en-US" altLang="en-US" sz="2000" dirty="0" smtClean="0"/>
              <a:t> indicating if the stack contains any objects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01262" y="1744717"/>
            <a:ext cx="4191000" cy="617483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129048" y="1752600"/>
            <a:ext cx="3957568" cy="8382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96007" y="2380593"/>
            <a:ext cx="4191000" cy="896007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105400" y="2590800"/>
            <a:ext cx="3957568" cy="990600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&quot;No&quot; Symbol 1"/>
          <p:cNvSpPr/>
          <p:nvPr/>
        </p:nvSpPr>
        <p:spPr>
          <a:xfrm>
            <a:off x="5466693" y="3735114"/>
            <a:ext cx="3124200" cy="838200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9087408">
            <a:off x="62160" y="389392"/>
            <a:ext cx="83388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stellar" panose="020A0402060406010301" pitchFamily="18" charset="0"/>
              </a:rPr>
              <a:t>Review</a:t>
            </a:r>
            <a:endParaRPr lang="en-US" sz="1200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30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/>
              <a:t>Stack and </a:t>
            </a:r>
            <a:r>
              <a:rPr lang="en-US" altLang="en-US" dirty="0"/>
              <a:t>Singly Linked List</a:t>
            </a:r>
            <a:endParaRPr lang="en-US" altLang="en-US" sz="4000" dirty="0" smtClean="0"/>
          </a:p>
        </p:txBody>
      </p:sp>
      <p:sp>
        <p:nvSpPr>
          <p:cNvPr id="5018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876800" y="1326931"/>
            <a:ext cx="3810000" cy="45720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000" dirty="0" smtClean="0"/>
              <a:t>Singly linked list Operations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16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insertFront</a:t>
            </a:r>
            <a:r>
              <a:rPr lang="en-US" sz="1800" dirty="0" smtClean="0">
                <a:solidFill>
                  <a:srgbClr val="FF0000"/>
                </a:solidFill>
              </a:rPr>
              <a:t>(e)</a:t>
            </a:r>
            <a:r>
              <a:rPr lang="en-US" sz="1800" dirty="0" smtClean="0"/>
              <a:t>: inserts an element on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removeFront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returns and removes the element at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insertBack</a:t>
            </a:r>
            <a:r>
              <a:rPr lang="en-US" sz="1800" dirty="0" smtClean="0">
                <a:solidFill>
                  <a:srgbClr val="FF0000"/>
                </a:solidFill>
              </a:rPr>
              <a:t>(e)</a:t>
            </a:r>
            <a:r>
              <a:rPr lang="en-US" sz="1800" dirty="0" smtClean="0"/>
              <a:t>: inserts an element on the back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removeBack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returns and removes the element at the end of the list</a:t>
            </a:r>
            <a:endParaRPr lang="en-US" sz="2000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95400"/>
            <a:ext cx="4648200" cy="5334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 smtClean="0"/>
              <a:t>Stack Operations</a:t>
            </a:r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push(e)</a:t>
            </a:r>
            <a:r>
              <a:rPr lang="en-US" altLang="en-US" sz="2000" dirty="0" smtClean="0"/>
              <a:t>: inserts an element to  the top of the stack</a:t>
            </a:r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pop()</a:t>
            </a:r>
            <a:r>
              <a:rPr lang="en-US" altLang="en-US" sz="2000" dirty="0" smtClean="0"/>
              <a:t>: removes and returns the top element of the stack</a:t>
            </a:r>
          </a:p>
          <a:p>
            <a:pPr lvl="1"/>
            <a:endParaRPr lang="en-US" altLang="en-US" sz="2000" dirty="0" smtClean="0"/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top()</a:t>
            </a:r>
            <a:r>
              <a:rPr lang="en-US" altLang="en-US" sz="2000" dirty="0" smtClean="0"/>
              <a:t>: returns a reference to the top element of the stack, but doesn’t remove it</a:t>
            </a:r>
          </a:p>
          <a:p>
            <a:pPr lvl="1"/>
            <a:endParaRPr lang="en-US" altLang="en-US" sz="2000" dirty="0" smtClean="0"/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size()</a:t>
            </a:r>
            <a:r>
              <a:rPr lang="en-US" altLang="en-US" sz="2000" dirty="0" smtClean="0"/>
              <a:t>: returns the number of elements in the stack</a:t>
            </a:r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empty()</a:t>
            </a:r>
            <a:r>
              <a:rPr lang="en-US" altLang="en-US" sz="2000" dirty="0" smtClean="0"/>
              <a:t>:</a:t>
            </a:r>
            <a:r>
              <a:rPr lang="en-US" altLang="en-US" sz="2000" dirty="0" smtClean="0">
                <a:solidFill>
                  <a:srgbClr val="FF0000"/>
                </a:solidFill>
              </a:rPr>
              <a:t> </a:t>
            </a:r>
            <a:r>
              <a:rPr lang="en-US" altLang="en-US" sz="2000" dirty="0" smtClean="0"/>
              <a:t>returns a </a:t>
            </a:r>
            <a:r>
              <a:rPr lang="en-US" altLang="en-US" sz="2000" dirty="0" err="1" smtClean="0"/>
              <a:t>bool</a:t>
            </a:r>
            <a:r>
              <a:rPr lang="en-US" altLang="en-US" sz="2000" dirty="0" smtClean="0"/>
              <a:t> indicating if the stack contains any objects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01262" y="1744717"/>
            <a:ext cx="4191000" cy="617483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129048" y="1752600"/>
            <a:ext cx="3957568" cy="8382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96007" y="2380593"/>
            <a:ext cx="4191000" cy="896007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105400" y="2590800"/>
            <a:ext cx="3957568" cy="990600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&quot;No&quot; Symbol 1"/>
          <p:cNvSpPr/>
          <p:nvPr/>
        </p:nvSpPr>
        <p:spPr>
          <a:xfrm>
            <a:off x="5466693" y="3735114"/>
            <a:ext cx="3124200" cy="838200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&quot;No&quot; Symbol 11"/>
          <p:cNvSpPr/>
          <p:nvPr/>
        </p:nvSpPr>
        <p:spPr>
          <a:xfrm>
            <a:off x="5466693" y="4632435"/>
            <a:ext cx="3124200" cy="838200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9087408">
            <a:off x="62160" y="389392"/>
            <a:ext cx="83388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stellar" panose="020A0402060406010301" pitchFamily="18" charset="0"/>
              </a:rPr>
              <a:t>Review</a:t>
            </a:r>
            <a:endParaRPr lang="en-US" sz="1200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73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/>
              <a:t>Stack and </a:t>
            </a:r>
            <a:r>
              <a:rPr lang="en-US" altLang="en-US" dirty="0"/>
              <a:t>Singly Linked List</a:t>
            </a:r>
            <a:endParaRPr lang="en-US" altLang="en-US" sz="4000" dirty="0" smtClean="0"/>
          </a:p>
        </p:txBody>
      </p:sp>
      <p:sp>
        <p:nvSpPr>
          <p:cNvPr id="5018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876800" y="1326931"/>
            <a:ext cx="3810000" cy="45720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000" dirty="0" smtClean="0"/>
              <a:t>Singly linked list Operations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16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insertFront</a:t>
            </a:r>
            <a:r>
              <a:rPr lang="en-US" sz="1800" dirty="0" smtClean="0">
                <a:solidFill>
                  <a:srgbClr val="FF0000"/>
                </a:solidFill>
              </a:rPr>
              <a:t>(e)</a:t>
            </a:r>
            <a:r>
              <a:rPr lang="en-US" sz="1800" dirty="0" smtClean="0"/>
              <a:t>: inserts an element on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removeFront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returns and removes the element at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95400"/>
            <a:ext cx="4648200" cy="5334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 smtClean="0"/>
              <a:t>Stack Operations</a:t>
            </a:r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push(e)</a:t>
            </a:r>
            <a:r>
              <a:rPr lang="en-US" altLang="en-US" sz="2000" dirty="0" smtClean="0"/>
              <a:t>: inserts an element to  the top of the stack</a:t>
            </a:r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pop()</a:t>
            </a:r>
            <a:r>
              <a:rPr lang="en-US" altLang="en-US" sz="2000" dirty="0" smtClean="0"/>
              <a:t>: removes and returns the top element of the stack</a:t>
            </a:r>
          </a:p>
          <a:p>
            <a:pPr lvl="1"/>
            <a:endParaRPr lang="en-US" altLang="en-US" sz="2000" dirty="0" smtClean="0"/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top()</a:t>
            </a:r>
            <a:r>
              <a:rPr lang="en-US" altLang="en-US" sz="2000" dirty="0" smtClean="0"/>
              <a:t>: returns a reference to the top element of the stack, but doesn’t remove it</a:t>
            </a:r>
          </a:p>
          <a:p>
            <a:pPr lvl="1"/>
            <a:endParaRPr lang="en-US" altLang="en-US" sz="2000" dirty="0" smtClean="0"/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size()</a:t>
            </a:r>
            <a:r>
              <a:rPr lang="en-US" altLang="en-US" sz="2000" dirty="0" smtClean="0"/>
              <a:t>: returns the number of elements in the stack</a:t>
            </a:r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empty()</a:t>
            </a:r>
            <a:r>
              <a:rPr lang="en-US" altLang="en-US" sz="2000" dirty="0" smtClean="0"/>
              <a:t>:</a:t>
            </a:r>
            <a:r>
              <a:rPr lang="en-US" altLang="en-US" sz="2000" dirty="0" smtClean="0">
                <a:solidFill>
                  <a:srgbClr val="FF0000"/>
                </a:solidFill>
              </a:rPr>
              <a:t> </a:t>
            </a:r>
            <a:r>
              <a:rPr lang="en-US" altLang="en-US" sz="2000" dirty="0" smtClean="0"/>
              <a:t>returns a </a:t>
            </a:r>
            <a:r>
              <a:rPr lang="en-US" altLang="en-US" sz="2000" dirty="0" err="1" smtClean="0"/>
              <a:t>bool</a:t>
            </a:r>
            <a:r>
              <a:rPr lang="en-US" altLang="en-US" sz="2000" dirty="0" smtClean="0"/>
              <a:t> indicating if the stack contains any objects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01262" y="1744717"/>
            <a:ext cx="4191000" cy="617483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129048" y="1752600"/>
            <a:ext cx="3957568" cy="8382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96007" y="2380593"/>
            <a:ext cx="4191000" cy="896007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105400" y="2590800"/>
            <a:ext cx="3957568" cy="990600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4724400" y="3086101"/>
            <a:ext cx="914400" cy="876299"/>
          </a:xfrm>
          <a:prstGeom prst="straightConnector1">
            <a:avLst/>
          </a:prstGeom>
          <a:ln w="793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28745" y="5192817"/>
            <a:ext cx="3429144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top() would require a minor</a:t>
            </a:r>
          </a:p>
          <a:p>
            <a:r>
              <a:rPr lang="en-US" dirty="0" smtClean="0"/>
              <a:t>alteration or addition to </a:t>
            </a:r>
            <a:r>
              <a:rPr lang="en-US" dirty="0" err="1" smtClean="0"/>
              <a:t>LinkedList</a:t>
            </a:r>
            <a:endParaRPr lang="en-US" dirty="0" smtClean="0"/>
          </a:p>
          <a:p>
            <a:r>
              <a:rPr lang="en-US" dirty="0" smtClean="0"/>
              <a:t>very similar to </a:t>
            </a:r>
            <a:r>
              <a:rPr lang="en-US" dirty="0" err="1" smtClean="0"/>
              <a:t>removeFront</a:t>
            </a:r>
            <a:r>
              <a:rPr lang="en-US" dirty="0" smtClean="0"/>
              <a:t>()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4572000" y="4258003"/>
            <a:ext cx="756746" cy="924708"/>
          </a:xfrm>
          <a:prstGeom prst="straightConnector1">
            <a:avLst/>
          </a:prstGeom>
          <a:ln w="793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901262" y="3467100"/>
            <a:ext cx="4191000" cy="990600"/>
          </a:xfrm>
          <a:prstGeom prst="roundRect">
            <a:avLst/>
          </a:prstGeom>
          <a:solidFill>
            <a:schemeClr val="accent3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19087408">
            <a:off x="62160" y="389392"/>
            <a:ext cx="83388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stellar" panose="020A0402060406010301" pitchFamily="18" charset="0"/>
              </a:rPr>
              <a:t>Review</a:t>
            </a:r>
            <a:endParaRPr lang="en-US" sz="1200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57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/>
              <a:t>Stack and </a:t>
            </a:r>
            <a:r>
              <a:rPr lang="en-US" altLang="en-US" dirty="0"/>
              <a:t>Singly Linked List</a:t>
            </a:r>
            <a:endParaRPr lang="en-US" altLang="en-US" sz="4000" dirty="0" smtClean="0"/>
          </a:p>
        </p:txBody>
      </p:sp>
      <p:sp>
        <p:nvSpPr>
          <p:cNvPr id="5018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876800" y="1326931"/>
            <a:ext cx="3810000" cy="45720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000" dirty="0" smtClean="0"/>
              <a:t>Singly linked list Operations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16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insertFront</a:t>
            </a:r>
            <a:r>
              <a:rPr lang="en-US" sz="1800" dirty="0" smtClean="0">
                <a:solidFill>
                  <a:srgbClr val="FF0000"/>
                </a:solidFill>
              </a:rPr>
              <a:t>(e)</a:t>
            </a:r>
            <a:r>
              <a:rPr lang="en-US" sz="1800" dirty="0" smtClean="0"/>
              <a:t>: inserts an element on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removeFront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returns and removes the element at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95400"/>
            <a:ext cx="4648200" cy="5334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 smtClean="0"/>
              <a:t>Stack Operations</a:t>
            </a:r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push(e)</a:t>
            </a:r>
            <a:r>
              <a:rPr lang="en-US" altLang="en-US" sz="2000" dirty="0" smtClean="0"/>
              <a:t>: inserts an element to  the top of the stack</a:t>
            </a:r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pop()</a:t>
            </a:r>
            <a:r>
              <a:rPr lang="en-US" altLang="en-US" sz="2000" dirty="0" smtClean="0"/>
              <a:t>: removes and returns the top element of the stack</a:t>
            </a:r>
          </a:p>
          <a:p>
            <a:pPr lvl="1"/>
            <a:endParaRPr lang="en-US" altLang="en-US" sz="2000" dirty="0" smtClean="0"/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top()</a:t>
            </a:r>
            <a:r>
              <a:rPr lang="en-US" altLang="en-US" sz="2000" dirty="0" smtClean="0"/>
              <a:t>: returns a reference to the top element of the stack, but doesn’t remove it</a:t>
            </a:r>
          </a:p>
          <a:p>
            <a:pPr lvl="1"/>
            <a:endParaRPr lang="en-US" altLang="en-US" sz="2000" dirty="0" smtClean="0"/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size()</a:t>
            </a:r>
            <a:r>
              <a:rPr lang="en-US" altLang="en-US" sz="2000" dirty="0" smtClean="0"/>
              <a:t>: returns the number of elements in the stack</a:t>
            </a:r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empty()</a:t>
            </a:r>
            <a:r>
              <a:rPr lang="en-US" altLang="en-US" sz="2000" dirty="0" smtClean="0"/>
              <a:t>:</a:t>
            </a:r>
            <a:r>
              <a:rPr lang="en-US" altLang="en-US" sz="2000" dirty="0" smtClean="0">
                <a:solidFill>
                  <a:srgbClr val="FF0000"/>
                </a:solidFill>
              </a:rPr>
              <a:t> </a:t>
            </a:r>
            <a:r>
              <a:rPr lang="en-US" altLang="en-US" sz="2000" dirty="0" smtClean="0"/>
              <a:t>returns a </a:t>
            </a:r>
            <a:r>
              <a:rPr lang="en-US" altLang="en-US" sz="2000" dirty="0" err="1" smtClean="0"/>
              <a:t>bool</a:t>
            </a:r>
            <a:r>
              <a:rPr lang="en-US" altLang="en-US" sz="2000" dirty="0" smtClean="0"/>
              <a:t> indicating if the stack contains any objects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01262" y="1744717"/>
            <a:ext cx="4191000" cy="617483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129048" y="1752600"/>
            <a:ext cx="3957568" cy="8382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96007" y="2380593"/>
            <a:ext cx="4191000" cy="896007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105400" y="2590800"/>
            <a:ext cx="3957568" cy="990600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901262" y="3467100"/>
            <a:ext cx="4191000" cy="990600"/>
          </a:xfrm>
          <a:prstGeom prst="roundRect">
            <a:avLst/>
          </a:prstGeom>
          <a:solidFill>
            <a:schemeClr val="accent3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123793" y="5016300"/>
            <a:ext cx="3916457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size() and </a:t>
            </a:r>
            <a:r>
              <a:rPr lang="en-US" dirty="0" err="1" smtClean="0"/>
              <a:t>isEmpty</a:t>
            </a:r>
            <a:r>
              <a:rPr lang="en-US" dirty="0" smtClean="0"/>
              <a:t>() would require</a:t>
            </a:r>
          </a:p>
          <a:p>
            <a:r>
              <a:rPr lang="en-US" dirty="0" smtClean="0"/>
              <a:t>the addition of a counter that increments</a:t>
            </a:r>
          </a:p>
          <a:p>
            <a:r>
              <a:rPr lang="en-US" dirty="0" smtClean="0"/>
              <a:t>each time push() is called and</a:t>
            </a:r>
          </a:p>
          <a:p>
            <a:r>
              <a:rPr lang="en-US" dirty="0" smtClean="0"/>
              <a:t>decrements when pop() is called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14400" y="4755930"/>
            <a:ext cx="4191000" cy="172107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9087408">
            <a:off x="62160" y="389392"/>
            <a:ext cx="83388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stellar" panose="020A0402060406010301" pitchFamily="18" charset="0"/>
              </a:rPr>
              <a:t>Review</a:t>
            </a:r>
            <a:endParaRPr lang="en-US" sz="1200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54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Stack with a Singly Linked List</a:t>
            </a:r>
          </a:p>
        </p:txBody>
      </p:sp>
      <p:sp>
        <p:nvSpPr>
          <p:cNvPr id="51206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762000" y="1295400"/>
            <a:ext cx="7848600" cy="21336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400" dirty="0" smtClean="0"/>
              <a:t>CONCLUSION:</a:t>
            </a:r>
          </a:p>
          <a:p>
            <a:pPr lvl="1">
              <a:buClr>
                <a:schemeClr val="tx1"/>
              </a:buClr>
              <a:defRPr/>
            </a:pPr>
            <a:r>
              <a:rPr lang="en-US" sz="2000" dirty="0" smtClean="0"/>
              <a:t>We can implement a stack with a singly linked list</a:t>
            </a:r>
          </a:p>
          <a:p>
            <a:pPr lvl="1">
              <a:buClr>
                <a:schemeClr val="tx1"/>
              </a:buClr>
              <a:defRPr/>
            </a:pPr>
            <a:r>
              <a:rPr lang="en-US" sz="2000" dirty="0" smtClean="0"/>
              <a:t>The </a:t>
            </a:r>
            <a:r>
              <a:rPr lang="en-US" sz="2000" b="1" dirty="0" smtClean="0"/>
              <a:t>top</a:t>
            </a:r>
            <a:r>
              <a:rPr lang="en-US" sz="2000" dirty="0" smtClean="0"/>
              <a:t> element of the stack is the </a:t>
            </a:r>
            <a:r>
              <a:rPr lang="en-US" sz="2000" b="1" dirty="0" smtClean="0"/>
              <a:t>first node</a:t>
            </a:r>
            <a:r>
              <a:rPr lang="en-US" sz="2000" dirty="0" smtClean="0"/>
              <a:t> of the list</a:t>
            </a:r>
          </a:p>
          <a:p>
            <a:pPr lvl="1">
              <a:buClr>
                <a:schemeClr val="tx1"/>
              </a:buClr>
              <a:defRPr/>
            </a:pPr>
            <a:r>
              <a:rPr lang="en-US" sz="2000" dirty="0" smtClean="0"/>
              <a:t>The space used is </a:t>
            </a:r>
            <a:r>
              <a:rPr lang="en-US" sz="2000" b="1" i="1" dirty="0" smtClean="0"/>
              <a:t>O</a:t>
            </a:r>
            <a:r>
              <a:rPr lang="en-US" sz="2000" dirty="0" smtClean="0"/>
              <a:t>(</a:t>
            </a:r>
            <a:r>
              <a:rPr lang="en-US" sz="2000" b="1" i="1" dirty="0" smtClean="0"/>
              <a:t>n</a:t>
            </a:r>
            <a:r>
              <a:rPr lang="en-US" sz="2000" dirty="0" smtClean="0"/>
              <a:t>) </a:t>
            </a:r>
          </a:p>
          <a:p>
            <a:pPr lvl="1">
              <a:buClr>
                <a:schemeClr val="tx1"/>
              </a:buClr>
              <a:defRPr/>
            </a:pPr>
            <a:r>
              <a:rPr lang="en-US" sz="2000" dirty="0" smtClean="0"/>
              <a:t>and each operation of the Stack ADT takes </a:t>
            </a:r>
            <a:r>
              <a:rPr lang="en-US" sz="2000" b="1" i="1" dirty="0" smtClean="0"/>
              <a:t>O</a:t>
            </a:r>
            <a:r>
              <a:rPr lang="en-US" sz="2000" dirty="0" smtClean="0"/>
              <a:t>(1) time</a:t>
            </a:r>
          </a:p>
          <a:p>
            <a:pPr lvl="2">
              <a:buClr>
                <a:schemeClr val="tx1"/>
              </a:buClr>
              <a:defRPr/>
            </a:pPr>
            <a:r>
              <a:rPr lang="en-US" sz="1600" dirty="0" smtClean="0"/>
              <a:t>push, pop, top, size, empty each are </a:t>
            </a:r>
            <a:r>
              <a:rPr lang="en-US" sz="1600" b="1" i="1" dirty="0" smtClean="0"/>
              <a:t>O</a:t>
            </a:r>
            <a:r>
              <a:rPr lang="en-US" sz="1600" dirty="0" smtClean="0"/>
              <a:t>(1) time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1828800" y="4152900"/>
            <a:ext cx="536575" cy="53657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2365375" y="4152900"/>
            <a:ext cx="538163" cy="53657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56326" name="Line 6"/>
          <p:cNvSpPr>
            <a:spLocks noChangeShapeType="1"/>
          </p:cNvSpPr>
          <p:nvPr/>
        </p:nvSpPr>
        <p:spPr bwMode="auto">
          <a:xfrm>
            <a:off x="2097088" y="4421188"/>
            <a:ext cx="1587" cy="8064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27" name="Line 7"/>
          <p:cNvSpPr>
            <a:spLocks noChangeShapeType="1"/>
          </p:cNvSpPr>
          <p:nvPr/>
        </p:nvSpPr>
        <p:spPr bwMode="auto">
          <a:xfrm flipV="1">
            <a:off x="2633663" y="4421188"/>
            <a:ext cx="80645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3440113" y="4152900"/>
            <a:ext cx="536575" cy="53657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3976688" y="4152900"/>
            <a:ext cx="536575" cy="53657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56330" name="Line 10"/>
          <p:cNvSpPr>
            <a:spLocks noChangeShapeType="1"/>
          </p:cNvSpPr>
          <p:nvPr/>
        </p:nvSpPr>
        <p:spPr bwMode="auto">
          <a:xfrm flipV="1">
            <a:off x="4244975" y="4421188"/>
            <a:ext cx="80645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5051425" y="4152900"/>
            <a:ext cx="536575" cy="53657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5588000" y="4152900"/>
            <a:ext cx="536575" cy="53657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56333" name="Line 13"/>
          <p:cNvSpPr>
            <a:spLocks noChangeShapeType="1"/>
          </p:cNvSpPr>
          <p:nvPr/>
        </p:nvSpPr>
        <p:spPr bwMode="auto">
          <a:xfrm flipV="1">
            <a:off x="5856288" y="4421188"/>
            <a:ext cx="80645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6662738" y="4152900"/>
            <a:ext cx="536575" cy="53657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7199313" y="4152900"/>
            <a:ext cx="536575" cy="53657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56336" name="Line 16"/>
          <p:cNvSpPr>
            <a:spLocks noChangeShapeType="1"/>
          </p:cNvSpPr>
          <p:nvPr/>
        </p:nvSpPr>
        <p:spPr bwMode="auto">
          <a:xfrm flipV="1">
            <a:off x="7467600" y="4421188"/>
            <a:ext cx="80645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37" name="Line 17"/>
          <p:cNvSpPr>
            <a:spLocks noChangeShapeType="1"/>
          </p:cNvSpPr>
          <p:nvPr/>
        </p:nvSpPr>
        <p:spPr bwMode="auto">
          <a:xfrm>
            <a:off x="3708400" y="4421188"/>
            <a:ext cx="1588" cy="8064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38" name="Line 18"/>
          <p:cNvSpPr>
            <a:spLocks noChangeShapeType="1"/>
          </p:cNvSpPr>
          <p:nvPr/>
        </p:nvSpPr>
        <p:spPr bwMode="auto">
          <a:xfrm>
            <a:off x="5319713" y="4421188"/>
            <a:ext cx="1587" cy="8064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39" name="Line 19"/>
          <p:cNvSpPr>
            <a:spLocks noChangeShapeType="1"/>
          </p:cNvSpPr>
          <p:nvPr/>
        </p:nvSpPr>
        <p:spPr bwMode="auto">
          <a:xfrm>
            <a:off x="6931025" y="4421188"/>
            <a:ext cx="1588" cy="8064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40" name="Text Box 20"/>
          <p:cNvSpPr txBox="1">
            <a:spLocks noChangeArrowheads="1"/>
          </p:cNvSpPr>
          <p:nvPr/>
        </p:nvSpPr>
        <p:spPr bwMode="auto">
          <a:xfrm>
            <a:off x="8226425" y="4246563"/>
            <a:ext cx="393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>
                <a:latin typeface="Calibri" pitchFamily="34" charset="0"/>
                <a:sym typeface="Symbol" charset="2"/>
              </a:rPr>
              <a:t></a:t>
            </a:r>
            <a:endParaRPr lang="en-US" altLang="en-US" b="1">
              <a:latin typeface="Calibri" pitchFamily="34" charset="0"/>
            </a:endParaRPr>
          </a:p>
        </p:txBody>
      </p:sp>
      <p:sp>
        <p:nvSpPr>
          <p:cNvPr id="56341" name="Text Box 21"/>
          <p:cNvSpPr txBox="1">
            <a:spLocks noChangeArrowheads="1"/>
          </p:cNvSpPr>
          <p:nvPr/>
        </p:nvSpPr>
        <p:spPr bwMode="auto">
          <a:xfrm>
            <a:off x="885825" y="4191000"/>
            <a:ext cx="26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 i="1">
                <a:latin typeface="Times New Roman" charset="0"/>
              </a:rPr>
              <a:t>t</a:t>
            </a:r>
          </a:p>
        </p:txBody>
      </p:sp>
      <p:sp>
        <p:nvSpPr>
          <p:cNvPr id="56342" name="Line 22"/>
          <p:cNvSpPr>
            <a:spLocks noChangeShapeType="1"/>
          </p:cNvSpPr>
          <p:nvPr/>
        </p:nvSpPr>
        <p:spPr bwMode="auto">
          <a:xfrm flipV="1">
            <a:off x="1219200" y="4457700"/>
            <a:ext cx="57785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56343" name="Picture 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264150"/>
            <a:ext cx="685800" cy="835025"/>
          </a:xfrm>
          <a:prstGeom prst="rect">
            <a:avLst/>
          </a:prstGeom>
          <a:solidFill>
            <a:schemeClr val="folHlink"/>
          </a:solidFill>
          <a:ln w="1905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6344" name="Picture 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5264150"/>
            <a:ext cx="685800" cy="803275"/>
          </a:xfrm>
          <a:prstGeom prst="rect">
            <a:avLst/>
          </a:prstGeom>
          <a:solidFill>
            <a:schemeClr val="folHlink"/>
          </a:solidFill>
          <a:ln w="1905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6345" name="Picture 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5264150"/>
            <a:ext cx="685800" cy="612775"/>
          </a:xfrm>
          <a:prstGeom prst="rect">
            <a:avLst/>
          </a:prstGeom>
          <a:solidFill>
            <a:schemeClr val="folHlink"/>
          </a:solidFill>
          <a:ln w="1905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6346" name="Picture 2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5264150"/>
            <a:ext cx="685800" cy="663575"/>
          </a:xfrm>
          <a:prstGeom prst="rect">
            <a:avLst/>
          </a:prstGeom>
          <a:solidFill>
            <a:schemeClr val="folHlink"/>
          </a:solidFill>
          <a:ln w="1905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56347" name="AutoShape 27"/>
          <p:cNvSpPr>
            <a:spLocks noChangeArrowheads="1"/>
          </p:cNvSpPr>
          <p:nvPr/>
        </p:nvSpPr>
        <p:spPr bwMode="auto">
          <a:xfrm>
            <a:off x="1524000" y="3619500"/>
            <a:ext cx="6477000" cy="12192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56348" name="Text Box 28"/>
          <p:cNvSpPr txBox="1">
            <a:spLocks noChangeArrowheads="1"/>
          </p:cNvSpPr>
          <p:nvPr/>
        </p:nvSpPr>
        <p:spPr bwMode="auto">
          <a:xfrm>
            <a:off x="1676400" y="3581400"/>
            <a:ext cx="84931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nodes</a:t>
            </a:r>
          </a:p>
        </p:txBody>
      </p:sp>
      <p:sp>
        <p:nvSpPr>
          <p:cNvPr id="56349" name="AutoShape 29"/>
          <p:cNvSpPr>
            <a:spLocks noChangeArrowheads="1"/>
          </p:cNvSpPr>
          <p:nvPr/>
        </p:nvSpPr>
        <p:spPr bwMode="auto">
          <a:xfrm>
            <a:off x="1524000" y="4991100"/>
            <a:ext cx="5943600" cy="12192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2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56350" name="Text Box 30"/>
          <p:cNvSpPr txBox="1">
            <a:spLocks noChangeArrowheads="1"/>
          </p:cNvSpPr>
          <p:nvPr/>
        </p:nvSpPr>
        <p:spPr bwMode="auto">
          <a:xfrm>
            <a:off x="6053138" y="5854700"/>
            <a:ext cx="1195387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elements</a:t>
            </a:r>
          </a:p>
        </p:txBody>
      </p:sp>
      <p:sp>
        <p:nvSpPr>
          <p:cNvPr id="56351" name="TextBox 33"/>
          <p:cNvSpPr txBox="1">
            <a:spLocks noChangeArrowheads="1"/>
          </p:cNvSpPr>
          <p:nvPr/>
        </p:nvSpPr>
        <p:spPr bwMode="auto">
          <a:xfrm>
            <a:off x="457200" y="4265613"/>
            <a:ext cx="6127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0090"/>
                </a:solidFill>
                <a:latin typeface="Calibri" pitchFamily="34" charset="0"/>
              </a:rPr>
              <a:t>top</a:t>
            </a:r>
          </a:p>
        </p:txBody>
      </p:sp>
      <p:sp>
        <p:nvSpPr>
          <p:cNvPr id="33" name="TextBox 32"/>
          <p:cNvSpPr txBox="1"/>
          <p:nvPr/>
        </p:nvSpPr>
        <p:spPr>
          <a:xfrm rot="19087408">
            <a:off x="62160" y="389392"/>
            <a:ext cx="83388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stellar" panose="020A0402060406010301" pitchFamily="18" charset="0"/>
              </a:rPr>
              <a:t>Review</a:t>
            </a:r>
            <a:endParaRPr lang="en-US" sz="1200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31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Marker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943600"/>
          </a:xfrm>
        </p:spPr>
        <p:txBody>
          <a:bodyPr>
            <a:normAutofit/>
          </a:bodyPr>
          <a:lstStyle/>
          <a:p>
            <a:r>
              <a:rPr lang="en-US" dirty="0" smtClean="0"/>
              <a:t>Questions on:</a:t>
            </a:r>
          </a:p>
          <a:p>
            <a:pPr lvl="1"/>
            <a:r>
              <a:rPr lang="en-US" dirty="0"/>
              <a:t>Review Stacks (general)</a:t>
            </a:r>
          </a:p>
          <a:p>
            <a:pPr lvl="1"/>
            <a:r>
              <a:rPr lang="en-US" dirty="0"/>
              <a:t>Review Linked List</a:t>
            </a:r>
          </a:p>
          <a:p>
            <a:pPr lvl="1"/>
            <a:r>
              <a:rPr lang="en-US" dirty="0"/>
              <a:t>Review Stack implemented using a Linked List</a:t>
            </a:r>
          </a:p>
          <a:p>
            <a:pPr lvl="1"/>
            <a:endParaRPr lang="en-US" dirty="0"/>
          </a:p>
          <a:p>
            <a:r>
              <a:rPr lang="en-US" dirty="0"/>
              <a:t>Next </a:t>
            </a:r>
            <a:r>
              <a:rPr lang="en-US" dirty="0" smtClean="0"/>
              <a:t>up</a:t>
            </a:r>
          </a:p>
          <a:p>
            <a:pPr lvl="1"/>
            <a:r>
              <a:rPr lang="en-US" dirty="0" smtClean="0"/>
              <a:t>Queues</a:t>
            </a:r>
          </a:p>
          <a:p>
            <a:pPr lvl="1"/>
            <a:r>
              <a:rPr lang="en-US" dirty="0"/>
              <a:t>Doubly Linked List</a:t>
            </a:r>
          </a:p>
          <a:p>
            <a:pPr lvl="1"/>
            <a:r>
              <a:rPr lang="en-US" dirty="0" err="1"/>
              <a:t>Deques</a:t>
            </a:r>
            <a:endParaRPr lang="en-US" dirty="0"/>
          </a:p>
          <a:p>
            <a:pPr lvl="1"/>
            <a:r>
              <a:rPr lang="en-US" dirty="0"/>
              <a:t>Iterators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6025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Queues</a:t>
            </a:r>
            <a:endParaRPr lang="en-US" altLang="en-US" sz="4000" smtClean="0"/>
          </a:p>
        </p:txBody>
      </p:sp>
      <p:pic>
        <p:nvPicPr>
          <p:cNvPr id="5837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81100"/>
            <a:ext cx="71628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647950"/>
            <a:ext cx="69532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47950"/>
            <a:ext cx="5810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71750"/>
            <a:ext cx="80962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495550"/>
            <a:ext cx="771525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645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Queue Behavior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 lines are examples of queues</a:t>
            </a:r>
          </a:p>
          <a:p>
            <a:endParaRPr lang="en-US" dirty="0"/>
          </a:p>
          <a:p>
            <a:r>
              <a:rPr lang="en-US" dirty="0" smtClean="0"/>
              <a:t>This makes them a FIFO structure</a:t>
            </a:r>
          </a:p>
          <a:p>
            <a:pPr lvl="1"/>
            <a:r>
              <a:rPr lang="en-US" dirty="0" smtClean="0"/>
              <a:t>First In – First 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21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572000"/>
            <a:ext cx="3438119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Queue ADT</a:t>
            </a:r>
            <a:endParaRPr lang="en-US" altLang="en-US" sz="4000" dirty="0" smtClean="0"/>
          </a:p>
        </p:txBody>
      </p:sp>
      <p:sp>
        <p:nvSpPr>
          <p:cNvPr id="59396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990600"/>
            <a:ext cx="3962400" cy="5334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dirty="0" smtClean="0">
                <a:solidFill>
                  <a:schemeClr val="accent6">
                    <a:lumMod val="75000"/>
                  </a:schemeClr>
                </a:solidFill>
              </a:rPr>
              <a:t>Queues </a:t>
            </a:r>
            <a:r>
              <a:rPr lang="en-US" altLang="en-US" sz="2400" dirty="0" smtClean="0"/>
              <a:t>store arbitrary objects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endParaRPr lang="en-US" altLang="en-US" sz="2400" dirty="0" smtClean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dirty="0" smtClean="0"/>
              <a:t>Insertions are at the end of the queue and removals are at the front of the queue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endParaRPr lang="en-US" altLang="en-US" sz="2400" dirty="0" smtClean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b="1" dirty="0" smtClean="0"/>
              <a:t>Main queue operations: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enqueue</a:t>
            </a: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(e)</a:t>
            </a:r>
            <a:r>
              <a:rPr lang="en-US" altLang="en-US" sz="2000" dirty="0" smtClean="0"/>
              <a:t>: inserts an element at the end of the queue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dequeue</a:t>
            </a: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2000" dirty="0" smtClean="0"/>
              <a:t>: removes and returns the element at the front of the queue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91000" y="4217158"/>
            <a:ext cx="174278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AKA: </a:t>
            </a:r>
            <a:r>
              <a:rPr lang="en-US" dirty="0" err="1" smtClean="0"/>
              <a:t>addQueue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91000" y="4888468"/>
            <a:ext cx="196079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AKA: </a:t>
            </a:r>
            <a:r>
              <a:rPr lang="en-US" dirty="0" err="1" smtClean="0"/>
              <a:t>deleteQueue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76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3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3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572000"/>
            <a:ext cx="3438119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Queue ADT</a:t>
            </a:r>
            <a:endParaRPr lang="en-US" altLang="en-US" sz="4000" dirty="0" smtClean="0"/>
          </a:p>
        </p:txBody>
      </p:sp>
      <p:sp>
        <p:nvSpPr>
          <p:cNvPr id="59396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990600"/>
            <a:ext cx="3962400" cy="5334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dirty="0" smtClean="0">
                <a:solidFill>
                  <a:schemeClr val="accent6">
                    <a:lumMod val="75000"/>
                  </a:schemeClr>
                </a:solidFill>
              </a:rPr>
              <a:t>Queues </a:t>
            </a:r>
            <a:r>
              <a:rPr lang="en-US" altLang="en-US" sz="2400" dirty="0" smtClean="0"/>
              <a:t>store arbitrary objects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endParaRPr lang="en-US" altLang="en-US" sz="2400" dirty="0" smtClean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dirty="0" smtClean="0"/>
              <a:t>Insertions are at the end of the queue and removals are at the front of the queue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endParaRPr lang="en-US" altLang="en-US" sz="2400" dirty="0" smtClean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dirty="0" smtClean="0"/>
              <a:t>Main queue operations: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enqueue</a:t>
            </a: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(e)</a:t>
            </a:r>
            <a:r>
              <a:rPr lang="en-US" altLang="en-US" sz="2000" dirty="0" smtClean="0"/>
              <a:t>: inserts an element at the end of the queue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dequeue</a:t>
            </a: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2000" dirty="0" smtClean="0"/>
              <a:t>: removes and returns the element at the front of the queue</a:t>
            </a:r>
          </a:p>
        </p:txBody>
      </p:sp>
      <p:sp>
        <p:nvSpPr>
          <p:cNvPr id="59397" name="Rectangle 4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143000"/>
            <a:ext cx="44196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b="1" dirty="0" smtClean="0"/>
              <a:t>Auxiliary queue operations: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front()</a:t>
            </a:r>
            <a:r>
              <a:rPr lang="en-US" altLang="en-US" sz="2000" dirty="0" smtClean="0"/>
              <a:t>: returns the element at the front without removing it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size()</a:t>
            </a:r>
            <a:r>
              <a:rPr lang="en-US" altLang="en-US" sz="2000" dirty="0" smtClean="0"/>
              <a:t>: returns the number of elements stored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isEmpty</a:t>
            </a: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2000" dirty="0" smtClean="0"/>
              <a:t>: returns a Boolean value indicating if there are no elements in the queue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0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5105400" y="3657600"/>
            <a:ext cx="3365024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Less common</a:t>
            </a:r>
          </a:p>
          <a:p>
            <a:endParaRPr lang="en-US" dirty="0"/>
          </a:p>
          <a:p>
            <a:r>
              <a:rPr lang="en-US" dirty="0" smtClean="0"/>
              <a:t>- back(): returns the element at the</a:t>
            </a:r>
          </a:p>
          <a:p>
            <a:r>
              <a:rPr lang="en-US" dirty="0" smtClean="0"/>
              <a:t>   back without removing 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65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3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3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Last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Last class we talked about </a:t>
            </a:r>
            <a:r>
              <a:rPr lang="en-US" b="1" dirty="0" smtClean="0"/>
              <a:t>Stacks</a:t>
            </a:r>
          </a:p>
          <a:p>
            <a:pPr lvl="1"/>
            <a:r>
              <a:rPr lang="en-US" dirty="0" smtClean="0"/>
              <a:t>Implement using</a:t>
            </a:r>
          </a:p>
          <a:p>
            <a:pPr lvl="2"/>
            <a:r>
              <a:rPr lang="en-US" dirty="0" smtClean="0"/>
              <a:t>Static Array </a:t>
            </a:r>
          </a:p>
          <a:p>
            <a:pPr lvl="2"/>
            <a:r>
              <a:rPr lang="en-US" dirty="0" smtClean="0"/>
              <a:t>Dynamic Array</a:t>
            </a:r>
          </a:p>
          <a:p>
            <a:pPr lvl="3"/>
            <a:r>
              <a:rPr lang="en-US" dirty="0" smtClean="0"/>
              <a:t>Amortized Time</a:t>
            </a:r>
          </a:p>
          <a:p>
            <a:pPr lvl="2"/>
            <a:r>
              <a:rPr lang="en-US" dirty="0" smtClean="0"/>
              <a:t>Linked List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96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572000"/>
            <a:ext cx="3438119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Queue ADT</a:t>
            </a:r>
            <a:endParaRPr lang="en-US" altLang="en-US" sz="4000" dirty="0" smtClean="0"/>
          </a:p>
        </p:txBody>
      </p:sp>
      <p:sp>
        <p:nvSpPr>
          <p:cNvPr id="59396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990600"/>
            <a:ext cx="3962400" cy="5334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dirty="0" smtClean="0">
                <a:solidFill>
                  <a:schemeClr val="accent6">
                    <a:lumMod val="75000"/>
                  </a:schemeClr>
                </a:solidFill>
              </a:rPr>
              <a:t>Queues </a:t>
            </a:r>
            <a:r>
              <a:rPr lang="en-US" altLang="en-US" sz="2400" dirty="0" smtClean="0"/>
              <a:t>store arbitrary objects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endParaRPr lang="en-US" altLang="en-US" sz="2400" dirty="0" smtClean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dirty="0" smtClean="0"/>
              <a:t>Insertions are at the end of the queue and removals are at the front of the queue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endParaRPr lang="en-US" altLang="en-US" sz="2400" dirty="0" smtClean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dirty="0" smtClean="0"/>
              <a:t>Main queue operations: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enqueue</a:t>
            </a: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(e)</a:t>
            </a:r>
            <a:r>
              <a:rPr lang="en-US" altLang="en-US" sz="2000" dirty="0" smtClean="0"/>
              <a:t>: inserts an element at the end of the queue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dequeue</a:t>
            </a: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2000" dirty="0" smtClean="0"/>
              <a:t>: removes and returns the element at the front of the queue</a:t>
            </a:r>
          </a:p>
        </p:txBody>
      </p:sp>
      <p:sp>
        <p:nvSpPr>
          <p:cNvPr id="59397" name="Rectangle 4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143000"/>
            <a:ext cx="44196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dirty="0" smtClean="0"/>
              <a:t>Auxiliary queue operations: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front()</a:t>
            </a:r>
            <a:r>
              <a:rPr lang="en-US" altLang="en-US" sz="2000" dirty="0" smtClean="0"/>
              <a:t>: returns the element at the front without removing it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size()</a:t>
            </a:r>
            <a:r>
              <a:rPr lang="en-US" altLang="en-US" sz="2000" dirty="0" smtClean="0"/>
              <a:t>: returns the number of elements stored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isEmpty</a:t>
            </a: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2000" dirty="0" smtClean="0"/>
              <a:t>: returns a Boolean value indicating if there are no elements in the queue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000" dirty="0" smtClean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b="1" dirty="0" smtClean="0"/>
              <a:t>Exceptions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smtClean="0"/>
              <a:t>Attempting to execute </a:t>
            </a:r>
            <a:r>
              <a:rPr lang="en-US" altLang="en-US" sz="2000" dirty="0" err="1" smtClean="0"/>
              <a:t>dequeue</a:t>
            </a:r>
            <a:r>
              <a:rPr lang="en-US" altLang="en-US" sz="2000" dirty="0" smtClean="0"/>
              <a:t> or front on an empty queue throws an </a:t>
            </a:r>
            <a:r>
              <a:rPr lang="en-US" alt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EmptyQueueException</a:t>
            </a:r>
            <a:endParaRPr lang="en-US" altLang="en-US" sz="20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7400" y="5277977"/>
            <a:ext cx="2864887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Optionally has an: </a:t>
            </a:r>
          </a:p>
          <a:p>
            <a:r>
              <a:rPr lang="en-US" dirty="0" smtClean="0"/>
              <a:t>    </a:t>
            </a:r>
            <a:r>
              <a:rPr lang="en-US" dirty="0" err="1" smtClean="0"/>
              <a:t>isFullQueue</a:t>
            </a:r>
            <a:r>
              <a:rPr lang="en-US" dirty="0" smtClean="0"/>
              <a:t>()</a:t>
            </a:r>
          </a:p>
          <a:p>
            <a:r>
              <a:rPr lang="en-US" dirty="0" smtClean="0"/>
              <a:t>function to detect this</a:t>
            </a:r>
          </a:p>
          <a:p>
            <a:r>
              <a:rPr lang="en-US" dirty="0" smtClean="0"/>
              <a:t>prior to causing an exception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85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3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Class Exercise: Queues</a:t>
            </a:r>
          </a:p>
        </p:txBody>
      </p:sp>
      <p:sp>
        <p:nvSpPr>
          <p:cNvPr id="59396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800" dirty="0" smtClean="0"/>
              <a:t>Describe the output and final structure of the queue after the following operations: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err="1" smtClean="0"/>
              <a:t>enqueue</a:t>
            </a:r>
            <a:r>
              <a:rPr lang="en-US" dirty="0" smtClean="0"/>
              <a:t>(8)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err="1" smtClean="0"/>
              <a:t>enqueue</a:t>
            </a:r>
            <a:r>
              <a:rPr lang="en-US" dirty="0" smtClean="0"/>
              <a:t>(3)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err="1" smtClean="0"/>
              <a:t>dequeue</a:t>
            </a:r>
            <a:r>
              <a:rPr lang="en-US" dirty="0" smtClean="0"/>
              <a:t>()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err="1" smtClean="0"/>
              <a:t>enqueue</a:t>
            </a:r>
            <a:r>
              <a:rPr lang="en-US" dirty="0" smtClean="0"/>
              <a:t>(2)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err="1" smtClean="0"/>
              <a:t>enqueue</a:t>
            </a:r>
            <a:r>
              <a:rPr lang="en-US" dirty="0" smtClean="0"/>
              <a:t>(5)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err="1" smtClean="0"/>
              <a:t>dequeue</a:t>
            </a:r>
            <a:r>
              <a:rPr lang="en-US" dirty="0" smtClean="0"/>
              <a:t>()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err="1" smtClean="0"/>
              <a:t>dequeue</a:t>
            </a:r>
            <a:r>
              <a:rPr lang="en-US" dirty="0" smtClean="0"/>
              <a:t>()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err="1" smtClean="0"/>
              <a:t>enqueue</a:t>
            </a:r>
            <a:r>
              <a:rPr lang="en-US" dirty="0" smtClean="0"/>
              <a:t>(9)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err="1" smtClean="0"/>
              <a:t>enqueue</a:t>
            </a:r>
            <a:r>
              <a:rPr lang="en-US" dirty="0" smtClean="0"/>
              <a:t>(1)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 smtClean="0"/>
          </a:p>
        </p:txBody>
      </p:sp>
      <p:cxnSp>
        <p:nvCxnSpPr>
          <p:cNvPr id="3" name="Straight Connector 2"/>
          <p:cNvCxnSpPr/>
          <p:nvPr/>
        </p:nvCxnSpPr>
        <p:spPr>
          <a:xfrm>
            <a:off x="4267200" y="3048000"/>
            <a:ext cx="35052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267200" y="4495800"/>
            <a:ext cx="35052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0" y="3733800"/>
            <a:ext cx="3505200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676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Applications of Queues</a:t>
            </a:r>
          </a:p>
        </p:txBody>
      </p:sp>
      <p:sp>
        <p:nvSpPr>
          <p:cNvPr id="6144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pPr eaLnBrk="1" hangingPunct="1">
              <a:buClr>
                <a:schemeClr val="tx1"/>
              </a:buClr>
            </a:pPr>
            <a:r>
              <a:rPr lang="en-US" altLang="en-US" dirty="0" smtClean="0"/>
              <a:t>Direct applications</a:t>
            </a:r>
          </a:p>
          <a:p>
            <a:pPr lvl="1" eaLnBrk="1" hangingPunct="1"/>
            <a:r>
              <a:rPr lang="en-US" altLang="en-US" dirty="0" smtClean="0"/>
              <a:t>Waiting lines</a:t>
            </a:r>
          </a:p>
          <a:p>
            <a:pPr lvl="1" eaLnBrk="1" hangingPunct="1"/>
            <a:r>
              <a:rPr lang="en-US" altLang="en-US" dirty="0" smtClean="0"/>
              <a:t>Access to shared resources (e.g., printer)</a:t>
            </a:r>
          </a:p>
          <a:p>
            <a:pPr lvl="1" eaLnBrk="1" hangingPunct="1"/>
            <a:r>
              <a:rPr lang="en-US" altLang="en-US" dirty="0" smtClean="0"/>
              <a:t>User input in a game (key/button presses)</a:t>
            </a:r>
          </a:p>
          <a:p>
            <a:pPr eaLnBrk="1" hangingPunct="1">
              <a:buClr>
                <a:schemeClr val="tx1"/>
              </a:buClr>
            </a:pPr>
            <a:endParaRPr lang="en-US" altLang="en-US" dirty="0" smtClean="0"/>
          </a:p>
          <a:p>
            <a:pPr eaLnBrk="1" hangingPunct="1">
              <a:buClr>
                <a:schemeClr val="tx1"/>
              </a:buClr>
            </a:pPr>
            <a:r>
              <a:rPr lang="en-US" altLang="en-US" dirty="0" smtClean="0"/>
              <a:t>Indirect applications</a:t>
            </a:r>
          </a:p>
          <a:p>
            <a:pPr lvl="1" eaLnBrk="1" hangingPunct="1"/>
            <a:r>
              <a:rPr lang="en-US" altLang="en-US" dirty="0" smtClean="0"/>
              <a:t>Auxiliary data structure for algorithms</a:t>
            </a:r>
          </a:p>
          <a:p>
            <a:pPr lvl="1" eaLnBrk="1" hangingPunct="1"/>
            <a:r>
              <a:rPr lang="en-US" altLang="en-US" dirty="0" smtClean="0"/>
              <a:t>Component of other data structures</a:t>
            </a:r>
          </a:p>
        </p:txBody>
      </p:sp>
    </p:spTree>
    <p:extLst>
      <p:ext uri="{BB962C8B-B14F-4D97-AF65-F5344CB8AC3E}">
        <p14:creationId xmlns:p14="http://schemas.microsoft.com/office/powerpoint/2010/main" val="224582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Marker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943600"/>
          </a:xfrm>
        </p:spPr>
        <p:txBody>
          <a:bodyPr>
            <a:normAutofit/>
          </a:bodyPr>
          <a:lstStyle/>
          <a:p>
            <a:r>
              <a:rPr lang="en-US" dirty="0" smtClean="0"/>
              <a:t>Questions on:</a:t>
            </a:r>
          </a:p>
          <a:p>
            <a:pPr lvl="1"/>
            <a:r>
              <a:rPr lang="en-US" dirty="0"/>
              <a:t>Review </a:t>
            </a:r>
            <a:r>
              <a:rPr lang="en-US" dirty="0" smtClean="0"/>
              <a:t>Stacks, Singly Linked Lists</a:t>
            </a:r>
            <a:endParaRPr lang="en-US" dirty="0"/>
          </a:p>
          <a:p>
            <a:pPr lvl="1"/>
            <a:r>
              <a:rPr lang="en-US" dirty="0" smtClean="0"/>
              <a:t>Queues</a:t>
            </a:r>
          </a:p>
          <a:p>
            <a:pPr lvl="2"/>
            <a:r>
              <a:rPr lang="en-US" dirty="0" smtClean="0"/>
              <a:t>In General</a:t>
            </a:r>
          </a:p>
          <a:p>
            <a:endParaRPr lang="en-US" dirty="0" smtClean="0"/>
          </a:p>
          <a:p>
            <a:r>
              <a:rPr lang="en-US" dirty="0" smtClean="0"/>
              <a:t>Next up</a:t>
            </a:r>
          </a:p>
          <a:p>
            <a:pPr lvl="1"/>
            <a:r>
              <a:rPr lang="en-US" dirty="0" smtClean="0"/>
              <a:t>Queues</a:t>
            </a:r>
          </a:p>
          <a:p>
            <a:pPr lvl="1"/>
            <a:r>
              <a:rPr lang="en-US" dirty="0"/>
              <a:t>Doubly Linked List</a:t>
            </a:r>
          </a:p>
          <a:p>
            <a:pPr lvl="1"/>
            <a:r>
              <a:rPr lang="en-US" dirty="0" err="1"/>
              <a:t>Deques</a:t>
            </a:r>
            <a:endParaRPr lang="en-US" dirty="0"/>
          </a:p>
          <a:p>
            <a:pPr lvl="1"/>
            <a:r>
              <a:rPr lang="en-US" dirty="0"/>
              <a:t>Iterators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4804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Possible Queue Template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981500"/>
            <a:ext cx="4330032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template</a:t>
            </a:r>
            <a:r>
              <a:rPr lang="en-US" sz="1400" dirty="0">
                <a:solidFill>
                  <a:prstClr val="black"/>
                </a:solidFill>
              </a:rPr>
              <a:t> &lt;</a:t>
            </a:r>
            <a:r>
              <a:rPr lang="en-US" sz="1400" dirty="0" err="1">
                <a:solidFill>
                  <a:srgbClr val="0000FF"/>
                </a:solidFill>
              </a:rPr>
              <a:t>typename</a:t>
            </a:r>
            <a:r>
              <a:rPr lang="en-US" sz="1400" dirty="0">
                <a:solidFill>
                  <a:prstClr val="black"/>
                </a:solidFill>
              </a:rPr>
              <a:t> Type&gt;</a:t>
            </a:r>
          </a:p>
          <a:p>
            <a:r>
              <a:rPr lang="en-US" sz="1400" dirty="0">
                <a:solidFill>
                  <a:srgbClr val="0000FF"/>
                </a:solidFill>
              </a:rPr>
              <a:t>class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queueADT</a:t>
            </a:r>
            <a:endParaRPr lang="en-US" sz="1400" dirty="0">
              <a:solidFill>
                <a:prstClr val="black"/>
              </a:solidFill>
            </a:endParaRPr>
          </a:p>
          <a:p>
            <a:r>
              <a:rPr lang="en-US" sz="1400" dirty="0">
                <a:solidFill>
                  <a:prstClr val="black"/>
                </a:solidFill>
              </a:rPr>
              <a:t>{</a:t>
            </a:r>
          </a:p>
          <a:p>
            <a:r>
              <a:rPr lang="en-US" sz="1400" dirty="0">
                <a:solidFill>
                  <a:srgbClr val="0000FF"/>
                </a:solidFill>
              </a:rPr>
              <a:t>public</a:t>
            </a:r>
            <a:r>
              <a:rPr lang="en-US" sz="1400" dirty="0">
                <a:solidFill>
                  <a:prstClr val="black"/>
                </a:solidFill>
              </a:rPr>
              <a:t>: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</a:t>
            </a:r>
            <a:r>
              <a:rPr lang="en-US" sz="1400" dirty="0">
                <a:solidFill>
                  <a:srgbClr val="0000FF"/>
                </a:solidFill>
              </a:rPr>
              <a:t>virtual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bool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isEmptyQueue</a:t>
            </a:r>
            <a:r>
              <a:rPr lang="en-US" sz="1400" dirty="0">
                <a:solidFill>
                  <a:prstClr val="black"/>
                </a:solidFill>
              </a:rPr>
              <a:t>() </a:t>
            </a:r>
            <a:r>
              <a:rPr lang="en-US" sz="1400" dirty="0" err="1">
                <a:solidFill>
                  <a:srgbClr val="0000FF"/>
                </a:solidFill>
              </a:rPr>
              <a:t>const</a:t>
            </a:r>
            <a:r>
              <a:rPr lang="en-US" sz="1400" dirty="0">
                <a:solidFill>
                  <a:prstClr val="black"/>
                </a:solidFill>
              </a:rPr>
              <a:t> = 0;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//Function to determine whether the queue is empty.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</a:t>
            </a:r>
            <a:r>
              <a:rPr lang="en-US" sz="1400" dirty="0" err="1">
                <a:solidFill>
                  <a:srgbClr val="008000"/>
                </a:solidFill>
              </a:rPr>
              <a:t>Postcondition</a:t>
            </a:r>
            <a:r>
              <a:rPr lang="en-US" sz="1400" dirty="0">
                <a:solidFill>
                  <a:srgbClr val="008000"/>
                </a:solidFill>
              </a:rPr>
              <a:t>: Returns true if the queue is empty,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 otherwise returns false.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</a:t>
            </a:r>
            <a:r>
              <a:rPr lang="en-US" sz="1400" dirty="0">
                <a:solidFill>
                  <a:srgbClr val="0000FF"/>
                </a:solidFill>
              </a:rPr>
              <a:t>virtual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bool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isFullQueue</a:t>
            </a:r>
            <a:r>
              <a:rPr lang="en-US" sz="1400" dirty="0">
                <a:solidFill>
                  <a:prstClr val="black"/>
                </a:solidFill>
              </a:rPr>
              <a:t>() </a:t>
            </a:r>
            <a:r>
              <a:rPr lang="en-US" sz="1400" dirty="0" err="1">
                <a:solidFill>
                  <a:srgbClr val="0000FF"/>
                </a:solidFill>
              </a:rPr>
              <a:t>const</a:t>
            </a:r>
            <a:r>
              <a:rPr lang="en-US" sz="1400" dirty="0">
                <a:solidFill>
                  <a:prstClr val="black"/>
                </a:solidFill>
              </a:rPr>
              <a:t> = 0;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//Function to determine whether the queue is full.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</a:t>
            </a:r>
            <a:r>
              <a:rPr lang="en-US" sz="1400" dirty="0" err="1">
                <a:solidFill>
                  <a:srgbClr val="008000"/>
                </a:solidFill>
              </a:rPr>
              <a:t>Postcondition</a:t>
            </a:r>
            <a:r>
              <a:rPr lang="en-US" sz="1400" dirty="0">
                <a:solidFill>
                  <a:srgbClr val="008000"/>
                </a:solidFill>
              </a:rPr>
              <a:t>: Returns true if the queue is full,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 otherwise returns false.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</a:t>
            </a:r>
            <a:r>
              <a:rPr lang="en-US" sz="1400" dirty="0">
                <a:solidFill>
                  <a:srgbClr val="0000FF"/>
                </a:solidFill>
              </a:rPr>
              <a:t>virtual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>
                <a:solidFill>
                  <a:srgbClr val="0000FF"/>
                </a:solidFill>
              </a:rPr>
              <a:t>void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initializeQueue</a:t>
            </a:r>
            <a:r>
              <a:rPr lang="en-US" sz="1400" dirty="0">
                <a:solidFill>
                  <a:prstClr val="black"/>
                </a:solidFill>
              </a:rPr>
              <a:t>() = 0;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//Function to initialize the queue to an empty state.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</a:t>
            </a:r>
            <a:r>
              <a:rPr lang="en-US" sz="1400" dirty="0" err="1">
                <a:solidFill>
                  <a:srgbClr val="008000"/>
                </a:solidFill>
              </a:rPr>
              <a:t>Postcondition</a:t>
            </a:r>
            <a:r>
              <a:rPr lang="en-US" sz="1400" dirty="0">
                <a:solidFill>
                  <a:srgbClr val="008000"/>
                </a:solidFill>
              </a:rPr>
              <a:t>: The queue is empty.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</a:t>
            </a:r>
            <a:r>
              <a:rPr lang="en-US" sz="1400" dirty="0">
                <a:solidFill>
                  <a:srgbClr val="0000FF"/>
                </a:solidFill>
              </a:rPr>
              <a:t>virtual</a:t>
            </a:r>
            <a:r>
              <a:rPr lang="en-US" sz="1400" dirty="0">
                <a:solidFill>
                  <a:prstClr val="black"/>
                </a:solidFill>
              </a:rPr>
              <a:t> Type front() </a:t>
            </a:r>
            <a:r>
              <a:rPr lang="en-US" sz="1400" dirty="0" err="1">
                <a:solidFill>
                  <a:srgbClr val="0000FF"/>
                </a:solidFill>
              </a:rPr>
              <a:t>const</a:t>
            </a:r>
            <a:r>
              <a:rPr lang="en-US" sz="1400" dirty="0">
                <a:solidFill>
                  <a:prstClr val="black"/>
                </a:solidFill>
              </a:rPr>
              <a:t> = 0;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//Function to return the first element of the queue.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//Precondition: The queue exists and is not empty.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</a:t>
            </a:r>
            <a:r>
              <a:rPr lang="en-US" sz="1400" dirty="0" err="1">
                <a:solidFill>
                  <a:srgbClr val="008000"/>
                </a:solidFill>
              </a:rPr>
              <a:t>Postcondition</a:t>
            </a:r>
            <a:r>
              <a:rPr lang="en-US" sz="1400" dirty="0">
                <a:solidFill>
                  <a:srgbClr val="008000"/>
                </a:solidFill>
              </a:rPr>
              <a:t>: If the queue is empty, the program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 terminates; otherwise, the first element of the queue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 is returned.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4406869" y="2286000"/>
            <a:ext cx="4737131" cy="4185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 </a:t>
            </a:r>
            <a:r>
              <a:rPr lang="en-US" sz="1400" dirty="0">
                <a:solidFill>
                  <a:srgbClr val="0000FF"/>
                </a:solidFill>
              </a:rPr>
              <a:t>virtual</a:t>
            </a:r>
            <a:r>
              <a:rPr lang="en-US" sz="1400" dirty="0">
                <a:solidFill>
                  <a:prstClr val="black"/>
                </a:solidFill>
              </a:rPr>
              <a:t> Type back() </a:t>
            </a:r>
            <a:r>
              <a:rPr lang="en-US" sz="1400" dirty="0" err="1">
                <a:solidFill>
                  <a:srgbClr val="0000FF"/>
                </a:solidFill>
              </a:rPr>
              <a:t>const</a:t>
            </a:r>
            <a:r>
              <a:rPr lang="en-US" sz="1400" dirty="0">
                <a:solidFill>
                  <a:prstClr val="black"/>
                </a:solidFill>
              </a:rPr>
              <a:t> = 0;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//Function to return the last element of the queue.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//Precondition: The queue exists and is not empty.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</a:t>
            </a:r>
            <a:r>
              <a:rPr lang="en-US" sz="1400" dirty="0" err="1">
                <a:solidFill>
                  <a:srgbClr val="008000"/>
                </a:solidFill>
              </a:rPr>
              <a:t>Postcondition</a:t>
            </a:r>
            <a:r>
              <a:rPr lang="en-US" sz="1400" dirty="0">
                <a:solidFill>
                  <a:srgbClr val="008000"/>
                </a:solidFill>
              </a:rPr>
              <a:t>: If the queue is empty, the program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 terminates; otherwise, the last element of the queue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 is returned.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</a:t>
            </a:r>
            <a:r>
              <a:rPr lang="en-US" sz="1400" dirty="0">
                <a:solidFill>
                  <a:srgbClr val="0000FF"/>
                </a:solidFill>
              </a:rPr>
              <a:t>virtual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>
                <a:solidFill>
                  <a:srgbClr val="0000FF"/>
                </a:solidFill>
              </a:rPr>
              <a:t>void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addQueue</a:t>
            </a:r>
            <a:r>
              <a:rPr lang="en-US" sz="1400" dirty="0">
                <a:solidFill>
                  <a:prstClr val="black"/>
                </a:solidFill>
              </a:rPr>
              <a:t>(</a:t>
            </a:r>
            <a:r>
              <a:rPr lang="en-US" sz="1400" dirty="0" err="1">
                <a:solidFill>
                  <a:srgbClr val="0000FF"/>
                </a:solidFill>
              </a:rPr>
              <a:t>const</a:t>
            </a:r>
            <a:r>
              <a:rPr lang="en-US" sz="1400" dirty="0">
                <a:solidFill>
                  <a:prstClr val="black"/>
                </a:solidFill>
              </a:rPr>
              <a:t> Type&amp; </a:t>
            </a:r>
            <a:r>
              <a:rPr lang="en-US" sz="1400" dirty="0" err="1">
                <a:solidFill>
                  <a:prstClr val="black"/>
                </a:solidFill>
              </a:rPr>
              <a:t>queueElement</a:t>
            </a:r>
            <a:r>
              <a:rPr lang="en-US" sz="1400" dirty="0">
                <a:solidFill>
                  <a:prstClr val="black"/>
                </a:solidFill>
              </a:rPr>
              <a:t>) = 0;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//Function to add </a:t>
            </a:r>
            <a:r>
              <a:rPr lang="en-US" sz="1400" dirty="0" err="1">
                <a:solidFill>
                  <a:srgbClr val="008000"/>
                </a:solidFill>
              </a:rPr>
              <a:t>queueElement</a:t>
            </a:r>
            <a:r>
              <a:rPr lang="en-US" sz="1400" dirty="0">
                <a:solidFill>
                  <a:srgbClr val="008000"/>
                </a:solidFill>
              </a:rPr>
              <a:t> to the queue.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//Precondition: The queue exists and is not full.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</a:t>
            </a:r>
            <a:r>
              <a:rPr lang="en-US" sz="1400" dirty="0" err="1">
                <a:solidFill>
                  <a:srgbClr val="008000"/>
                </a:solidFill>
              </a:rPr>
              <a:t>Postcondition</a:t>
            </a:r>
            <a:r>
              <a:rPr lang="en-US" sz="1400" dirty="0">
                <a:solidFill>
                  <a:srgbClr val="008000"/>
                </a:solidFill>
              </a:rPr>
              <a:t>: The queue is changed and </a:t>
            </a:r>
            <a:r>
              <a:rPr lang="en-US" sz="1400" dirty="0" err="1">
                <a:solidFill>
                  <a:srgbClr val="008000"/>
                </a:solidFill>
              </a:rPr>
              <a:t>queueElement</a:t>
            </a:r>
            <a:r>
              <a:rPr lang="en-US" sz="1400" dirty="0">
                <a:solidFill>
                  <a:srgbClr val="008000"/>
                </a:solidFill>
              </a:rPr>
              <a:t> is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 added to the queue.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</a:t>
            </a:r>
            <a:r>
              <a:rPr lang="en-US" sz="1400" dirty="0">
                <a:solidFill>
                  <a:srgbClr val="0000FF"/>
                </a:solidFill>
              </a:rPr>
              <a:t>virtual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>
                <a:solidFill>
                  <a:srgbClr val="0000FF"/>
                </a:solidFill>
              </a:rPr>
              <a:t>void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deleteQueue</a:t>
            </a:r>
            <a:r>
              <a:rPr lang="en-US" sz="1400" dirty="0">
                <a:solidFill>
                  <a:prstClr val="black"/>
                </a:solidFill>
              </a:rPr>
              <a:t>() = 0;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//Function to remove the first element of the queue.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//Precondition: The queue exists and is not empty.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</a:t>
            </a:r>
            <a:r>
              <a:rPr lang="en-US" sz="1400" dirty="0" err="1">
                <a:solidFill>
                  <a:srgbClr val="008000"/>
                </a:solidFill>
              </a:rPr>
              <a:t>Postcondition</a:t>
            </a:r>
            <a:r>
              <a:rPr lang="en-US" sz="1400" dirty="0">
                <a:solidFill>
                  <a:srgbClr val="008000"/>
                </a:solidFill>
              </a:rPr>
              <a:t>: The queue is changed and the first element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 is removed from the queue.</a:t>
            </a:r>
          </a:p>
          <a:p>
            <a:r>
              <a:rPr lang="en-US" sz="1400" dirty="0">
                <a:solidFill>
                  <a:prstClr val="black"/>
                </a:solidFill>
              </a:rPr>
              <a:t>};</a:t>
            </a:r>
            <a:endParaRPr lang="en-US" sz="14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331127" y="953066"/>
            <a:ext cx="4572000" cy="834790"/>
          </a:xfrm>
        </p:spPr>
        <p:txBody>
          <a:bodyPr>
            <a:normAutofit fontScale="70000" lnSpcReduction="20000"/>
          </a:bodyPr>
          <a:lstStyle/>
          <a:p>
            <a:r>
              <a:rPr lang="en-US" i="1" dirty="0" smtClean="0"/>
              <a:t>This is a pure virtual template</a:t>
            </a:r>
          </a:p>
          <a:p>
            <a:pPr lvl="1"/>
            <a:r>
              <a:rPr lang="en-US" i="1" dirty="0" smtClean="0"/>
              <a:t>all the functions would have to be implemented in classes derived from it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2649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Implementing a Queue: Static Array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Task:</a:t>
            </a:r>
          </a:p>
          <a:p>
            <a:pPr lvl="1"/>
            <a:r>
              <a:rPr lang="en-US" dirty="0" smtClean="0"/>
              <a:t>Make a class that implements a Queue using a Static Array</a:t>
            </a:r>
          </a:p>
          <a:p>
            <a:pPr lvl="1"/>
            <a:r>
              <a:rPr lang="en-US" dirty="0" smtClean="0"/>
              <a:t>Minimally need:</a:t>
            </a:r>
          </a:p>
          <a:p>
            <a:pPr lvl="2"/>
            <a:r>
              <a:rPr lang="en-US" dirty="0" smtClean="0"/>
              <a:t>An array member variable for the queue</a:t>
            </a:r>
          </a:p>
          <a:p>
            <a:pPr lvl="2"/>
            <a:r>
              <a:rPr lang="en-US" dirty="0" smtClean="0"/>
              <a:t>An integer constant or member variable to indicate the maximum size of the queue</a:t>
            </a:r>
          </a:p>
          <a:p>
            <a:pPr lvl="2"/>
            <a:r>
              <a:rPr lang="en-US" dirty="0" smtClean="0"/>
              <a:t>An integer member variable to identify the front of the queue</a:t>
            </a:r>
          </a:p>
          <a:p>
            <a:pPr lvl="2"/>
            <a:r>
              <a:rPr lang="en-US" dirty="0"/>
              <a:t>An integer member variable to identify the </a:t>
            </a:r>
            <a:r>
              <a:rPr lang="en-US" dirty="0" smtClean="0"/>
              <a:t>end of </a:t>
            </a:r>
            <a:r>
              <a:rPr lang="en-US" dirty="0"/>
              <a:t>the </a:t>
            </a:r>
            <a:r>
              <a:rPr lang="en-US" dirty="0" smtClean="0"/>
              <a:t>queue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19200" y="2514600"/>
            <a:ext cx="7391400" cy="2514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Suggestions?</a:t>
            </a:r>
          </a:p>
          <a:p>
            <a:pPr algn="ctr"/>
            <a:endParaRPr lang="en-US" sz="4400" dirty="0" smtClean="0">
              <a:solidFill>
                <a:schemeClr val="tx1"/>
              </a:solidFill>
            </a:endParaRPr>
          </a:p>
          <a:p>
            <a:pPr algn="ctr"/>
            <a:r>
              <a:rPr lang="en-US" sz="2800" i="1" dirty="0" smtClean="0">
                <a:solidFill>
                  <a:schemeClr val="tx1"/>
                </a:solidFill>
              </a:rPr>
              <a:t>Hint: at least 4 things</a:t>
            </a:r>
            <a:endParaRPr lang="en-US" sz="28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69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Observe: How it might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Queue is empty and we add ‘A’ into it</a:t>
            </a:r>
          </a:p>
          <a:p>
            <a:pPr lvl="1"/>
            <a:r>
              <a:rPr lang="en-US" dirty="0" err="1" smtClean="0"/>
              <a:t>addQueue</a:t>
            </a:r>
            <a:r>
              <a:rPr lang="en-US" dirty="0" smtClean="0"/>
              <a:t>(Queue, ‘A’);</a:t>
            </a:r>
          </a:p>
          <a:p>
            <a:pPr lvl="1"/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382" y="2590800"/>
            <a:ext cx="4191000" cy="1709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376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Observe: How it might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 two more things, ‘B’ and ‘C’</a:t>
            </a:r>
          </a:p>
          <a:p>
            <a:pPr lvl="1"/>
            <a:r>
              <a:rPr lang="en-US" dirty="0" err="1" smtClean="0"/>
              <a:t>addQueue</a:t>
            </a:r>
            <a:r>
              <a:rPr lang="en-US" dirty="0" smtClean="0"/>
              <a:t>(Queue, ‘B’);</a:t>
            </a:r>
          </a:p>
          <a:p>
            <a:pPr lvl="1"/>
            <a:r>
              <a:rPr lang="en-US" dirty="0" err="1"/>
              <a:t>addQueue</a:t>
            </a:r>
            <a:r>
              <a:rPr lang="en-US" dirty="0"/>
              <a:t>(Queue, </a:t>
            </a:r>
            <a:r>
              <a:rPr lang="en-US" dirty="0" smtClean="0"/>
              <a:t>‘C’);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37322"/>
            <a:ext cx="5410200" cy="182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129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Observe: How it might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Remove an item from the Queue</a:t>
            </a:r>
          </a:p>
          <a:p>
            <a:pPr lvl="1"/>
            <a:r>
              <a:rPr lang="en-US" dirty="0" err="1" smtClean="0"/>
              <a:t>deleteQueue</a:t>
            </a:r>
            <a:r>
              <a:rPr lang="en-US" dirty="0" smtClean="0"/>
              <a:t>(Queue);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20" y="2590800"/>
            <a:ext cx="5354099" cy="1755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2971800" y="4191000"/>
            <a:ext cx="228600" cy="838200"/>
          </a:xfrm>
          <a:prstGeom prst="straightConnector1">
            <a:avLst/>
          </a:prstGeom>
          <a:ln w="666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ultiply 8"/>
          <p:cNvSpPr/>
          <p:nvPr/>
        </p:nvSpPr>
        <p:spPr>
          <a:xfrm>
            <a:off x="1447800" y="2971800"/>
            <a:ext cx="762000" cy="496898"/>
          </a:xfrm>
          <a:prstGeom prst="mathMultiply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3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Observe: How it might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Say we added 100 things</a:t>
            </a:r>
          </a:p>
          <a:p>
            <a:pPr lvl="1"/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20" y="2590800"/>
            <a:ext cx="5354099" cy="1755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0" y="3684334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153770" y="3684334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0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1637731" y="2971800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2247331" y="2971800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2925170" y="2961340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3610970" y="2966694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4220570" y="2972048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5330588" y="2975484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X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5940188" y="2975484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Y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5334000" y="3685255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5334000" y="3684334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5330588" y="3685255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98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5334000" y="3685255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99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6610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4" grpId="0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953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Stacks (review)</a:t>
            </a:r>
          </a:p>
          <a:p>
            <a:pPr lvl="1"/>
            <a:r>
              <a:rPr lang="en-US" dirty="0" smtClean="0"/>
              <a:t>Implement with Linked Lists</a:t>
            </a:r>
          </a:p>
          <a:p>
            <a:endParaRPr lang="en-US" dirty="0"/>
          </a:p>
          <a:p>
            <a:r>
              <a:rPr lang="en-US" dirty="0" smtClean="0"/>
              <a:t>Queues</a:t>
            </a:r>
          </a:p>
          <a:p>
            <a:pPr lvl="1"/>
            <a:r>
              <a:rPr lang="en-US" dirty="0" smtClean="0"/>
              <a:t>Implement with</a:t>
            </a:r>
          </a:p>
          <a:p>
            <a:pPr lvl="2"/>
            <a:r>
              <a:rPr lang="en-US" dirty="0" smtClean="0"/>
              <a:t>Static Array</a:t>
            </a:r>
          </a:p>
          <a:p>
            <a:pPr lvl="2"/>
            <a:r>
              <a:rPr lang="en-US" dirty="0" smtClean="0"/>
              <a:t>Dynamic Arrays</a:t>
            </a:r>
          </a:p>
          <a:p>
            <a:pPr lvl="2"/>
            <a:r>
              <a:rPr lang="en-US" dirty="0" smtClean="0"/>
              <a:t>Linked Lists</a:t>
            </a:r>
          </a:p>
          <a:p>
            <a:endParaRPr lang="en-US" dirty="0"/>
          </a:p>
          <a:p>
            <a:r>
              <a:rPr lang="en-US" dirty="0" err="1" smtClean="0"/>
              <a:t>Deques</a:t>
            </a:r>
            <a:r>
              <a:rPr lang="en-US" dirty="0" smtClean="0"/>
              <a:t> (double-ended queues)</a:t>
            </a:r>
          </a:p>
          <a:p>
            <a:pPr lvl="1"/>
            <a:r>
              <a:rPr lang="en-US" dirty="0" smtClean="0"/>
              <a:t>Implement with</a:t>
            </a:r>
          </a:p>
          <a:p>
            <a:pPr lvl="2"/>
            <a:r>
              <a:rPr lang="en-US" dirty="0" smtClean="0"/>
              <a:t>Doubly Linked Lists</a:t>
            </a:r>
          </a:p>
          <a:p>
            <a:pPr lvl="2"/>
            <a:r>
              <a:rPr lang="en-US" dirty="0" smtClean="0"/>
              <a:t>Can also used arrays but will not explicitly talk about</a:t>
            </a:r>
          </a:p>
        </p:txBody>
      </p:sp>
    </p:spTree>
    <p:extLst>
      <p:ext uri="{BB962C8B-B14F-4D97-AF65-F5344CB8AC3E}">
        <p14:creationId xmlns:p14="http://schemas.microsoft.com/office/powerpoint/2010/main" val="204234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Observe: How it might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Say we added 100 things</a:t>
            </a:r>
          </a:p>
          <a:p>
            <a:pPr lvl="1"/>
            <a:r>
              <a:rPr lang="en-US" dirty="0" smtClean="0"/>
              <a:t>Then removed 98 of them</a:t>
            </a:r>
          </a:p>
          <a:p>
            <a:pPr lvl="1"/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20" y="2590800"/>
            <a:ext cx="5354099" cy="1755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0" y="3732438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99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153770" y="3684334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0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1637731" y="2971800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2247331" y="2971800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2925170" y="2961340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3610970" y="2966694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4220570" y="2972048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5330588" y="2975484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X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5940188" y="2975484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Y</a:t>
            </a:r>
            <a:endParaRPr lang="en-US" sz="2000" dirty="0"/>
          </a:p>
        </p:txBody>
      </p:sp>
      <p:sp>
        <p:nvSpPr>
          <p:cNvPr id="9" name="Multiply 8"/>
          <p:cNvSpPr/>
          <p:nvPr/>
        </p:nvSpPr>
        <p:spPr>
          <a:xfrm>
            <a:off x="1485331" y="2948613"/>
            <a:ext cx="762000" cy="496898"/>
          </a:xfrm>
          <a:prstGeom prst="mathMultiply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ultiply 20"/>
          <p:cNvSpPr/>
          <p:nvPr/>
        </p:nvSpPr>
        <p:spPr>
          <a:xfrm>
            <a:off x="2094931" y="2948613"/>
            <a:ext cx="762000" cy="496898"/>
          </a:xfrm>
          <a:prstGeom prst="mathMultiply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ultiply 21"/>
          <p:cNvSpPr/>
          <p:nvPr/>
        </p:nvSpPr>
        <p:spPr>
          <a:xfrm>
            <a:off x="2740925" y="2942594"/>
            <a:ext cx="762000" cy="496898"/>
          </a:xfrm>
          <a:prstGeom prst="mathMultiply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ultiply 22"/>
          <p:cNvSpPr/>
          <p:nvPr/>
        </p:nvSpPr>
        <p:spPr>
          <a:xfrm>
            <a:off x="3375546" y="2953054"/>
            <a:ext cx="762000" cy="496898"/>
          </a:xfrm>
          <a:prstGeom prst="mathMultiply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ultiply 23"/>
          <p:cNvSpPr/>
          <p:nvPr/>
        </p:nvSpPr>
        <p:spPr>
          <a:xfrm>
            <a:off x="4047510" y="2966694"/>
            <a:ext cx="762000" cy="496898"/>
          </a:xfrm>
          <a:prstGeom prst="mathMultiply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ultiply 24"/>
          <p:cNvSpPr/>
          <p:nvPr/>
        </p:nvSpPr>
        <p:spPr>
          <a:xfrm>
            <a:off x="4568588" y="2975484"/>
            <a:ext cx="762000" cy="496898"/>
          </a:xfrm>
          <a:prstGeom prst="mathMultiply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153770" y="3684334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3121925" y="3704581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121925" y="3704581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</a:t>
            </a:r>
            <a:endParaRPr lang="en-US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3121925" y="3684334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</a:t>
            </a:r>
            <a:endParaRPr lang="en-US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3153770" y="3684110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5</a:t>
            </a:r>
            <a:endParaRPr lang="en-US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3121925" y="3704581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98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4047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Observe: How it might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Say we added 100 things</a:t>
            </a:r>
          </a:p>
          <a:p>
            <a:pPr lvl="1"/>
            <a:r>
              <a:rPr lang="en-US" dirty="0" smtClean="0"/>
              <a:t>Then removed 98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Creates an ARTIFICALLY FULL queue</a:t>
            </a:r>
          </a:p>
          <a:p>
            <a:pPr lvl="2"/>
            <a:r>
              <a:rPr lang="en-US" dirty="0" err="1" smtClean="0"/>
              <a:t>queueRear</a:t>
            </a:r>
            <a:r>
              <a:rPr lang="en-US" dirty="0" smtClean="0"/>
              <a:t> cannot be incremented</a:t>
            </a:r>
          </a:p>
          <a:p>
            <a:pPr lvl="2"/>
            <a:r>
              <a:rPr lang="en-US" dirty="0" smtClean="0"/>
              <a:t>but clearly there are empty slots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20" y="2590800"/>
            <a:ext cx="5354099" cy="1755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0" y="3732438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99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1637731" y="2971800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2247331" y="2971800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2925170" y="2961340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3610970" y="2966694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4220570" y="2972048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5330588" y="2975484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X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5940188" y="2975484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Y</a:t>
            </a:r>
            <a:endParaRPr lang="en-US" sz="2000" dirty="0"/>
          </a:p>
        </p:txBody>
      </p:sp>
      <p:sp>
        <p:nvSpPr>
          <p:cNvPr id="9" name="Multiply 8"/>
          <p:cNvSpPr/>
          <p:nvPr/>
        </p:nvSpPr>
        <p:spPr>
          <a:xfrm>
            <a:off x="1485331" y="2948613"/>
            <a:ext cx="762000" cy="496898"/>
          </a:xfrm>
          <a:prstGeom prst="mathMultiply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ultiply 20"/>
          <p:cNvSpPr/>
          <p:nvPr/>
        </p:nvSpPr>
        <p:spPr>
          <a:xfrm>
            <a:off x="2094931" y="2948613"/>
            <a:ext cx="762000" cy="496898"/>
          </a:xfrm>
          <a:prstGeom prst="mathMultiply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ultiply 21"/>
          <p:cNvSpPr/>
          <p:nvPr/>
        </p:nvSpPr>
        <p:spPr>
          <a:xfrm>
            <a:off x="2740925" y="2942594"/>
            <a:ext cx="762000" cy="496898"/>
          </a:xfrm>
          <a:prstGeom prst="mathMultiply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ultiply 22"/>
          <p:cNvSpPr/>
          <p:nvPr/>
        </p:nvSpPr>
        <p:spPr>
          <a:xfrm>
            <a:off x="3375546" y="2953054"/>
            <a:ext cx="762000" cy="496898"/>
          </a:xfrm>
          <a:prstGeom prst="mathMultiply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ultiply 23"/>
          <p:cNvSpPr/>
          <p:nvPr/>
        </p:nvSpPr>
        <p:spPr>
          <a:xfrm>
            <a:off x="4047510" y="2966694"/>
            <a:ext cx="762000" cy="496898"/>
          </a:xfrm>
          <a:prstGeom prst="mathMultiply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ultiply 24"/>
          <p:cNvSpPr/>
          <p:nvPr/>
        </p:nvSpPr>
        <p:spPr>
          <a:xfrm>
            <a:off x="4568588" y="2975484"/>
            <a:ext cx="762000" cy="496898"/>
          </a:xfrm>
          <a:prstGeom prst="mathMultiply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121925" y="3704581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98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2363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Going in Circles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4724400" cy="5059363"/>
          </a:xfrm>
        </p:spPr>
        <p:txBody>
          <a:bodyPr/>
          <a:lstStyle/>
          <a:p>
            <a:r>
              <a:rPr lang="en-US" dirty="0" smtClean="0"/>
              <a:t>Setup the code so </a:t>
            </a:r>
            <a:r>
              <a:rPr lang="en-US" dirty="0" err="1" smtClean="0"/>
              <a:t>queueRear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can go from 99 to 0</a:t>
            </a:r>
          </a:p>
          <a:p>
            <a:pPr lvl="1"/>
            <a:r>
              <a:rPr lang="en-US" dirty="0" smtClean="0"/>
              <a:t>Allow this </a:t>
            </a:r>
            <a:br>
              <a:rPr lang="en-US" dirty="0" smtClean="0"/>
            </a:br>
            <a:r>
              <a:rPr lang="en-US" dirty="0" smtClean="0"/>
              <a:t>only if </a:t>
            </a:r>
            <a:r>
              <a:rPr lang="en-US" dirty="0" err="1" smtClean="0"/>
              <a:t>queueFront</a:t>
            </a:r>
            <a:r>
              <a:rPr lang="en-US" dirty="0" smtClean="0"/>
              <a:t> &gt; 0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19200"/>
            <a:ext cx="2519362" cy="269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659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Going in Circles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4724400" cy="5059363"/>
          </a:xfrm>
        </p:spPr>
        <p:txBody>
          <a:bodyPr/>
          <a:lstStyle/>
          <a:p>
            <a:r>
              <a:rPr lang="en-US" dirty="0" smtClean="0"/>
              <a:t>Setup the code so </a:t>
            </a:r>
            <a:r>
              <a:rPr lang="en-US" dirty="0" err="1" smtClean="0"/>
              <a:t>queueRear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can go from 99 to 0</a:t>
            </a:r>
          </a:p>
          <a:p>
            <a:pPr lvl="1"/>
            <a:r>
              <a:rPr lang="en-US" dirty="0" smtClean="0"/>
              <a:t>Allow this </a:t>
            </a:r>
            <a:br>
              <a:rPr lang="en-US" dirty="0" smtClean="0"/>
            </a:br>
            <a:r>
              <a:rPr lang="en-US" dirty="0" smtClean="0"/>
              <a:t>only if </a:t>
            </a:r>
            <a:r>
              <a:rPr lang="en-US" dirty="0" err="1" smtClean="0"/>
              <a:t>queueFront</a:t>
            </a:r>
            <a:r>
              <a:rPr lang="en-US" dirty="0" smtClean="0"/>
              <a:t> &gt; 0</a:t>
            </a:r>
          </a:p>
          <a:p>
            <a:pPr lvl="1"/>
            <a:endParaRPr lang="en-US" dirty="0"/>
          </a:p>
          <a:p>
            <a:r>
              <a:rPr lang="en-US" dirty="0" smtClean="0"/>
              <a:t>This allows things such as: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19200"/>
            <a:ext cx="2519362" cy="269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14800"/>
            <a:ext cx="7897091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81945" y="4114800"/>
            <a:ext cx="4128655" cy="1905000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96000" y="3200400"/>
            <a:ext cx="228600" cy="276999"/>
          </a:xfrm>
          <a:prstGeom prst="rect">
            <a:avLst/>
          </a:prstGeom>
          <a:solidFill>
            <a:schemeClr val="bg2">
              <a:alpha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X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6393294" y="3276600"/>
            <a:ext cx="228600" cy="276999"/>
          </a:xfrm>
          <a:prstGeom prst="rect">
            <a:avLst/>
          </a:prstGeom>
          <a:solidFill>
            <a:schemeClr val="bg2">
              <a:alpha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Y</a:t>
            </a:r>
            <a:endParaRPr lang="en-US" sz="12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621894" y="2819400"/>
            <a:ext cx="162288" cy="45720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810000" y="4419600"/>
            <a:ext cx="0" cy="47110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115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Going in Circles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4724400" cy="5059363"/>
          </a:xfrm>
        </p:spPr>
        <p:txBody>
          <a:bodyPr/>
          <a:lstStyle/>
          <a:p>
            <a:r>
              <a:rPr lang="en-US" dirty="0" smtClean="0"/>
              <a:t>Setup the code so </a:t>
            </a:r>
            <a:r>
              <a:rPr lang="en-US" dirty="0" err="1" smtClean="0"/>
              <a:t>queueRear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can go from 99 to 0</a:t>
            </a:r>
          </a:p>
          <a:p>
            <a:pPr lvl="1"/>
            <a:r>
              <a:rPr lang="en-US" dirty="0" smtClean="0"/>
              <a:t>Allow this </a:t>
            </a:r>
            <a:br>
              <a:rPr lang="en-US" dirty="0" smtClean="0"/>
            </a:br>
            <a:r>
              <a:rPr lang="en-US" dirty="0" smtClean="0"/>
              <a:t>only if </a:t>
            </a:r>
            <a:r>
              <a:rPr lang="en-US" dirty="0" err="1" smtClean="0"/>
              <a:t>queueFront</a:t>
            </a:r>
            <a:r>
              <a:rPr lang="en-US" dirty="0" smtClean="0"/>
              <a:t> &gt; 0</a:t>
            </a:r>
          </a:p>
          <a:p>
            <a:pPr lvl="1"/>
            <a:endParaRPr lang="en-US" dirty="0"/>
          </a:p>
          <a:p>
            <a:r>
              <a:rPr lang="en-US" dirty="0" smtClean="0"/>
              <a:t>This allows things such as: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19200"/>
            <a:ext cx="2519362" cy="269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14800"/>
            <a:ext cx="7897091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3401" y="4114800"/>
            <a:ext cx="3948544" cy="1905000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96000" y="3200400"/>
            <a:ext cx="228600" cy="276999"/>
          </a:xfrm>
          <a:prstGeom prst="rect">
            <a:avLst/>
          </a:prstGeom>
          <a:solidFill>
            <a:schemeClr val="bg2">
              <a:alpha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X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6393294" y="3276600"/>
            <a:ext cx="228600" cy="276999"/>
          </a:xfrm>
          <a:prstGeom prst="rect">
            <a:avLst/>
          </a:prstGeom>
          <a:solidFill>
            <a:schemeClr val="bg2">
              <a:alpha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Y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669881" y="3290500"/>
            <a:ext cx="228600" cy="276999"/>
          </a:xfrm>
          <a:prstGeom prst="rect">
            <a:avLst/>
          </a:prstGeom>
          <a:solidFill>
            <a:schemeClr val="bg2">
              <a:alpha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Z</a:t>
            </a:r>
            <a:endParaRPr lang="en-US" sz="1200" dirty="0"/>
          </a:p>
        </p:txBody>
      </p:sp>
      <p:cxnSp>
        <p:nvCxnSpPr>
          <p:cNvPr id="6" name="Straight Arrow Connector 5"/>
          <p:cNvCxnSpPr>
            <a:endCxn id="9" idx="0"/>
          </p:cNvCxnSpPr>
          <p:nvPr/>
        </p:nvCxnSpPr>
        <p:spPr>
          <a:xfrm>
            <a:off x="6784181" y="2819400"/>
            <a:ext cx="0" cy="47110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8153400" y="4419600"/>
            <a:ext cx="0" cy="47110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848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Marker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943600"/>
          </a:xfrm>
        </p:spPr>
        <p:txBody>
          <a:bodyPr>
            <a:normAutofit/>
          </a:bodyPr>
          <a:lstStyle/>
          <a:p>
            <a:r>
              <a:rPr lang="en-US" dirty="0" smtClean="0"/>
              <a:t>Questions on:</a:t>
            </a:r>
          </a:p>
          <a:p>
            <a:pPr lvl="1"/>
            <a:r>
              <a:rPr lang="en-US" dirty="0"/>
              <a:t>Review </a:t>
            </a:r>
            <a:r>
              <a:rPr lang="en-US" dirty="0" smtClean="0"/>
              <a:t>Stacks, Singly Linked Lists</a:t>
            </a:r>
            <a:endParaRPr lang="en-US" dirty="0"/>
          </a:p>
          <a:p>
            <a:pPr lvl="1"/>
            <a:r>
              <a:rPr lang="en-US" dirty="0" smtClean="0"/>
              <a:t>Queues</a:t>
            </a:r>
          </a:p>
          <a:p>
            <a:pPr lvl="2"/>
            <a:r>
              <a:rPr lang="en-US" dirty="0" smtClean="0"/>
              <a:t>In General</a:t>
            </a:r>
          </a:p>
          <a:p>
            <a:pPr lvl="2"/>
            <a:r>
              <a:rPr lang="en-US" dirty="0" smtClean="0"/>
              <a:t>Concept of Implementation using Circular Array</a:t>
            </a:r>
          </a:p>
          <a:p>
            <a:endParaRPr lang="en-US" dirty="0" smtClean="0"/>
          </a:p>
          <a:p>
            <a:r>
              <a:rPr lang="en-US" dirty="0" smtClean="0"/>
              <a:t>Next up</a:t>
            </a:r>
          </a:p>
          <a:p>
            <a:pPr lvl="1"/>
            <a:r>
              <a:rPr lang="en-US" dirty="0" smtClean="0"/>
              <a:t>Queues</a:t>
            </a:r>
          </a:p>
          <a:p>
            <a:pPr lvl="1"/>
            <a:r>
              <a:rPr lang="en-US" dirty="0"/>
              <a:t>Doubly Linked List</a:t>
            </a:r>
          </a:p>
          <a:p>
            <a:pPr lvl="1"/>
            <a:r>
              <a:rPr lang="en-US" dirty="0" err="1"/>
              <a:t>Deques</a:t>
            </a:r>
            <a:endParaRPr lang="en-US" dirty="0"/>
          </a:p>
          <a:p>
            <a:pPr lvl="1"/>
            <a:r>
              <a:rPr lang="en-US" dirty="0"/>
              <a:t>Iterators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0139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(static) Array-based Queue</a:t>
            </a:r>
          </a:p>
        </p:txBody>
      </p:sp>
      <p:sp>
        <p:nvSpPr>
          <p:cNvPr id="6246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219200"/>
            <a:ext cx="7467600" cy="22860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dirty="0" smtClean="0"/>
              <a:t>Use an array of size </a:t>
            </a:r>
            <a:r>
              <a:rPr lang="en-US" altLang="en-US" sz="2400" b="1" i="1" dirty="0" smtClean="0">
                <a:latin typeface="Times New Roman" charset="0"/>
              </a:rPr>
              <a:t>N</a:t>
            </a:r>
            <a:r>
              <a:rPr lang="en-US" altLang="en-US" sz="2400" dirty="0" smtClean="0"/>
              <a:t> in a circular fashion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endParaRPr lang="en-US" altLang="en-US" sz="2400" dirty="0" smtClean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dirty="0" smtClean="0"/>
              <a:t>Two variables keep track of the front and rear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b="1" i="1" dirty="0" smtClean="0">
                <a:latin typeface="Times New Roman" charset="0"/>
              </a:rPr>
              <a:t>f</a:t>
            </a:r>
            <a:r>
              <a:rPr lang="en-US" altLang="en-US" sz="2000" dirty="0" smtClean="0"/>
              <a:t> 	index of the front element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b="1" i="1" dirty="0" smtClean="0">
                <a:latin typeface="Times New Roman" charset="0"/>
              </a:rPr>
              <a:t>r</a:t>
            </a:r>
            <a:r>
              <a:rPr lang="en-US" altLang="en-US" sz="2000" dirty="0" smtClean="0"/>
              <a:t>	index immediately past the rear element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endParaRPr lang="en-US" altLang="en-US" sz="2400" dirty="0" smtClean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dirty="0" smtClean="0"/>
              <a:t>Array location </a:t>
            </a:r>
            <a:r>
              <a:rPr lang="en-US" altLang="en-US" sz="2400" b="1" i="1" dirty="0" smtClean="0">
                <a:latin typeface="Times New Roman" charset="0"/>
              </a:rPr>
              <a:t>r</a:t>
            </a:r>
            <a:r>
              <a:rPr lang="en-US" altLang="en-US" sz="2400" dirty="0" smtClean="0"/>
              <a:t> is kept empty</a:t>
            </a:r>
          </a:p>
        </p:txBody>
      </p:sp>
      <p:grpSp>
        <p:nvGrpSpPr>
          <p:cNvPr id="62468" name="Group 4"/>
          <p:cNvGrpSpPr>
            <a:grpSpLocks/>
          </p:cNvGrpSpPr>
          <p:nvPr/>
        </p:nvGrpSpPr>
        <p:grpSpPr bwMode="auto">
          <a:xfrm>
            <a:off x="1524000" y="4122738"/>
            <a:ext cx="5638800" cy="758825"/>
            <a:chOff x="960" y="2597"/>
            <a:chExt cx="3552" cy="478"/>
          </a:xfrm>
        </p:grpSpPr>
        <p:sp>
          <p:nvSpPr>
            <p:cNvPr id="62495" name="Rectangle 5"/>
            <p:cNvSpPr>
              <a:spLocks noChangeArrowheads="1"/>
            </p:cNvSpPr>
            <p:nvPr/>
          </p:nvSpPr>
          <p:spPr bwMode="auto">
            <a:xfrm>
              <a:off x="960" y="2597"/>
              <a:ext cx="18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latin typeface="Times New Roman" charset="0"/>
                </a:rPr>
                <a:t>Q</a:t>
              </a:r>
              <a:endParaRPr lang="en-US" altLang="en-US" b="1">
                <a:latin typeface="Calibri" pitchFamily="34" charset="0"/>
              </a:endParaRPr>
            </a:p>
          </p:txBody>
        </p:sp>
        <p:sp>
          <p:nvSpPr>
            <p:cNvPr id="62496" name="Rectangle 6"/>
            <p:cNvSpPr>
              <a:spLocks noChangeArrowheads="1"/>
            </p:cNvSpPr>
            <p:nvPr/>
          </p:nvSpPr>
          <p:spPr bwMode="auto">
            <a:xfrm>
              <a:off x="1296" y="2842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latin typeface="Times New Roman" charset="0"/>
                </a:rPr>
                <a:t>0</a:t>
              </a:r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497" name="Rectangle 7"/>
            <p:cNvSpPr>
              <a:spLocks noChangeArrowheads="1"/>
            </p:cNvSpPr>
            <p:nvPr/>
          </p:nvSpPr>
          <p:spPr bwMode="auto">
            <a:xfrm>
              <a:off x="1488" y="2842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latin typeface="Times New Roman" charset="0"/>
                </a:rPr>
                <a:t>1</a:t>
              </a:r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498" name="Rectangle 8"/>
            <p:cNvSpPr>
              <a:spLocks noChangeArrowheads="1"/>
            </p:cNvSpPr>
            <p:nvPr/>
          </p:nvSpPr>
          <p:spPr bwMode="auto">
            <a:xfrm>
              <a:off x="1680" y="2842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latin typeface="Times New Roman" charset="0"/>
                </a:rPr>
                <a:t>2</a:t>
              </a:r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499" name="Rectangle 9"/>
            <p:cNvSpPr>
              <a:spLocks noChangeArrowheads="1"/>
            </p:cNvSpPr>
            <p:nvPr/>
          </p:nvSpPr>
          <p:spPr bwMode="auto">
            <a:xfrm>
              <a:off x="3936" y="2842"/>
              <a:ext cx="17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latin typeface="Times New Roman" charset="0"/>
                </a:rPr>
                <a:t>r</a:t>
              </a:r>
              <a:endParaRPr lang="en-US" altLang="en-US" b="1">
                <a:latin typeface="Calibri" pitchFamily="34" charset="0"/>
              </a:endParaRPr>
            </a:p>
          </p:txBody>
        </p:sp>
        <p:sp>
          <p:nvSpPr>
            <p:cNvPr id="62500" name="Rectangle 10"/>
            <p:cNvSpPr>
              <a:spLocks noChangeArrowheads="1"/>
            </p:cNvSpPr>
            <p:nvPr/>
          </p:nvSpPr>
          <p:spPr bwMode="auto">
            <a:xfrm>
              <a:off x="2016" y="2842"/>
              <a:ext cx="17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latin typeface="Times New Roman" charset="0"/>
                </a:rPr>
                <a:t>f</a:t>
              </a:r>
              <a:endParaRPr lang="en-US" altLang="en-US" b="1">
                <a:latin typeface="Calibri" pitchFamily="34" charset="0"/>
              </a:endParaRPr>
            </a:p>
          </p:txBody>
        </p:sp>
        <p:sp>
          <p:nvSpPr>
            <p:cNvPr id="62501" name="Rectangle 11"/>
            <p:cNvSpPr>
              <a:spLocks noChangeArrowheads="1"/>
            </p:cNvSpPr>
            <p:nvPr/>
          </p:nvSpPr>
          <p:spPr bwMode="auto">
            <a:xfrm>
              <a:off x="1248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502" name="Rectangle 12"/>
            <p:cNvSpPr>
              <a:spLocks noChangeArrowheads="1"/>
            </p:cNvSpPr>
            <p:nvPr/>
          </p:nvSpPr>
          <p:spPr bwMode="auto">
            <a:xfrm>
              <a:off x="1440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503" name="Rectangle 13"/>
            <p:cNvSpPr>
              <a:spLocks noChangeArrowheads="1"/>
            </p:cNvSpPr>
            <p:nvPr/>
          </p:nvSpPr>
          <p:spPr bwMode="auto">
            <a:xfrm>
              <a:off x="1632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504" name="Rectangle 14"/>
            <p:cNvSpPr>
              <a:spLocks noChangeArrowheads="1"/>
            </p:cNvSpPr>
            <p:nvPr/>
          </p:nvSpPr>
          <p:spPr bwMode="auto">
            <a:xfrm>
              <a:off x="1824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505" name="Rectangle 15"/>
            <p:cNvSpPr>
              <a:spLocks noChangeArrowheads="1"/>
            </p:cNvSpPr>
            <p:nvPr/>
          </p:nvSpPr>
          <p:spPr bwMode="auto">
            <a:xfrm>
              <a:off x="2016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506" name="Rectangle 16"/>
            <p:cNvSpPr>
              <a:spLocks noChangeArrowheads="1"/>
            </p:cNvSpPr>
            <p:nvPr/>
          </p:nvSpPr>
          <p:spPr bwMode="auto">
            <a:xfrm>
              <a:off x="2208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507" name="Rectangle 17"/>
            <p:cNvSpPr>
              <a:spLocks noChangeArrowheads="1"/>
            </p:cNvSpPr>
            <p:nvPr/>
          </p:nvSpPr>
          <p:spPr bwMode="auto">
            <a:xfrm>
              <a:off x="2400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508" name="Rectangle 18"/>
            <p:cNvSpPr>
              <a:spLocks noChangeArrowheads="1"/>
            </p:cNvSpPr>
            <p:nvPr/>
          </p:nvSpPr>
          <p:spPr bwMode="auto">
            <a:xfrm>
              <a:off x="2592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509" name="Rectangle 19"/>
            <p:cNvSpPr>
              <a:spLocks noChangeArrowheads="1"/>
            </p:cNvSpPr>
            <p:nvPr/>
          </p:nvSpPr>
          <p:spPr bwMode="auto">
            <a:xfrm>
              <a:off x="2784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510" name="Rectangle 20"/>
            <p:cNvSpPr>
              <a:spLocks noChangeArrowheads="1"/>
            </p:cNvSpPr>
            <p:nvPr/>
          </p:nvSpPr>
          <p:spPr bwMode="auto">
            <a:xfrm>
              <a:off x="2976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511" name="Rectangle 21"/>
            <p:cNvSpPr>
              <a:spLocks noChangeArrowheads="1"/>
            </p:cNvSpPr>
            <p:nvPr/>
          </p:nvSpPr>
          <p:spPr bwMode="auto">
            <a:xfrm>
              <a:off x="3168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512" name="Rectangle 22"/>
            <p:cNvSpPr>
              <a:spLocks noChangeArrowheads="1"/>
            </p:cNvSpPr>
            <p:nvPr/>
          </p:nvSpPr>
          <p:spPr bwMode="auto">
            <a:xfrm>
              <a:off x="3360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513" name="Rectangle 23"/>
            <p:cNvSpPr>
              <a:spLocks noChangeArrowheads="1"/>
            </p:cNvSpPr>
            <p:nvPr/>
          </p:nvSpPr>
          <p:spPr bwMode="auto">
            <a:xfrm>
              <a:off x="3552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514" name="Rectangle 24"/>
            <p:cNvSpPr>
              <a:spLocks noChangeArrowheads="1"/>
            </p:cNvSpPr>
            <p:nvPr/>
          </p:nvSpPr>
          <p:spPr bwMode="auto">
            <a:xfrm>
              <a:off x="3744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515" name="Rectangle 25"/>
            <p:cNvSpPr>
              <a:spLocks noChangeArrowheads="1"/>
            </p:cNvSpPr>
            <p:nvPr/>
          </p:nvSpPr>
          <p:spPr bwMode="auto">
            <a:xfrm>
              <a:off x="3936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516" name="Rectangle 26"/>
            <p:cNvSpPr>
              <a:spLocks noChangeArrowheads="1"/>
            </p:cNvSpPr>
            <p:nvPr/>
          </p:nvSpPr>
          <p:spPr bwMode="auto">
            <a:xfrm>
              <a:off x="4128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517" name="Rectangle 27"/>
            <p:cNvSpPr>
              <a:spLocks noChangeArrowheads="1"/>
            </p:cNvSpPr>
            <p:nvPr/>
          </p:nvSpPr>
          <p:spPr bwMode="auto">
            <a:xfrm>
              <a:off x="4320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</p:grpSp>
      <p:sp>
        <p:nvSpPr>
          <p:cNvPr id="62469" name="Text Box 28"/>
          <p:cNvSpPr txBox="1">
            <a:spLocks noChangeArrowheads="1"/>
          </p:cNvSpPr>
          <p:nvPr/>
        </p:nvSpPr>
        <p:spPr bwMode="auto">
          <a:xfrm>
            <a:off x="3089275" y="3665538"/>
            <a:ext cx="2509838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2D2DB9"/>
                </a:solidFill>
                <a:latin typeface="Calibri" pitchFamily="34" charset="0"/>
              </a:rPr>
              <a:t>normal configuration</a:t>
            </a:r>
          </a:p>
        </p:txBody>
      </p:sp>
      <p:grpSp>
        <p:nvGrpSpPr>
          <p:cNvPr id="62470" name="Group 29"/>
          <p:cNvGrpSpPr>
            <a:grpSpLocks/>
          </p:cNvGrpSpPr>
          <p:nvPr/>
        </p:nvGrpSpPr>
        <p:grpSpPr bwMode="auto">
          <a:xfrm>
            <a:off x="1524000" y="5570538"/>
            <a:ext cx="5638800" cy="758825"/>
            <a:chOff x="960" y="3360"/>
            <a:chExt cx="3552" cy="478"/>
          </a:xfrm>
        </p:grpSpPr>
        <p:sp>
          <p:nvSpPr>
            <p:cNvPr id="62472" name="Rectangle 30"/>
            <p:cNvSpPr>
              <a:spLocks noChangeArrowheads="1"/>
            </p:cNvSpPr>
            <p:nvPr/>
          </p:nvSpPr>
          <p:spPr bwMode="auto">
            <a:xfrm>
              <a:off x="960" y="3360"/>
              <a:ext cx="18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solidFill>
                    <a:srgbClr val="40458C"/>
                  </a:solidFill>
                  <a:latin typeface="Times New Roman" charset="0"/>
                </a:rPr>
                <a:t>Q</a:t>
              </a:r>
              <a:endParaRPr lang="en-US" altLang="en-US" b="1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2473" name="Rectangle 31"/>
            <p:cNvSpPr>
              <a:spLocks noChangeArrowheads="1"/>
            </p:cNvSpPr>
            <p:nvPr/>
          </p:nvSpPr>
          <p:spPr bwMode="auto">
            <a:xfrm>
              <a:off x="1296" y="3605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40458C"/>
                  </a:solidFill>
                  <a:latin typeface="Times New Roman" charset="0"/>
                </a:rPr>
                <a:t>0</a:t>
              </a:r>
              <a:endParaRPr lang="en-US" altLang="en-US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2474" name="Rectangle 32"/>
            <p:cNvSpPr>
              <a:spLocks noChangeArrowheads="1"/>
            </p:cNvSpPr>
            <p:nvPr/>
          </p:nvSpPr>
          <p:spPr bwMode="auto">
            <a:xfrm>
              <a:off x="1488" y="3605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40458C"/>
                  </a:solidFill>
                  <a:latin typeface="Times New Roman" charset="0"/>
                </a:rPr>
                <a:t>1</a:t>
              </a:r>
              <a:endParaRPr lang="en-US" altLang="en-US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2475" name="Rectangle 33"/>
            <p:cNvSpPr>
              <a:spLocks noChangeArrowheads="1"/>
            </p:cNvSpPr>
            <p:nvPr/>
          </p:nvSpPr>
          <p:spPr bwMode="auto">
            <a:xfrm>
              <a:off x="1680" y="3605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40458C"/>
                  </a:solidFill>
                  <a:latin typeface="Times New Roman" charset="0"/>
                </a:rPr>
                <a:t>2</a:t>
              </a:r>
              <a:endParaRPr lang="en-US" altLang="en-US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2476" name="Rectangle 34"/>
            <p:cNvSpPr>
              <a:spLocks noChangeArrowheads="1"/>
            </p:cNvSpPr>
            <p:nvPr/>
          </p:nvSpPr>
          <p:spPr bwMode="auto">
            <a:xfrm>
              <a:off x="3360" y="3605"/>
              <a:ext cx="17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solidFill>
                    <a:srgbClr val="40458C"/>
                  </a:solidFill>
                  <a:latin typeface="Times New Roman" charset="0"/>
                </a:rPr>
                <a:t>f</a:t>
              </a:r>
              <a:endParaRPr lang="en-US" altLang="en-US" b="1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2477" name="Rectangle 35"/>
            <p:cNvSpPr>
              <a:spLocks noChangeArrowheads="1"/>
            </p:cNvSpPr>
            <p:nvPr/>
          </p:nvSpPr>
          <p:spPr bwMode="auto">
            <a:xfrm>
              <a:off x="2016" y="3605"/>
              <a:ext cx="17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solidFill>
                    <a:srgbClr val="40458C"/>
                  </a:solidFill>
                  <a:latin typeface="Times New Roman" charset="0"/>
                </a:rPr>
                <a:t>r</a:t>
              </a:r>
              <a:endParaRPr lang="en-US" altLang="en-US" b="1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2478" name="Rectangle 36"/>
            <p:cNvSpPr>
              <a:spLocks noChangeArrowheads="1"/>
            </p:cNvSpPr>
            <p:nvPr/>
          </p:nvSpPr>
          <p:spPr bwMode="auto">
            <a:xfrm>
              <a:off x="1248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479" name="Rectangle 37"/>
            <p:cNvSpPr>
              <a:spLocks noChangeArrowheads="1"/>
            </p:cNvSpPr>
            <p:nvPr/>
          </p:nvSpPr>
          <p:spPr bwMode="auto">
            <a:xfrm>
              <a:off x="1440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480" name="Rectangle 38"/>
            <p:cNvSpPr>
              <a:spLocks noChangeArrowheads="1"/>
            </p:cNvSpPr>
            <p:nvPr/>
          </p:nvSpPr>
          <p:spPr bwMode="auto">
            <a:xfrm>
              <a:off x="1632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481" name="Rectangle 39"/>
            <p:cNvSpPr>
              <a:spLocks noChangeArrowheads="1"/>
            </p:cNvSpPr>
            <p:nvPr/>
          </p:nvSpPr>
          <p:spPr bwMode="auto">
            <a:xfrm>
              <a:off x="1824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482" name="Rectangle 40"/>
            <p:cNvSpPr>
              <a:spLocks noChangeArrowheads="1"/>
            </p:cNvSpPr>
            <p:nvPr/>
          </p:nvSpPr>
          <p:spPr bwMode="auto">
            <a:xfrm>
              <a:off x="2016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483" name="Rectangle 41"/>
            <p:cNvSpPr>
              <a:spLocks noChangeArrowheads="1"/>
            </p:cNvSpPr>
            <p:nvPr/>
          </p:nvSpPr>
          <p:spPr bwMode="auto">
            <a:xfrm>
              <a:off x="2208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484" name="Rectangle 42"/>
            <p:cNvSpPr>
              <a:spLocks noChangeArrowheads="1"/>
            </p:cNvSpPr>
            <p:nvPr/>
          </p:nvSpPr>
          <p:spPr bwMode="auto">
            <a:xfrm>
              <a:off x="2400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485" name="Rectangle 43"/>
            <p:cNvSpPr>
              <a:spLocks noChangeArrowheads="1"/>
            </p:cNvSpPr>
            <p:nvPr/>
          </p:nvSpPr>
          <p:spPr bwMode="auto">
            <a:xfrm>
              <a:off x="2592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486" name="Rectangle 44"/>
            <p:cNvSpPr>
              <a:spLocks noChangeArrowheads="1"/>
            </p:cNvSpPr>
            <p:nvPr/>
          </p:nvSpPr>
          <p:spPr bwMode="auto">
            <a:xfrm>
              <a:off x="2784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487" name="Rectangle 45"/>
            <p:cNvSpPr>
              <a:spLocks noChangeArrowheads="1"/>
            </p:cNvSpPr>
            <p:nvPr/>
          </p:nvSpPr>
          <p:spPr bwMode="auto">
            <a:xfrm>
              <a:off x="2976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488" name="Rectangle 46"/>
            <p:cNvSpPr>
              <a:spLocks noChangeArrowheads="1"/>
            </p:cNvSpPr>
            <p:nvPr/>
          </p:nvSpPr>
          <p:spPr bwMode="auto">
            <a:xfrm>
              <a:off x="3168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489" name="Rectangle 47"/>
            <p:cNvSpPr>
              <a:spLocks noChangeArrowheads="1"/>
            </p:cNvSpPr>
            <p:nvPr/>
          </p:nvSpPr>
          <p:spPr bwMode="auto">
            <a:xfrm>
              <a:off x="3360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490" name="Rectangle 48"/>
            <p:cNvSpPr>
              <a:spLocks noChangeArrowheads="1"/>
            </p:cNvSpPr>
            <p:nvPr/>
          </p:nvSpPr>
          <p:spPr bwMode="auto">
            <a:xfrm>
              <a:off x="3552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491" name="Rectangle 49"/>
            <p:cNvSpPr>
              <a:spLocks noChangeArrowheads="1"/>
            </p:cNvSpPr>
            <p:nvPr/>
          </p:nvSpPr>
          <p:spPr bwMode="auto">
            <a:xfrm>
              <a:off x="3744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492" name="Rectangle 50"/>
            <p:cNvSpPr>
              <a:spLocks noChangeArrowheads="1"/>
            </p:cNvSpPr>
            <p:nvPr/>
          </p:nvSpPr>
          <p:spPr bwMode="auto">
            <a:xfrm>
              <a:off x="3936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493" name="Rectangle 51"/>
            <p:cNvSpPr>
              <a:spLocks noChangeArrowheads="1"/>
            </p:cNvSpPr>
            <p:nvPr/>
          </p:nvSpPr>
          <p:spPr bwMode="auto">
            <a:xfrm>
              <a:off x="4128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494" name="Rectangle 52"/>
            <p:cNvSpPr>
              <a:spLocks noChangeArrowheads="1"/>
            </p:cNvSpPr>
            <p:nvPr/>
          </p:nvSpPr>
          <p:spPr bwMode="auto">
            <a:xfrm>
              <a:off x="4320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</p:grpSp>
      <p:sp>
        <p:nvSpPr>
          <p:cNvPr id="62471" name="Text Box 53"/>
          <p:cNvSpPr txBox="1">
            <a:spLocks noChangeArrowheads="1"/>
          </p:cNvSpPr>
          <p:nvPr/>
        </p:nvSpPr>
        <p:spPr bwMode="auto">
          <a:xfrm>
            <a:off x="2541588" y="5113338"/>
            <a:ext cx="3605212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2D2DB9"/>
                </a:solidFill>
                <a:latin typeface="Calibri" pitchFamily="34" charset="0"/>
              </a:rPr>
              <a:t>wrapped-around configuration</a:t>
            </a:r>
          </a:p>
        </p:txBody>
      </p:sp>
    </p:spTree>
    <p:extLst>
      <p:ext uri="{BB962C8B-B14F-4D97-AF65-F5344CB8AC3E}">
        <p14:creationId xmlns:p14="http://schemas.microsoft.com/office/powerpoint/2010/main" val="87048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Queue Operations: size, </a:t>
            </a:r>
            <a:r>
              <a:rPr lang="en-US" altLang="en-US" dirty="0" err="1" smtClean="0"/>
              <a:t>isEmpty</a:t>
            </a:r>
            <a:endParaRPr lang="en-US" altLang="en-US" dirty="0" smtClean="0"/>
          </a:p>
        </p:txBody>
      </p:sp>
      <p:sp>
        <p:nvSpPr>
          <p:cNvPr id="6349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838200" y="1676400"/>
            <a:ext cx="3352800" cy="1905000"/>
          </a:xfrm>
        </p:spPr>
        <p:txBody>
          <a:bodyPr/>
          <a:lstStyle/>
          <a:p>
            <a:pPr eaLnBrk="1" hangingPunct="1">
              <a:buClr>
                <a:schemeClr val="tx1"/>
              </a:buClr>
            </a:pPr>
            <a:r>
              <a:rPr lang="en-US" altLang="en-US" sz="2800" smtClean="0"/>
              <a:t>We use the modulo operator (remainder of division)</a:t>
            </a: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4343400" y="1676400"/>
            <a:ext cx="4419600" cy="1784350"/>
          </a:xfrm>
          <a:prstGeom prst="rect">
            <a:avLst/>
          </a:prstGeom>
          <a:noFill/>
          <a:ln w="9525">
            <a:solidFill>
              <a:srgbClr val="40458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00"/>
                </a:solidFill>
                <a:latin typeface="Courier" charset="0"/>
              </a:rPr>
              <a:t>Algorithm</a:t>
            </a:r>
            <a:r>
              <a:rPr lang="en-US" altLang="en-US">
                <a:latin typeface="Courier" charset="0"/>
              </a:rPr>
              <a:t> </a:t>
            </a:r>
            <a:r>
              <a:rPr lang="en-US" altLang="en-US">
                <a:solidFill>
                  <a:srgbClr val="FF0000"/>
                </a:solidFill>
                <a:latin typeface="Courier" charset="0"/>
              </a:rPr>
              <a:t>size()</a:t>
            </a:r>
          </a:p>
          <a:p>
            <a:pPr eaLnBrk="1" hangingPunct="1"/>
            <a:r>
              <a:rPr lang="en-US" altLang="en-US">
                <a:solidFill>
                  <a:schemeClr val="accent2"/>
                </a:solidFill>
                <a:latin typeface="Courier" charset="0"/>
              </a:rPr>
              <a:t>	</a:t>
            </a:r>
            <a:r>
              <a:rPr lang="en-US" altLang="en-US">
                <a:solidFill>
                  <a:srgbClr val="000000"/>
                </a:solidFill>
                <a:latin typeface="Courier" charset="0"/>
                <a:sym typeface="Symbol" charset="2"/>
              </a:rPr>
              <a:t>return</a:t>
            </a:r>
            <a:r>
              <a:rPr lang="en-US" altLang="en-US">
                <a:latin typeface="Courier" charset="0"/>
                <a:sym typeface="Symbol" charset="2"/>
              </a:rPr>
              <a:t> </a:t>
            </a:r>
            <a:r>
              <a:rPr lang="en-US" altLang="en-US">
                <a:solidFill>
                  <a:srgbClr val="40458C"/>
                </a:solidFill>
                <a:latin typeface="Courier" charset="0"/>
                <a:sym typeface="Symbol" charset="2"/>
              </a:rPr>
              <a:t>(N - f + r) mod N</a:t>
            </a:r>
          </a:p>
          <a:p>
            <a:pPr eaLnBrk="1" hangingPunct="1"/>
            <a:endParaRPr lang="en-US" altLang="en-US">
              <a:solidFill>
                <a:schemeClr val="tx2"/>
              </a:solidFill>
              <a:latin typeface="Courier" charset="0"/>
            </a:endParaRPr>
          </a:p>
          <a:p>
            <a:pPr eaLnBrk="1" hangingPunct="1"/>
            <a:r>
              <a:rPr lang="en-US" altLang="en-US">
                <a:solidFill>
                  <a:srgbClr val="000000"/>
                </a:solidFill>
                <a:latin typeface="Courier" charset="0"/>
              </a:rPr>
              <a:t>Algorithm</a:t>
            </a:r>
            <a:r>
              <a:rPr lang="en-US" altLang="en-US">
                <a:latin typeface="Courier" charset="0"/>
              </a:rPr>
              <a:t> </a:t>
            </a:r>
            <a:r>
              <a:rPr lang="en-US" altLang="en-US">
                <a:solidFill>
                  <a:srgbClr val="FF0000"/>
                </a:solidFill>
                <a:latin typeface="Courier" charset="0"/>
              </a:rPr>
              <a:t>isEmpty()</a:t>
            </a:r>
          </a:p>
          <a:p>
            <a:pPr eaLnBrk="1" hangingPunct="1"/>
            <a:r>
              <a:rPr lang="en-US" altLang="en-US">
                <a:solidFill>
                  <a:schemeClr val="accent2"/>
                </a:solidFill>
                <a:latin typeface="Courier" charset="0"/>
              </a:rPr>
              <a:t>	</a:t>
            </a:r>
            <a:r>
              <a:rPr lang="en-US" altLang="en-US">
                <a:solidFill>
                  <a:srgbClr val="000000"/>
                </a:solidFill>
                <a:latin typeface="Courier" charset="0"/>
                <a:sym typeface="Symbol" charset="2"/>
              </a:rPr>
              <a:t>return</a:t>
            </a:r>
            <a:r>
              <a:rPr lang="en-US" altLang="en-US">
                <a:latin typeface="Courier" charset="0"/>
                <a:sym typeface="Symbol" charset="2"/>
              </a:rPr>
              <a:t> </a:t>
            </a:r>
            <a:r>
              <a:rPr lang="en-US" altLang="en-US">
                <a:solidFill>
                  <a:srgbClr val="40458C"/>
                </a:solidFill>
                <a:latin typeface="Courier" charset="0"/>
                <a:sym typeface="Symbol" charset="2"/>
              </a:rPr>
              <a:t>(f = r)</a:t>
            </a:r>
          </a:p>
        </p:txBody>
      </p:sp>
      <p:grpSp>
        <p:nvGrpSpPr>
          <p:cNvPr id="63493" name="Group 5"/>
          <p:cNvGrpSpPr>
            <a:grpSpLocks/>
          </p:cNvGrpSpPr>
          <p:nvPr/>
        </p:nvGrpSpPr>
        <p:grpSpPr bwMode="auto">
          <a:xfrm>
            <a:off x="1524000" y="4198938"/>
            <a:ext cx="5638800" cy="758825"/>
            <a:chOff x="960" y="2597"/>
            <a:chExt cx="3552" cy="478"/>
          </a:xfrm>
        </p:grpSpPr>
        <p:sp>
          <p:nvSpPr>
            <p:cNvPr id="63518" name="Rectangle 6"/>
            <p:cNvSpPr>
              <a:spLocks noChangeArrowheads="1"/>
            </p:cNvSpPr>
            <p:nvPr/>
          </p:nvSpPr>
          <p:spPr bwMode="auto">
            <a:xfrm>
              <a:off x="960" y="2597"/>
              <a:ext cx="18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solidFill>
                    <a:srgbClr val="40458C"/>
                  </a:solidFill>
                  <a:latin typeface="Times New Roman" charset="0"/>
                </a:rPr>
                <a:t>Q</a:t>
              </a:r>
              <a:endParaRPr lang="en-US" altLang="en-US" b="1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3519" name="Rectangle 7"/>
            <p:cNvSpPr>
              <a:spLocks noChangeArrowheads="1"/>
            </p:cNvSpPr>
            <p:nvPr/>
          </p:nvSpPr>
          <p:spPr bwMode="auto">
            <a:xfrm>
              <a:off x="1296" y="2842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40458C"/>
                  </a:solidFill>
                  <a:latin typeface="Times New Roman" charset="0"/>
                </a:rPr>
                <a:t>0</a:t>
              </a:r>
              <a:endParaRPr lang="en-US" altLang="en-US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3520" name="Rectangle 8"/>
            <p:cNvSpPr>
              <a:spLocks noChangeArrowheads="1"/>
            </p:cNvSpPr>
            <p:nvPr/>
          </p:nvSpPr>
          <p:spPr bwMode="auto">
            <a:xfrm>
              <a:off x="1488" y="2842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40458C"/>
                  </a:solidFill>
                  <a:latin typeface="Times New Roman" charset="0"/>
                </a:rPr>
                <a:t>1</a:t>
              </a:r>
              <a:endParaRPr lang="en-US" altLang="en-US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3521" name="Rectangle 9"/>
            <p:cNvSpPr>
              <a:spLocks noChangeArrowheads="1"/>
            </p:cNvSpPr>
            <p:nvPr/>
          </p:nvSpPr>
          <p:spPr bwMode="auto">
            <a:xfrm>
              <a:off x="1680" y="2842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40458C"/>
                  </a:solidFill>
                  <a:latin typeface="Times New Roman" charset="0"/>
                </a:rPr>
                <a:t>2</a:t>
              </a:r>
              <a:endParaRPr lang="en-US" altLang="en-US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3522" name="Rectangle 10"/>
            <p:cNvSpPr>
              <a:spLocks noChangeArrowheads="1"/>
            </p:cNvSpPr>
            <p:nvPr/>
          </p:nvSpPr>
          <p:spPr bwMode="auto">
            <a:xfrm>
              <a:off x="3936" y="2842"/>
              <a:ext cx="17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solidFill>
                    <a:srgbClr val="40458C"/>
                  </a:solidFill>
                  <a:latin typeface="Times New Roman" charset="0"/>
                </a:rPr>
                <a:t>r</a:t>
              </a:r>
              <a:endParaRPr lang="en-US" altLang="en-US" b="1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3523" name="Rectangle 11"/>
            <p:cNvSpPr>
              <a:spLocks noChangeArrowheads="1"/>
            </p:cNvSpPr>
            <p:nvPr/>
          </p:nvSpPr>
          <p:spPr bwMode="auto">
            <a:xfrm>
              <a:off x="2016" y="2842"/>
              <a:ext cx="17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solidFill>
                    <a:srgbClr val="40458C"/>
                  </a:solidFill>
                  <a:latin typeface="Times New Roman" charset="0"/>
                </a:rPr>
                <a:t>f</a:t>
              </a:r>
              <a:endParaRPr lang="en-US" altLang="en-US" b="1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3524" name="Rectangle 12"/>
            <p:cNvSpPr>
              <a:spLocks noChangeArrowheads="1"/>
            </p:cNvSpPr>
            <p:nvPr/>
          </p:nvSpPr>
          <p:spPr bwMode="auto">
            <a:xfrm>
              <a:off x="1248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25" name="Rectangle 13"/>
            <p:cNvSpPr>
              <a:spLocks noChangeArrowheads="1"/>
            </p:cNvSpPr>
            <p:nvPr/>
          </p:nvSpPr>
          <p:spPr bwMode="auto">
            <a:xfrm>
              <a:off x="1440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26" name="Rectangle 14"/>
            <p:cNvSpPr>
              <a:spLocks noChangeArrowheads="1"/>
            </p:cNvSpPr>
            <p:nvPr/>
          </p:nvSpPr>
          <p:spPr bwMode="auto">
            <a:xfrm>
              <a:off x="1632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27" name="Rectangle 15"/>
            <p:cNvSpPr>
              <a:spLocks noChangeArrowheads="1"/>
            </p:cNvSpPr>
            <p:nvPr/>
          </p:nvSpPr>
          <p:spPr bwMode="auto">
            <a:xfrm>
              <a:off x="1824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28" name="Rectangle 16"/>
            <p:cNvSpPr>
              <a:spLocks noChangeArrowheads="1"/>
            </p:cNvSpPr>
            <p:nvPr/>
          </p:nvSpPr>
          <p:spPr bwMode="auto">
            <a:xfrm>
              <a:off x="2016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29" name="Rectangle 17"/>
            <p:cNvSpPr>
              <a:spLocks noChangeArrowheads="1"/>
            </p:cNvSpPr>
            <p:nvPr/>
          </p:nvSpPr>
          <p:spPr bwMode="auto">
            <a:xfrm>
              <a:off x="2208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30" name="Rectangle 18"/>
            <p:cNvSpPr>
              <a:spLocks noChangeArrowheads="1"/>
            </p:cNvSpPr>
            <p:nvPr/>
          </p:nvSpPr>
          <p:spPr bwMode="auto">
            <a:xfrm>
              <a:off x="2400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31" name="Rectangle 19"/>
            <p:cNvSpPr>
              <a:spLocks noChangeArrowheads="1"/>
            </p:cNvSpPr>
            <p:nvPr/>
          </p:nvSpPr>
          <p:spPr bwMode="auto">
            <a:xfrm>
              <a:off x="2592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32" name="Rectangle 20"/>
            <p:cNvSpPr>
              <a:spLocks noChangeArrowheads="1"/>
            </p:cNvSpPr>
            <p:nvPr/>
          </p:nvSpPr>
          <p:spPr bwMode="auto">
            <a:xfrm>
              <a:off x="2784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33" name="Rectangle 21"/>
            <p:cNvSpPr>
              <a:spLocks noChangeArrowheads="1"/>
            </p:cNvSpPr>
            <p:nvPr/>
          </p:nvSpPr>
          <p:spPr bwMode="auto">
            <a:xfrm>
              <a:off x="2976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34" name="Rectangle 22"/>
            <p:cNvSpPr>
              <a:spLocks noChangeArrowheads="1"/>
            </p:cNvSpPr>
            <p:nvPr/>
          </p:nvSpPr>
          <p:spPr bwMode="auto">
            <a:xfrm>
              <a:off x="3168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35" name="Rectangle 23"/>
            <p:cNvSpPr>
              <a:spLocks noChangeArrowheads="1"/>
            </p:cNvSpPr>
            <p:nvPr/>
          </p:nvSpPr>
          <p:spPr bwMode="auto">
            <a:xfrm>
              <a:off x="3360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36" name="Rectangle 24"/>
            <p:cNvSpPr>
              <a:spLocks noChangeArrowheads="1"/>
            </p:cNvSpPr>
            <p:nvPr/>
          </p:nvSpPr>
          <p:spPr bwMode="auto">
            <a:xfrm>
              <a:off x="3552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37" name="Rectangle 25"/>
            <p:cNvSpPr>
              <a:spLocks noChangeArrowheads="1"/>
            </p:cNvSpPr>
            <p:nvPr/>
          </p:nvSpPr>
          <p:spPr bwMode="auto">
            <a:xfrm>
              <a:off x="3744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38" name="Rectangle 26"/>
            <p:cNvSpPr>
              <a:spLocks noChangeArrowheads="1"/>
            </p:cNvSpPr>
            <p:nvPr/>
          </p:nvSpPr>
          <p:spPr bwMode="auto">
            <a:xfrm>
              <a:off x="3936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39" name="Rectangle 27"/>
            <p:cNvSpPr>
              <a:spLocks noChangeArrowheads="1"/>
            </p:cNvSpPr>
            <p:nvPr/>
          </p:nvSpPr>
          <p:spPr bwMode="auto">
            <a:xfrm>
              <a:off x="4128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40" name="Rectangle 28"/>
            <p:cNvSpPr>
              <a:spLocks noChangeArrowheads="1"/>
            </p:cNvSpPr>
            <p:nvPr/>
          </p:nvSpPr>
          <p:spPr bwMode="auto">
            <a:xfrm>
              <a:off x="4320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</p:grpSp>
      <p:grpSp>
        <p:nvGrpSpPr>
          <p:cNvPr id="63494" name="Group 29"/>
          <p:cNvGrpSpPr>
            <a:grpSpLocks/>
          </p:cNvGrpSpPr>
          <p:nvPr/>
        </p:nvGrpSpPr>
        <p:grpSpPr bwMode="auto">
          <a:xfrm>
            <a:off x="1524000" y="5181600"/>
            <a:ext cx="5638800" cy="758825"/>
            <a:chOff x="960" y="3360"/>
            <a:chExt cx="3552" cy="478"/>
          </a:xfrm>
        </p:grpSpPr>
        <p:sp>
          <p:nvSpPr>
            <p:cNvPr id="63495" name="Rectangle 30"/>
            <p:cNvSpPr>
              <a:spLocks noChangeArrowheads="1"/>
            </p:cNvSpPr>
            <p:nvPr/>
          </p:nvSpPr>
          <p:spPr bwMode="auto">
            <a:xfrm>
              <a:off x="960" y="3360"/>
              <a:ext cx="18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solidFill>
                    <a:srgbClr val="40458C"/>
                  </a:solidFill>
                  <a:latin typeface="Times New Roman" charset="0"/>
                </a:rPr>
                <a:t>Q</a:t>
              </a:r>
              <a:endParaRPr lang="en-US" altLang="en-US" b="1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3496" name="Rectangle 31"/>
            <p:cNvSpPr>
              <a:spLocks noChangeArrowheads="1"/>
            </p:cNvSpPr>
            <p:nvPr/>
          </p:nvSpPr>
          <p:spPr bwMode="auto">
            <a:xfrm>
              <a:off x="1296" y="3605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40458C"/>
                  </a:solidFill>
                  <a:latin typeface="Times New Roman" charset="0"/>
                </a:rPr>
                <a:t>0</a:t>
              </a:r>
              <a:endParaRPr lang="en-US" altLang="en-US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3497" name="Rectangle 32"/>
            <p:cNvSpPr>
              <a:spLocks noChangeArrowheads="1"/>
            </p:cNvSpPr>
            <p:nvPr/>
          </p:nvSpPr>
          <p:spPr bwMode="auto">
            <a:xfrm>
              <a:off x="1488" y="3605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40458C"/>
                  </a:solidFill>
                  <a:latin typeface="Times New Roman" charset="0"/>
                </a:rPr>
                <a:t>1</a:t>
              </a:r>
              <a:endParaRPr lang="en-US" altLang="en-US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3498" name="Rectangle 33"/>
            <p:cNvSpPr>
              <a:spLocks noChangeArrowheads="1"/>
            </p:cNvSpPr>
            <p:nvPr/>
          </p:nvSpPr>
          <p:spPr bwMode="auto">
            <a:xfrm>
              <a:off x="1680" y="3605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40458C"/>
                  </a:solidFill>
                  <a:latin typeface="Times New Roman" charset="0"/>
                </a:rPr>
                <a:t>2</a:t>
              </a:r>
              <a:endParaRPr lang="en-US" altLang="en-US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3499" name="Rectangle 34"/>
            <p:cNvSpPr>
              <a:spLocks noChangeArrowheads="1"/>
            </p:cNvSpPr>
            <p:nvPr/>
          </p:nvSpPr>
          <p:spPr bwMode="auto">
            <a:xfrm>
              <a:off x="3360" y="3605"/>
              <a:ext cx="17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solidFill>
                    <a:srgbClr val="40458C"/>
                  </a:solidFill>
                  <a:latin typeface="Times New Roman" charset="0"/>
                </a:rPr>
                <a:t>f</a:t>
              </a:r>
              <a:endParaRPr lang="en-US" altLang="en-US" b="1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3500" name="Rectangle 35"/>
            <p:cNvSpPr>
              <a:spLocks noChangeArrowheads="1"/>
            </p:cNvSpPr>
            <p:nvPr/>
          </p:nvSpPr>
          <p:spPr bwMode="auto">
            <a:xfrm>
              <a:off x="2016" y="3605"/>
              <a:ext cx="17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solidFill>
                    <a:srgbClr val="40458C"/>
                  </a:solidFill>
                  <a:latin typeface="Times New Roman" charset="0"/>
                </a:rPr>
                <a:t>r</a:t>
              </a:r>
              <a:endParaRPr lang="en-US" altLang="en-US" b="1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3501" name="Rectangle 36"/>
            <p:cNvSpPr>
              <a:spLocks noChangeArrowheads="1"/>
            </p:cNvSpPr>
            <p:nvPr/>
          </p:nvSpPr>
          <p:spPr bwMode="auto">
            <a:xfrm>
              <a:off x="1248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02" name="Rectangle 37"/>
            <p:cNvSpPr>
              <a:spLocks noChangeArrowheads="1"/>
            </p:cNvSpPr>
            <p:nvPr/>
          </p:nvSpPr>
          <p:spPr bwMode="auto">
            <a:xfrm>
              <a:off x="1440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03" name="Rectangle 38"/>
            <p:cNvSpPr>
              <a:spLocks noChangeArrowheads="1"/>
            </p:cNvSpPr>
            <p:nvPr/>
          </p:nvSpPr>
          <p:spPr bwMode="auto">
            <a:xfrm>
              <a:off x="1632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04" name="Rectangle 39"/>
            <p:cNvSpPr>
              <a:spLocks noChangeArrowheads="1"/>
            </p:cNvSpPr>
            <p:nvPr/>
          </p:nvSpPr>
          <p:spPr bwMode="auto">
            <a:xfrm>
              <a:off x="1824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05" name="Rectangle 40"/>
            <p:cNvSpPr>
              <a:spLocks noChangeArrowheads="1"/>
            </p:cNvSpPr>
            <p:nvPr/>
          </p:nvSpPr>
          <p:spPr bwMode="auto">
            <a:xfrm>
              <a:off x="2016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06" name="Rectangle 41"/>
            <p:cNvSpPr>
              <a:spLocks noChangeArrowheads="1"/>
            </p:cNvSpPr>
            <p:nvPr/>
          </p:nvSpPr>
          <p:spPr bwMode="auto">
            <a:xfrm>
              <a:off x="2208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07" name="Rectangle 42"/>
            <p:cNvSpPr>
              <a:spLocks noChangeArrowheads="1"/>
            </p:cNvSpPr>
            <p:nvPr/>
          </p:nvSpPr>
          <p:spPr bwMode="auto">
            <a:xfrm>
              <a:off x="2400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08" name="Rectangle 43"/>
            <p:cNvSpPr>
              <a:spLocks noChangeArrowheads="1"/>
            </p:cNvSpPr>
            <p:nvPr/>
          </p:nvSpPr>
          <p:spPr bwMode="auto">
            <a:xfrm>
              <a:off x="2592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09" name="Rectangle 44"/>
            <p:cNvSpPr>
              <a:spLocks noChangeArrowheads="1"/>
            </p:cNvSpPr>
            <p:nvPr/>
          </p:nvSpPr>
          <p:spPr bwMode="auto">
            <a:xfrm>
              <a:off x="2784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10" name="Rectangle 45"/>
            <p:cNvSpPr>
              <a:spLocks noChangeArrowheads="1"/>
            </p:cNvSpPr>
            <p:nvPr/>
          </p:nvSpPr>
          <p:spPr bwMode="auto">
            <a:xfrm>
              <a:off x="2976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11" name="Rectangle 46"/>
            <p:cNvSpPr>
              <a:spLocks noChangeArrowheads="1"/>
            </p:cNvSpPr>
            <p:nvPr/>
          </p:nvSpPr>
          <p:spPr bwMode="auto">
            <a:xfrm>
              <a:off x="3168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12" name="Rectangle 47"/>
            <p:cNvSpPr>
              <a:spLocks noChangeArrowheads="1"/>
            </p:cNvSpPr>
            <p:nvPr/>
          </p:nvSpPr>
          <p:spPr bwMode="auto">
            <a:xfrm>
              <a:off x="3360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13" name="Rectangle 48"/>
            <p:cNvSpPr>
              <a:spLocks noChangeArrowheads="1"/>
            </p:cNvSpPr>
            <p:nvPr/>
          </p:nvSpPr>
          <p:spPr bwMode="auto">
            <a:xfrm>
              <a:off x="3552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14" name="Rectangle 49"/>
            <p:cNvSpPr>
              <a:spLocks noChangeArrowheads="1"/>
            </p:cNvSpPr>
            <p:nvPr/>
          </p:nvSpPr>
          <p:spPr bwMode="auto">
            <a:xfrm>
              <a:off x="3744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15" name="Rectangle 50"/>
            <p:cNvSpPr>
              <a:spLocks noChangeArrowheads="1"/>
            </p:cNvSpPr>
            <p:nvPr/>
          </p:nvSpPr>
          <p:spPr bwMode="auto">
            <a:xfrm>
              <a:off x="3936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16" name="Rectangle 51"/>
            <p:cNvSpPr>
              <a:spLocks noChangeArrowheads="1"/>
            </p:cNvSpPr>
            <p:nvPr/>
          </p:nvSpPr>
          <p:spPr bwMode="auto">
            <a:xfrm>
              <a:off x="4128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17" name="Rectangle 52"/>
            <p:cNvSpPr>
              <a:spLocks noChangeArrowheads="1"/>
            </p:cNvSpPr>
            <p:nvPr/>
          </p:nvSpPr>
          <p:spPr bwMode="auto">
            <a:xfrm>
              <a:off x="4320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506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Queue Operations: </a:t>
            </a:r>
            <a:r>
              <a:rPr lang="en-US" altLang="en-US" dirty="0" err="1" smtClean="0"/>
              <a:t>enqueue</a:t>
            </a:r>
            <a:endParaRPr lang="en-US" altLang="en-US" dirty="0" smtClean="0"/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sz="440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4495800" y="1600200"/>
            <a:ext cx="4267200" cy="1962150"/>
          </a:xfrm>
          <a:prstGeom prst="rect">
            <a:avLst/>
          </a:prstGeom>
          <a:noFill/>
          <a:ln w="9525">
            <a:solidFill>
              <a:srgbClr val="40458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00"/>
                </a:solidFill>
                <a:latin typeface="Courier" charset="0"/>
              </a:rPr>
              <a:t>Algorithm</a:t>
            </a:r>
            <a:r>
              <a:rPr lang="en-US" altLang="en-US">
                <a:latin typeface="Courier" charset="0"/>
              </a:rPr>
              <a:t> </a:t>
            </a:r>
            <a:r>
              <a:rPr lang="en-US" altLang="en-US">
                <a:solidFill>
                  <a:srgbClr val="40458C"/>
                </a:solidFill>
                <a:latin typeface="Courier" charset="0"/>
              </a:rPr>
              <a:t>enqueue(o)</a:t>
            </a:r>
          </a:p>
          <a:p>
            <a:pPr eaLnBrk="1" hangingPunct="1"/>
            <a:r>
              <a:rPr lang="en-US" altLang="en-US">
                <a:latin typeface="Courier" charset="0"/>
                <a:sym typeface="Symbol" charset="2"/>
              </a:rPr>
              <a:t>	</a:t>
            </a:r>
            <a:r>
              <a:rPr lang="en-US" altLang="en-US">
                <a:solidFill>
                  <a:srgbClr val="000000"/>
                </a:solidFill>
                <a:latin typeface="Courier" charset="0"/>
                <a:sym typeface="Symbol" charset="2"/>
              </a:rPr>
              <a:t>if</a:t>
            </a:r>
            <a:r>
              <a:rPr lang="en-US" altLang="en-US">
                <a:latin typeface="Courier" charset="0"/>
                <a:sym typeface="Symbol" charset="2"/>
              </a:rPr>
              <a:t> </a:t>
            </a:r>
            <a:r>
              <a:rPr lang="en-US" altLang="en-US">
                <a:solidFill>
                  <a:srgbClr val="40458C"/>
                </a:solidFill>
                <a:latin typeface="Courier" charset="0"/>
              </a:rPr>
              <a:t>size()</a:t>
            </a:r>
            <a:r>
              <a:rPr lang="en-US" altLang="en-US">
                <a:solidFill>
                  <a:schemeClr val="tx2"/>
                </a:solidFill>
                <a:latin typeface="Courier" charset="0"/>
              </a:rPr>
              <a:t> </a:t>
            </a:r>
            <a:r>
              <a:rPr lang="en-US" altLang="en-US">
                <a:solidFill>
                  <a:srgbClr val="000000"/>
                </a:solidFill>
                <a:latin typeface="Courier" charset="0"/>
                <a:sym typeface="Symbol" charset="2"/>
              </a:rPr>
              <a:t>=</a:t>
            </a:r>
            <a:r>
              <a:rPr lang="en-US" altLang="en-US">
                <a:solidFill>
                  <a:schemeClr val="tx2"/>
                </a:solidFill>
                <a:latin typeface="Courier" charset="0"/>
                <a:sym typeface="Symbol" charset="2"/>
              </a:rPr>
              <a:t> </a:t>
            </a:r>
            <a:r>
              <a:rPr lang="en-US" altLang="en-US">
                <a:solidFill>
                  <a:srgbClr val="40458C"/>
                </a:solidFill>
                <a:latin typeface="Courier" charset="0"/>
                <a:sym typeface="Symbol" charset="2"/>
              </a:rPr>
              <a:t>N  1</a:t>
            </a:r>
            <a:r>
              <a:rPr lang="en-US" altLang="en-US">
                <a:latin typeface="Courier" charset="0"/>
                <a:sym typeface="Symbol" charset="2"/>
              </a:rPr>
              <a:t> </a:t>
            </a:r>
            <a:r>
              <a:rPr lang="en-US" altLang="en-US">
                <a:solidFill>
                  <a:srgbClr val="000000"/>
                </a:solidFill>
                <a:latin typeface="Courier" charset="0"/>
                <a:sym typeface="Symbol" charset="2"/>
              </a:rPr>
              <a:t>then</a:t>
            </a:r>
          </a:p>
          <a:p>
            <a:pPr eaLnBrk="1" hangingPunct="1"/>
            <a:r>
              <a:rPr lang="en-US" altLang="en-US">
                <a:solidFill>
                  <a:srgbClr val="000000"/>
                </a:solidFill>
                <a:latin typeface="Courier" charset="0"/>
                <a:sym typeface="Symbol" charset="2"/>
              </a:rPr>
              <a:t>		throw </a:t>
            </a:r>
            <a:r>
              <a:rPr lang="en-US" altLang="en-US">
                <a:solidFill>
                  <a:srgbClr val="40458C"/>
                </a:solidFill>
                <a:latin typeface="Courier" charset="0"/>
                <a:sym typeface="Symbol" charset="2"/>
              </a:rPr>
              <a:t>FullQueueException</a:t>
            </a:r>
          </a:p>
          <a:p>
            <a:pPr eaLnBrk="1" hangingPunct="1"/>
            <a:r>
              <a:rPr lang="en-US" altLang="en-US">
                <a:solidFill>
                  <a:schemeClr val="accent2"/>
                </a:solidFill>
                <a:latin typeface="Courier" charset="0"/>
                <a:sym typeface="Symbol" charset="2"/>
              </a:rPr>
              <a:t>	 </a:t>
            </a:r>
            <a:r>
              <a:rPr lang="en-US" altLang="en-US">
                <a:solidFill>
                  <a:srgbClr val="000000"/>
                </a:solidFill>
                <a:latin typeface="Courier" charset="0"/>
                <a:sym typeface="Symbol" charset="2"/>
              </a:rPr>
              <a:t>else </a:t>
            </a:r>
            <a:r>
              <a:rPr lang="en-US" altLang="en-US">
                <a:latin typeface="Courier" charset="0"/>
                <a:sym typeface="Symbol" charset="2"/>
              </a:rPr>
              <a:t> </a:t>
            </a:r>
            <a:endParaRPr lang="en-US" altLang="en-US">
              <a:latin typeface="Courier" charset="0"/>
            </a:endParaRPr>
          </a:p>
          <a:p>
            <a:pPr eaLnBrk="1" hangingPunct="1"/>
            <a:r>
              <a:rPr lang="en-US" altLang="en-US">
                <a:solidFill>
                  <a:schemeClr val="accent2"/>
                </a:solidFill>
                <a:latin typeface="Courier" charset="0"/>
                <a:sym typeface="Symbol" charset="2"/>
              </a:rPr>
              <a:t>		</a:t>
            </a:r>
            <a:r>
              <a:rPr lang="en-US" altLang="en-US">
                <a:solidFill>
                  <a:srgbClr val="40458C"/>
                </a:solidFill>
                <a:latin typeface="Courier" charset="0"/>
                <a:sym typeface="Symbol" charset="2"/>
              </a:rPr>
              <a:t>Q[r]</a:t>
            </a:r>
            <a:r>
              <a:rPr lang="en-US" altLang="en-US">
                <a:solidFill>
                  <a:schemeClr val="accent2"/>
                </a:solidFill>
                <a:latin typeface="Courier" charset="0"/>
                <a:sym typeface="Symbol" charset="2"/>
              </a:rPr>
              <a:t> </a:t>
            </a:r>
            <a:r>
              <a:rPr lang="en-US" altLang="en-US">
                <a:solidFill>
                  <a:srgbClr val="000000"/>
                </a:solidFill>
                <a:latin typeface="Courier" charset="0"/>
                <a:sym typeface="Symbol" charset="2"/>
              </a:rPr>
              <a:t></a:t>
            </a:r>
            <a:r>
              <a:rPr lang="en-US" altLang="en-US">
                <a:solidFill>
                  <a:schemeClr val="tx2"/>
                </a:solidFill>
                <a:latin typeface="Courier" charset="0"/>
                <a:sym typeface="Symbol" charset="2"/>
              </a:rPr>
              <a:t> </a:t>
            </a:r>
            <a:r>
              <a:rPr lang="en-US" altLang="en-US">
                <a:solidFill>
                  <a:srgbClr val="40458C"/>
                </a:solidFill>
                <a:latin typeface="Courier" charset="0"/>
                <a:sym typeface="Symbol" charset="2"/>
              </a:rPr>
              <a:t>o</a:t>
            </a:r>
          </a:p>
          <a:p>
            <a:pPr eaLnBrk="1" hangingPunct="1"/>
            <a:r>
              <a:rPr lang="en-US" altLang="en-US">
                <a:solidFill>
                  <a:srgbClr val="40458C"/>
                </a:solidFill>
                <a:latin typeface="Courier" charset="0"/>
              </a:rPr>
              <a:t>		r</a:t>
            </a:r>
            <a:r>
              <a:rPr lang="en-US" altLang="en-US">
                <a:solidFill>
                  <a:schemeClr val="tx2"/>
                </a:solidFill>
                <a:latin typeface="Courier" charset="0"/>
              </a:rPr>
              <a:t> </a:t>
            </a:r>
            <a:r>
              <a:rPr lang="en-US" altLang="en-US">
                <a:solidFill>
                  <a:srgbClr val="000000"/>
                </a:solidFill>
                <a:latin typeface="Courier" charset="0"/>
                <a:sym typeface="Symbol" charset="2"/>
              </a:rPr>
              <a:t></a:t>
            </a:r>
            <a:r>
              <a:rPr lang="en-US" altLang="en-US">
                <a:solidFill>
                  <a:schemeClr val="tx2"/>
                </a:solidFill>
                <a:latin typeface="Courier" charset="0"/>
                <a:sym typeface="Symbol" charset="2"/>
              </a:rPr>
              <a:t> </a:t>
            </a:r>
            <a:r>
              <a:rPr lang="en-US" altLang="en-US">
                <a:solidFill>
                  <a:srgbClr val="40458C"/>
                </a:solidFill>
                <a:latin typeface="Courier" charset="0"/>
              </a:rPr>
              <a:t>(</a:t>
            </a:r>
            <a:r>
              <a:rPr lang="en-US" altLang="en-US">
                <a:solidFill>
                  <a:srgbClr val="40458C"/>
                </a:solidFill>
                <a:latin typeface="Courier" charset="0"/>
                <a:sym typeface="Symbol" charset="2"/>
              </a:rPr>
              <a:t>r + 1</a:t>
            </a:r>
            <a:r>
              <a:rPr lang="en-US" altLang="en-US">
                <a:solidFill>
                  <a:srgbClr val="40458C"/>
                </a:solidFill>
                <a:latin typeface="Courier" charset="0"/>
              </a:rPr>
              <a:t>)</a:t>
            </a:r>
            <a:r>
              <a:rPr lang="en-US" altLang="en-US">
                <a:solidFill>
                  <a:srgbClr val="40458C"/>
                </a:solidFill>
                <a:latin typeface="Courier" charset="0"/>
                <a:sym typeface="Symbol" charset="2"/>
              </a:rPr>
              <a:t> mod N</a:t>
            </a:r>
          </a:p>
        </p:txBody>
      </p:sp>
      <p:sp>
        <p:nvSpPr>
          <p:cNvPr id="64517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3733800" cy="2133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000" dirty="0" smtClean="0"/>
              <a:t>Operation </a:t>
            </a:r>
            <a:r>
              <a:rPr lang="en-US" altLang="en-US" sz="2000" dirty="0" err="1" smtClean="0"/>
              <a:t>enqueue</a:t>
            </a:r>
            <a:r>
              <a:rPr lang="en-US" altLang="en-US" sz="2000" dirty="0" smtClean="0"/>
              <a:t> throws an exception if the array is full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endParaRPr lang="en-US" altLang="en-US" sz="2000" dirty="0" smtClean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000" dirty="0" smtClean="0"/>
              <a:t>This exception is implementation-dependent</a:t>
            </a:r>
          </a:p>
        </p:txBody>
      </p:sp>
      <p:grpSp>
        <p:nvGrpSpPr>
          <p:cNvPr id="64518" name="Group 6"/>
          <p:cNvGrpSpPr>
            <a:grpSpLocks/>
          </p:cNvGrpSpPr>
          <p:nvPr/>
        </p:nvGrpSpPr>
        <p:grpSpPr bwMode="auto">
          <a:xfrm>
            <a:off x="1524000" y="4198938"/>
            <a:ext cx="5638800" cy="758825"/>
            <a:chOff x="960" y="2597"/>
            <a:chExt cx="3552" cy="478"/>
          </a:xfrm>
        </p:grpSpPr>
        <p:sp>
          <p:nvSpPr>
            <p:cNvPr id="64543" name="Rectangle 7"/>
            <p:cNvSpPr>
              <a:spLocks noChangeArrowheads="1"/>
            </p:cNvSpPr>
            <p:nvPr/>
          </p:nvSpPr>
          <p:spPr bwMode="auto">
            <a:xfrm>
              <a:off x="960" y="2597"/>
              <a:ext cx="18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solidFill>
                    <a:srgbClr val="40458C"/>
                  </a:solidFill>
                  <a:latin typeface="Times New Roman" charset="0"/>
                </a:rPr>
                <a:t>Q</a:t>
              </a:r>
              <a:endParaRPr lang="en-US" altLang="en-US" b="1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4544" name="Rectangle 8"/>
            <p:cNvSpPr>
              <a:spLocks noChangeArrowheads="1"/>
            </p:cNvSpPr>
            <p:nvPr/>
          </p:nvSpPr>
          <p:spPr bwMode="auto">
            <a:xfrm>
              <a:off x="1296" y="2842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40458C"/>
                  </a:solidFill>
                  <a:latin typeface="Times New Roman" charset="0"/>
                </a:rPr>
                <a:t>0</a:t>
              </a:r>
              <a:endParaRPr lang="en-US" altLang="en-US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4545" name="Rectangle 9"/>
            <p:cNvSpPr>
              <a:spLocks noChangeArrowheads="1"/>
            </p:cNvSpPr>
            <p:nvPr/>
          </p:nvSpPr>
          <p:spPr bwMode="auto">
            <a:xfrm>
              <a:off x="1488" y="2842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40458C"/>
                  </a:solidFill>
                  <a:latin typeface="Times New Roman" charset="0"/>
                </a:rPr>
                <a:t>1</a:t>
              </a:r>
              <a:endParaRPr lang="en-US" altLang="en-US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4546" name="Rectangle 10"/>
            <p:cNvSpPr>
              <a:spLocks noChangeArrowheads="1"/>
            </p:cNvSpPr>
            <p:nvPr/>
          </p:nvSpPr>
          <p:spPr bwMode="auto">
            <a:xfrm>
              <a:off x="1680" y="2842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40458C"/>
                  </a:solidFill>
                  <a:latin typeface="Times New Roman" charset="0"/>
                </a:rPr>
                <a:t>2</a:t>
              </a:r>
              <a:endParaRPr lang="en-US" altLang="en-US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4547" name="Rectangle 11"/>
            <p:cNvSpPr>
              <a:spLocks noChangeArrowheads="1"/>
            </p:cNvSpPr>
            <p:nvPr/>
          </p:nvSpPr>
          <p:spPr bwMode="auto">
            <a:xfrm>
              <a:off x="3936" y="2842"/>
              <a:ext cx="17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solidFill>
                    <a:srgbClr val="40458C"/>
                  </a:solidFill>
                  <a:latin typeface="Times New Roman" charset="0"/>
                </a:rPr>
                <a:t>r</a:t>
              </a:r>
              <a:endParaRPr lang="en-US" altLang="en-US" b="1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4548" name="Rectangle 12"/>
            <p:cNvSpPr>
              <a:spLocks noChangeArrowheads="1"/>
            </p:cNvSpPr>
            <p:nvPr/>
          </p:nvSpPr>
          <p:spPr bwMode="auto">
            <a:xfrm>
              <a:off x="2016" y="2842"/>
              <a:ext cx="17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solidFill>
                    <a:srgbClr val="40458C"/>
                  </a:solidFill>
                  <a:latin typeface="Times New Roman" charset="0"/>
                </a:rPr>
                <a:t>f</a:t>
              </a:r>
              <a:endParaRPr lang="en-US" altLang="en-US" b="1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4549" name="Rectangle 13"/>
            <p:cNvSpPr>
              <a:spLocks noChangeArrowheads="1"/>
            </p:cNvSpPr>
            <p:nvPr/>
          </p:nvSpPr>
          <p:spPr bwMode="auto">
            <a:xfrm>
              <a:off x="1248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50" name="Rectangle 14"/>
            <p:cNvSpPr>
              <a:spLocks noChangeArrowheads="1"/>
            </p:cNvSpPr>
            <p:nvPr/>
          </p:nvSpPr>
          <p:spPr bwMode="auto">
            <a:xfrm>
              <a:off x="1440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51" name="Rectangle 15"/>
            <p:cNvSpPr>
              <a:spLocks noChangeArrowheads="1"/>
            </p:cNvSpPr>
            <p:nvPr/>
          </p:nvSpPr>
          <p:spPr bwMode="auto">
            <a:xfrm>
              <a:off x="1632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52" name="Rectangle 16"/>
            <p:cNvSpPr>
              <a:spLocks noChangeArrowheads="1"/>
            </p:cNvSpPr>
            <p:nvPr/>
          </p:nvSpPr>
          <p:spPr bwMode="auto">
            <a:xfrm>
              <a:off x="1824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53" name="Rectangle 17"/>
            <p:cNvSpPr>
              <a:spLocks noChangeArrowheads="1"/>
            </p:cNvSpPr>
            <p:nvPr/>
          </p:nvSpPr>
          <p:spPr bwMode="auto">
            <a:xfrm>
              <a:off x="2016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54" name="Rectangle 18"/>
            <p:cNvSpPr>
              <a:spLocks noChangeArrowheads="1"/>
            </p:cNvSpPr>
            <p:nvPr/>
          </p:nvSpPr>
          <p:spPr bwMode="auto">
            <a:xfrm>
              <a:off x="2208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55" name="Rectangle 19"/>
            <p:cNvSpPr>
              <a:spLocks noChangeArrowheads="1"/>
            </p:cNvSpPr>
            <p:nvPr/>
          </p:nvSpPr>
          <p:spPr bwMode="auto">
            <a:xfrm>
              <a:off x="2400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56" name="Rectangle 20"/>
            <p:cNvSpPr>
              <a:spLocks noChangeArrowheads="1"/>
            </p:cNvSpPr>
            <p:nvPr/>
          </p:nvSpPr>
          <p:spPr bwMode="auto">
            <a:xfrm>
              <a:off x="2592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57" name="Rectangle 21"/>
            <p:cNvSpPr>
              <a:spLocks noChangeArrowheads="1"/>
            </p:cNvSpPr>
            <p:nvPr/>
          </p:nvSpPr>
          <p:spPr bwMode="auto">
            <a:xfrm>
              <a:off x="2784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58" name="Rectangle 22"/>
            <p:cNvSpPr>
              <a:spLocks noChangeArrowheads="1"/>
            </p:cNvSpPr>
            <p:nvPr/>
          </p:nvSpPr>
          <p:spPr bwMode="auto">
            <a:xfrm>
              <a:off x="2976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59" name="Rectangle 23"/>
            <p:cNvSpPr>
              <a:spLocks noChangeArrowheads="1"/>
            </p:cNvSpPr>
            <p:nvPr/>
          </p:nvSpPr>
          <p:spPr bwMode="auto">
            <a:xfrm>
              <a:off x="3168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60" name="Rectangle 24"/>
            <p:cNvSpPr>
              <a:spLocks noChangeArrowheads="1"/>
            </p:cNvSpPr>
            <p:nvPr/>
          </p:nvSpPr>
          <p:spPr bwMode="auto">
            <a:xfrm>
              <a:off x="3360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61" name="Rectangle 25"/>
            <p:cNvSpPr>
              <a:spLocks noChangeArrowheads="1"/>
            </p:cNvSpPr>
            <p:nvPr/>
          </p:nvSpPr>
          <p:spPr bwMode="auto">
            <a:xfrm>
              <a:off x="3552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62" name="Rectangle 26"/>
            <p:cNvSpPr>
              <a:spLocks noChangeArrowheads="1"/>
            </p:cNvSpPr>
            <p:nvPr/>
          </p:nvSpPr>
          <p:spPr bwMode="auto">
            <a:xfrm>
              <a:off x="3744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63" name="Rectangle 27"/>
            <p:cNvSpPr>
              <a:spLocks noChangeArrowheads="1"/>
            </p:cNvSpPr>
            <p:nvPr/>
          </p:nvSpPr>
          <p:spPr bwMode="auto">
            <a:xfrm>
              <a:off x="3936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64" name="Rectangle 28"/>
            <p:cNvSpPr>
              <a:spLocks noChangeArrowheads="1"/>
            </p:cNvSpPr>
            <p:nvPr/>
          </p:nvSpPr>
          <p:spPr bwMode="auto">
            <a:xfrm>
              <a:off x="4128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65" name="Rectangle 29"/>
            <p:cNvSpPr>
              <a:spLocks noChangeArrowheads="1"/>
            </p:cNvSpPr>
            <p:nvPr/>
          </p:nvSpPr>
          <p:spPr bwMode="auto">
            <a:xfrm>
              <a:off x="4320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</p:grpSp>
      <p:grpSp>
        <p:nvGrpSpPr>
          <p:cNvPr id="64519" name="Group 30"/>
          <p:cNvGrpSpPr>
            <a:grpSpLocks/>
          </p:cNvGrpSpPr>
          <p:nvPr/>
        </p:nvGrpSpPr>
        <p:grpSpPr bwMode="auto">
          <a:xfrm>
            <a:off x="1524000" y="5181600"/>
            <a:ext cx="5638800" cy="758825"/>
            <a:chOff x="960" y="3360"/>
            <a:chExt cx="3552" cy="478"/>
          </a:xfrm>
        </p:grpSpPr>
        <p:sp>
          <p:nvSpPr>
            <p:cNvPr id="64520" name="Rectangle 31"/>
            <p:cNvSpPr>
              <a:spLocks noChangeArrowheads="1"/>
            </p:cNvSpPr>
            <p:nvPr/>
          </p:nvSpPr>
          <p:spPr bwMode="auto">
            <a:xfrm>
              <a:off x="960" y="3360"/>
              <a:ext cx="18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solidFill>
                    <a:srgbClr val="40458C"/>
                  </a:solidFill>
                  <a:latin typeface="Times New Roman" charset="0"/>
                </a:rPr>
                <a:t>Q</a:t>
              </a:r>
              <a:endParaRPr lang="en-US" altLang="en-US" b="1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4521" name="Rectangle 32"/>
            <p:cNvSpPr>
              <a:spLocks noChangeArrowheads="1"/>
            </p:cNvSpPr>
            <p:nvPr/>
          </p:nvSpPr>
          <p:spPr bwMode="auto">
            <a:xfrm>
              <a:off x="1296" y="3605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40458C"/>
                  </a:solidFill>
                  <a:latin typeface="Times New Roman" charset="0"/>
                </a:rPr>
                <a:t>0</a:t>
              </a:r>
              <a:endParaRPr lang="en-US" altLang="en-US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4522" name="Rectangle 33"/>
            <p:cNvSpPr>
              <a:spLocks noChangeArrowheads="1"/>
            </p:cNvSpPr>
            <p:nvPr/>
          </p:nvSpPr>
          <p:spPr bwMode="auto">
            <a:xfrm>
              <a:off x="1488" y="3605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40458C"/>
                  </a:solidFill>
                  <a:latin typeface="Times New Roman" charset="0"/>
                </a:rPr>
                <a:t>1</a:t>
              </a:r>
              <a:endParaRPr lang="en-US" altLang="en-US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4523" name="Rectangle 34"/>
            <p:cNvSpPr>
              <a:spLocks noChangeArrowheads="1"/>
            </p:cNvSpPr>
            <p:nvPr/>
          </p:nvSpPr>
          <p:spPr bwMode="auto">
            <a:xfrm>
              <a:off x="1680" y="3605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40458C"/>
                  </a:solidFill>
                  <a:latin typeface="Times New Roman" charset="0"/>
                </a:rPr>
                <a:t>2</a:t>
              </a:r>
              <a:endParaRPr lang="en-US" altLang="en-US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4524" name="Rectangle 35"/>
            <p:cNvSpPr>
              <a:spLocks noChangeArrowheads="1"/>
            </p:cNvSpPr>
            <p:nvPr/>
          </p:nvSpPr>
          <p:spPr bwMode="auto">
            <a:xfrm>
              <a:off x="3360" y="3605"/>
              <a:ext cx="17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solidFill>
                    <a:srgbClr val="40458C"/>
                  </a:solidFill>
                  <a:latin typeface="Times New Roman" charset="0"/>
                </a:rPr>
                <a:t>f</a:t>
              </a:r>
              <a:endParaRPr lang="en-US" altLang="en-US" b="1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4525" name="Rectangle 36"/>
            <p:cNvSpPr>
              <a:spLocks noChangeArrowheads="1"/>
            </p:cNvSpPr>
            <p:nvPr/>
          </p:nvSpPr>
          <p:spPr bwMode="auto">
            <a:xfrm>
              <a:off x="2016" y="3605"/>
              <a:ext cx="17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solidFill>
                    <a:srgbClr val="40458C"/>
                  </a:solidFill>
                  <a:latin typeface="Times New Roman" charset="0"/>
                </a:rPr>
                <a:t>r</a:t>
              </a:r>
              <a:endParaRPr lang="en-US" altLang="en-US" b="1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4526" name="Rectangle 37"/>
            <p:cNvSpPr>
              <a:spLocks noChangeArrowheads="1"/>
            </p:cNvSpPr>
            <p:nvPr/>
          </p:nvSpPr>
          <p:spPr bwMode="auto">
            <a:xfrm>
              <a:off x="1248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27" name="Rectangle 38"/>
            <p:cNvSpPr>
              <a:spLocks noChangeArrowheads="1"/>
            </p:cNvSpPr>
            <p:nvPr/>
          </p:nvSpPr>
          <p:spPr bwMode="auto">
            <a:xfrm>
              <a:off x="1440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28" name="Rectangle 39"/>
            <p:cNvSpPr>
              <a:spLocks noChangeArrowheads="1"/>
            </p:cNvSpPr>
            <p:nvPr/>
          </p:nvSpPr>
          <p:spPr bwMode="auto">
            <a:xfrm>
              <a:off x="1632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29" name="Rectangle 40"/>
            <p:cNvSpPr>
              <a:spLocks noChangeArrowheads="1"/>
            </p:cNvSpPr>
            <p:nvPr/>
          </p:nvSpPr>
          <p:spPr bwMode="auto">
            <a:xfrm>
              <a:off x="1824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30" name="Rectangle 41"/>
            <p:cNvSpPr>
              <a:spLocks noChangeArrowheads="1"/>
            </p:cNvSpPr>
            <p:nvPr/>
          </p:nvSpPr>
          <p:spPr bwMode="auto">
            <a:xfrm>
              <a:off x="2016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31" name="Rectangle 42"/>
            <p:cNvSpPr>
              <a:spLocks noChangeArrowheads="1"/>
            </p:cNvSpPr>
            <p:nvPr/>
          </p:nvSpPr>
          <p:spPr bwMode="auto">
            <a:xfrm>
              <a:off x="2208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32" name="Rectangle 43"/>
            <p:cNvSpPr>
              <a:spLocks noChangeArrowheads="1"/>
            </p:cNvSpPr>
            <p:nvPr/>
          </p:nvSpPr>
          <p:spPr bwMode="auto">
            <a:xfrm>
              <a:off x="2400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33" name="Rectangle 44"/>
            <p:cNvSpPr>
              <a:spLocks noChangeArrowheads="1"/>
            </p:cNvSpPr>
            <p:nvPr/>
          </p:nvSpPr>
          <p:spPr bwMode="auto">
            <a:xfrm>
              <a:off x="2592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34" name="Rectangle 45"/>
            <p:cNvSpPr>
              <a:spLocks noChangeArrowheads="1"/>
            </p:cNvSpPr>
            <p:nvPr/>
          </p:nvSpPr>
          <p:spPr bwMode="auto">
            <a:xfrm>
              <a:off x="2784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35" name="Rectangle 46"/>
            <p:cNvSpPr>
              <a:spLocks noChangeArrowheads="1"/>
            </p:cNvSpPr>
            <p:nvPr/>
          </p:nvSpPr>
          <p:spPr bwMode="auto">
            <a:xfrm>
              <a:off x="2976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36" name="Rectangle 47"/>
            <p:cNvSpPr>
              <a:spLocks noChangeArrowheads="1"/>
            </p:cNvSpPr>
            <p:nvPr/>
          </p:nvSpPr>
          <p:spPr bwMode="auto">
            <a:xfrm>
              <a:off x="3168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37" name="Rectangle 48"/>
            <p:cNvSpPr>
              <a:spLocks noChangeArrowheads="1"/>
            </p:cNvSpPr>
            <p:nvPr/>
          </p:nvSpPr>
          <p:spPr bwMode="auto">
            <a:xfrm>
              <a:off x="3360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38" name="Rectangle 49"/>
            <p:cNvSpPr>
              <a:spLocks noChangeArrowheads="1"/>
            </p:cNvSpPr>
            <p:nvPr/>
          </p:nvSpPr>
          <p:spPr bwMode="auto">
            <a:xfrm>
              <a:off x="3552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39" name="Rectangle 50"/>
            <p:cNvSpPr>
              <a:spLocks noChangeArrowheads="1"/>
            </p:cNvSpPr>
            <p:nvPr/>
          </p:nvSpPr>
          <p:spPr bwMode="auto">
            <a:xfrm>
              <a:off x="3744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40" name="Rectangle 51"/>
            <p:cNvSpPr>
              <a:spLocks noChangeArrowheads="1"/>
            </p:cNvSpPr>
            <p:nvPr/>
          </p:nvSpPr>
          <p:spPr bwMode="auto">
            <a:xfrm>
              <a:off x="3936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41" name="Rectangle 52"/>
            <p:cNvSpPr>
              <a:spLocks noChangeArrowheads="1"/>
            </p:cNvSpPr>
            <p:nvPr/>
          </p:nvSpPr>
          <p:spPr bwMode="auto">
            <a:xfrm>
              <a:off x="4128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42" name="Rectangle 53"/>
            <p:cNvSpPr>
              <a:spLocks noChangeArrowheads="1"/>
            </p:cNvSpPr>
            <p:nvPr/>
          </p:nvSpPr>
          <p:spPr bwMode="auto">
            <a:xfrm>
              <a:off x="4320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19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Queue Operations: </a:t>
            </a:r>
            <a:r>
              <a:rPr lang="en-US" altLang="en-US" dirty="0" err="1" smtClean="0"/>
              <a:t>dequeue</a:t>
            </a:r>
            <a:endParaRPr lang="en-US" altLang="en-US" dirty="0" smtClean="0"/>
          </a:p>
        </p:txBody>
      </p:sp>
      <p:sp>
        <p:nvSpPr>
          <p:cNvPr id="64516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762000" y="1676400"/>
            <a:ext cx="3429000" cy="2209800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Operation </a:t>
            </a:r>
            <a:r>
              <a:rPr lang="en-US" dirty="0" err="1" smtClean="0"/>
              <a:t>dequeue</a:t>
            </a:r>
            <a:r>
              <a:rPr lang="en-US" dirty="0" smtClean="0"/>
              <a:t> throws an exception if the queue is empty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This exception is specified in the queue ADT</a:t>
            </a:r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4343400" y="1600200"/>
            <a:ext cx="4419600" cy="2282825"/>
          </a:xfrm>
          <a:prstGeom prst="rect">
            <a:avLst/>
          </a:prstGeom>
          <a:noFill/>
          <a:ln w="9525">
            <a:solidFill>
              <a:srgbClr val="40458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00"/>
                </a:solidFill>
                <a:latin typeface="Courier" charset="0"/>
              </a:rPr>
              <a:t>Algorithm</a:t>
            </a:r>
            <a:r>
              <a:rPr lang="en-US" altLang="en-US">
                <a:latin typeface="Courier" charset="0"/>
              </a:rPr>
              <a:t> </a:t>
            </a:r>
            <a:r>
              <a:rPr lang="en-US" altLang="en-US">
                <a:solidFill>
                  <a:srgbClr val="40458C"/>
                </a:solidFill>
                <a:latin typeface="Courier" charset="0"/>
              </a:rPr>
              <a:t>dequeue()</a:t>
            </a:r>
          </a:p>
          <a:p>
            <a:pPr eaLnBrk="1" hangingPunct="1"/>
            <a:r>
              <a:rPr lang="en-US" altLang="en-US">
                <a:latin typeface="Courier" charset="0"/>
                <a:sym typeface="Symbol" charset="2"/>
              </a:rPr>
              <a:t>	</a:t>
            </a:r>
            <a:r>
              <a:rPr lang="en-US" altLang="en-US">
                <a:solidFill>
                  <a:srgbClr val="000000"/>
                </a:solidFill>
                <a:latin typeface="Courier" charset="0"/>
                <a:sym typeface="Symbol" charset="2"/>
              </a:rPr>
              <a:t>if</a:t>
            </a:r>
            <a:r>
              <a:rPr lang="en-US" altLang="en-US">
                <a:latin typeface="Courier" charset="0"/>
                <a:sym typeface="Symbol" charset="2"/>
              </a:rPr>
              <a:t> </a:t>
            </a:r>
            <a:r>
              <a:rPr lang="en-US" altLang="en-US">
                <a:solidFill>
                  <a:srgbClr val="40458C"/>
                </a:solidFill>
                <a:latin typeface="Courier" charset="0"/>
              </a:rPr>
              <a:t>isEmpty()</a:t>
            </a:r>
            <a:r>
              <a:rPr lang="en-US" altLang="en-US">
                <a:solidFill>
                  <a:schemeClr val="tx2"/>
                </a:solidFill>
                <a:latin typeface="Courier" charset="0"/>
              </a:rPr>
              <a:t> </a:t>
            </a:r>
            <a:r>
              <a:rPr lang="en-US" altLang="en-US">
                <a:solidFill>
                  <a:srgbClr val="000000"/>
                </a:solidFill>
                <a:latin typeface="Courier" charset="0"/>
                <a:sym typeface="Symbol" charset="2"/>
              </a:rPr>
              <a:t>then</a:t>
            </a:r>
          </a:p>
          <a:p>
            <a:pPr eaLnBrk="1" hangingPunct="1"/>
            <a:r>
              <a:rPr lang="en-US" altLang="en-US">
                <a:solidFill>
                  <a:srgbClr val="000000"/>
                </a:solidFill>
                <a:latin typeface="Courier" charset="0"/>
                <a:sym typeface="Symbol" charset="2"/>
              </a:rPr>
              <a:t>		throw </a:t>
            </a:r>
            <a:r>
              <a:rPr lang="en-US" altLang="en-US">
                <a:solidFill>
                  <a:srgbClr val="40458C"/>
                </a:solidFill>
                <a:latin typeface="Courier" charset="0"/>
                <a:sym typeface="Symbol" charset="2"/>
              </a:rPr>
              <a:t>EmptyQueueException</a:t>
            </a:r>
          </a:p>
          <a:p>
            <a:pPr eaLnBrk="1" hangingPunct="1"/>
            <a:r>
              <a:rPr lang="en-US" altLang="en-US">
                <a:solidFill>
                  <a:schemeClr val="accent2"/>
                </a:solidFill>
                <a:latin typeface="Courier" charset="0"/>
                <a:sym typeface="Symbol" charset="2"/>
              </a:rPr>
              <a:t>	 </a:t>
            </a:r>
            <a:r>
              <a:rPr lang="en-US" altLang="en-US">
                <a:solidFill>
                  <a:srgbClr val="000000"/>
                </a:solidFill>
                <a:latin typeface="Courier" charset="0"/>
                <a:sym typeface="Symbol" charset="2"/>
              </a:rPr>
              <a:t>else</a:t>
            </a:r>
            <a:endParaRPr lang="en-US" altLang="en-US">
              <a:latin typeface="Courier" charset="0"/>
              <a:sym typeface="Symbol" charset="2"/>
            </a:endParaRPr>
          </a:p>
          <a:p>
            <a:pPr eaLnBrk="1" hangingPunct="1"/>
            <a:r>
              <a:rPr lang="en-US" altLang="en-US">
                <a:latin typeface="Courier" charset="0"/>
                <a:sym typeface="Symbol" charset="2"/>
              </a:rPr>
              <a:t>		</a:t>
            </a:r>
            <a:r>
              <a:rPr lang="en-US" altLang="en-US">
                <a:solidFill>
                  <a:srgbClr val="40458C"/>
                </a:solidFill>
                <a:latin typeface="Courier" charset="0"/>
              </a:rPr>
              <a:t>o</a:t>
            </a:r>
            <a:r>
              <a:rPr lang="en-US" altLang="en-US">
                <a:solidFill>
                  <a:schemeClr val="tx2"/>
                </a:solidFill>
                <a:latin typeface="Courier" charset="0"/>
              </a:rPr>
              <a:t> </a:t>
            </a:r>
            <a:r>
              <a:rPr lang="en-US" altLang="en-US">
                <a:solidFill>
                  <a:srgbClr val="000000"/>
                </a:solidFill>
                <a:latin typeface="Courier" charset="0"/>
                <a:sym typeface="Symbol" charset="2"/>
              </a:rPr>
              <a:t></a:t>
            </a:r>
            <a:r>
              <a:rPr lang="en-US" altLang="en-US">
                <a:solidFill>
                  <a:schemeClr val="tx2"/>
                </a:solidFill>
                <a:latin typeface="Courier" charset="0"/>
                <a:sym typeface="Symbol" charset="2"/>
              </a:rPr>
              <a:t> </a:t>
            </a:r>
            <a:r>
              <a:rPr lang="en-US" altLang="en-US">
                <a:solidFill>
                  <a:srgbClr val="40458C"/>
                </a:solidFill>
                <a:latin typeface="Courier" charset="0"/>
                <a:sym typeface="Symbol" charset="2"/>
              </a:rPr>
              <a:t>Q[f]</a:t>
            </a:r>
            <a:endParaRPr lang="en-US" altLang="en-US">
              <a:solidFill>
                <a:srgbClr val="40458C"/>
              </a:solidFill>
              <a:latin typeface="Courier" charset="0"/>
            </a:endParaRPr>
          </a:p>
          <a:p>
            <a:pPr eaLnBrk="1" hangingPunct="1"/>
            <a:r>
              <a:rPr lang="en-US" altLang="en-US">
                <a:solidFill>
                  <a:srgbClr val="40458C"/>
                </a:solidFill>
                <a:latin typeface="Courier" charset="0"/>
              </a:rPr>
              <a:t>		f</a:t>
            </a:r>
            <a:r>
              <a:rPr lang="en-US" altLang="en-US">
                <a:solidFill>
                  <a:schemeClr val="tx2"/>
                </a:solidFill>
                <a:latin typeface="Courier" charset="0"/>
              </a:rPr>
              <a:t> </a:t>
            </a:r>
            <a:r>
              <a:rPr lang="en-US" altLang="en-US">
                <a:solidFill>
                  <a:srgbClr val="000000"/>
                </a:solidFill>
                <a:latin typeface="Courier" charset="0"/>
                <a:sym typeface="Symbol" charset="2"/>
              </a:rPr>
              <a:t></a:t>
            </a:r>
            <a:r>
              <a:rPr lang="en-US" altLang="en-US">
                <a:solidFill>
                  <a:schemeClr val="tx2"/>
                </a:solidFill>
                <a:latin typeface="Courier" charset="0"/>
                <a:sym typeface="Symbol" charset="2"/>
              </a:rPr>
              <a:t> </a:t>
            </a:r>
            <a:r>
              <a:rPr lang="en-US" altLang="en-US">
                <a:solidFill>
                  <a:srgbClr val="40458C"/>
                </a:solidFill>
                <a:latin typeface="Courier" charset="0"/>
              </a:rPr>
              <a:t>(</a:t>
            </a:r>
            <a:r>
              <a:rPr lang="en-US" altLang="en-US">
                <a:solidFill>
                  <a:srgbClr val="40458C"/>
                </a:solidFill>
                <a:latin typeface="Courier" charset="0"/>
                <a:sym typeface="Symbol" charset="2"/>
              </a:rPr>
              <a:t>f + 1</a:t>
            </a:r>
            <a:r>
              <a:rPr lang="en-US" altLang="en-US">
                <a:solidFill>
                  <a:srgbClr val="40458C"/>
                </a:solidFill>
                <a:latin typeface="Courier" charset="0"/>
              </a:rPr>
              <a:t>)</a:t>
            </a:r>
            <a:r>
              <a:rPr lang="en-US" altLang="en-US">
                <a:solidFill>
                  <a:srgbClr val="40458C"/>
                </a:solidFill>
                <a:latin typeface="Courier" charset="0"/>
                <a:sym typeface="Symbol" charset="2"/>
              </a:rPr>
              <a:t> mod N</a:t>
            </a:r>
          </a:p>
          <a:p>
            <a:pPr eaLnBrk="1" hangingPunct="1"/>
            <a:r>
              <a:rPr lang="en-US" altLang="en-US">
                <a:solidFill>
                  <a:schemeClr val="accent2"/>
                </a:solidFill>
                <a:latin typeface="Courier" charset="0"/>
                <a:sym typeface="Symbol" charset="2"/>
              </a:rPr>
              <a:t>		</a:t>
            </a:r>
            <a:r>
              <a:rPr lang="en-US" altLang="en-US">
                <a:solidFill>
                  <a:srgbClr val="000000"/>
                </a:solidFill>
                <a:latin typeface="Courier" charset="0"/>
                <a:sym typeface="Symbol" charset="2"/>
              </a:rPr>
              <a:t>return</a:t>
            </a:r>
            <a:r>
              <a:rPr lang="en-US" altLang="en-US">
                <a:solidFill>
                  <a:schemeClr val="tx2"/>
                </a:solidFill>
                <a:latin typeface="Courier" charset="0"/>
                <a:sym typeface="Symbol" charset="2"/>
              </a:rPr>
              <a:t> </a:t>
            </a:r>
            <a:r>
              <a:rPr lang="en-US" altLang="en-US">
                <a:solidFill>
                  <a:srgbClr val="40458C"/>
                </a:solidFill>
                <a:latin typeface="Courier" charset="0"/>
                <a:sym typeface="Symbol" charset="2"/>
              </a:rPr>
              <a:t>o</a:t>
            </a:r>
          </a:p>
        </p:txBody>
      </p:sp>
      <p:grpSp>
        <p:nvGrpSpPr>
          <p:cNvPr id="65541" name="Group 5"/>
          <p:cNvGrpSpPr>
            <a:grpSpLocks/>
          </p:cNvGrpSpPr>
          <p:nvPr/>
        </p:nvGrpSpPr>
        <p:grpSpPr bwMode="auto">
          <a:xfrm>
            <a:off x="1371600" y="4511675"/>
            <a:ext cx="5638800" cy="758825"/>
            <a:chOff x="960" y="2597"/>
            <a:chExt cx="3552" cy="478"/>
          </a:xfrm>
        </p:grpSpPr>
        <p:sp>
          <p:nvSpPr>
            <p:cNvPr id="65566" name="Rectangle 6"/>
            <p:cNvSpPr>
              <a:spLocks noChangeArrowheads="1"/>
            </p:cNvSpPr>
            <p:nvPr/>
          </p:nvSpPr>
          <p:spPr bwMode="auto">
            <a:xfrm>
              <a:off x="960" y="2597"/>
              <a:ext cx="18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solidFill>
                    <a:srgbClr val="40458C"/>
                  </a:solidFill>
                  <a:latin typeface="Times New Roman" charset="0"/>
                </a:rPr>
                <a:t>Q</a:t>
              </a:r>
              <a:endParaRPr lang="en-US" altLang="en-US" b="1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5567" name="Rectangle 7"/>
            <p:cNvSpPr>
              <a:spLocks noChangeArrowheads="1"/>
            </p:cNvSpPr>
            <p:nvPr/>
          </p:nvSpPr>
          <p:spPr bwMode="auto">
            <a:xfrm>
              <a:off x="1296" y="2842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40458C"/>
                  </a:solidFill>
                  <a:latin typeface="Times New Roman" charset="0"/>
                </a:rPr>
                <a:t>0</a:t>
              </a:r>
              <a:endParaRPr lang="en-US" altLang="en-US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5568" name="Rectangle 8"/>
            <p:cNvSpPr>
              <a:spLocks noChangeArrowheads="1"/>
            </p:cNvSpPr>
            <p:nvPr/>
          </p:nvSpPr>
          <p:spPr bwMode="auto">
            <a:xfrm>
              <a:off x="1488" y="2842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40458C"/>
                  </a:solidFill>
                  <a:latin typeface="Times New Roman" charset="0"/>
                </a:rPr>
                <a:t>1</a:t>
              </a:r>
              <a:endParaRPr lang="en-US" altLang="en-US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5569" name="Rectangle 9"/>
            <p:cNvSpPr>
              <a:spLocks noChangeArrowheads="1"/>
            </p:cNvSpPr>
            <p:nvPr/>
          </p:nvSpPr>
          <p:spPr bwMode="auto">
            <a:xfrm>
              <a:off x="1680" y="2842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40458C"/>
                  </a:solidFill>
                  <a:latin typeface="Times New Roman" charset="0"/>
                </a:rPr>
                <a:t>2</a:t>
              </a:r>
              <a:endParaRPr lang="en-US" altLang="en-US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5570" name="Rectangle 10"/>
            <p:cNvSpPr>
              <a:spLocks noChangeArrowheads="1"/>
            </p:cNvSpPr>
            <p:nvPr/>
          </p:nvSpPr>
          <p:spPr bwMode="auto">
            <a:xfrm>
              <a:off x="3936" y="2842"/>
              <a:ext cx="17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solidFill>
                    <a:srgbClr val="40458C"/>
                  </a:solidFill>
                  <a:latin typeface="Times New Roman" charset="0"/>
                </a:rPr>
                <a:t>r</a:t>
              </a:r>
              <a:endParaRPr lang="en-US" altLang="en-US" b="1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5571" name="Rectangle 11"/>
            <p:cNvSpPr>
              <a:spLocks noChangeArrowheads="1"/>
            </p:cNvSpPr>
            <p:nvPr/>
          </p:nvSpPr>
          <p:spPr bwMode="auto">
            <a:xfrm>
              <a:off x="2016" y="2842"/>
              <a:ext cx="17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solidFill>
                    <a:srgbClr val="40458C"/>
                  </a:solidFill>
                  <a:latin typeface="Times New Roman" charset="0"/>
                </a:rPr>
                <a:t>f</a:t>
              </a:r>
              <a:endParaRPr lang="en-US" altLang="en-US" b="1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5572" name="Rectangle 12"/>
            <p:cNvSpPr>
              <a:spLocks noChangeArrowheads="1"/>
            </p:cNvSpPr>
            <p:nvPr/>
          </p:nvSpPr>
          <p:spPr bwMode="auto">
            <a:xfrm>
              <a:off x="1248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73" name="Rectangle 13"/>
            <p:cNvSpPr>
              <a:spLocks noChangeArrowheads="1"/>
            </p:cNvSpPr>
            <p:nvPr/>
          </p:nvSpPr>
          <p:spPr bwMode="auto">
            <a:xfrm>
              <a:off x="1440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74" name="Rectangle 14"/>
            <p:cNvSpPr>
              <a:spLocks noChangeArrowheads="1"/>
            </p:cNvSpPr>
            <p:nvPr/>
          </p:nvSpPr>
          <p:spPr bwMode="auto">
            <a:xfrm>
              <a:off x="1632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75" name="Rectangle 15"/>
            <p:cNvSpPr>
              <a:spLocks noChangeArrowheads="1"/>
            </p:cNvSpPr>
            <p:nvPr/>
          </p:nvSpPr>
          <p:spPr bwMode="auto">
            <a:xfrm>
              <a:off x="1824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76" name="Rectangle 16"/>
            <p:cNvSpPr>
              <a:spLocks noChangeArrowheads="1"/>
            </p:cNvSpPr>
            <p:nvPr/>
          </p:nvSpPr>
          <p:spPr bwMode="auto">
            <a:xfrm>
              <a:off x="2016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77" name="Rectangle 17"/>
            <p:cNvSpPr>
              <a:spLocks noChangeArrowheads="1"/>
            </p:cNvSpPr>
            <p:nvPr/>
          </p:nvSpPr>
          <p:spPr bwMode="auto">
            <a:xfrm>
              <a:off x="2208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78" name="Rectangle 18"/>
            <p:cNvSpPr>
              <a:spLocks noChangeArrowheads="1"/>
            </p:cNvSpPr>
            <p:nvPr/>
          </p:nvSpPr>
          <p:spPr bwMode="auto">
            <a:xfrm>
              <a:off x="2400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79" name="Rectangle 19"/>
            <p:cNvSpPr>
              <a:spLocks noChangeArrowheads="1"/>
            </p:cNvSpPr>
            <p:nvPr/>
          </p:nvSpPr>
          <p:spPr bwMode="auto">
            <a:xfrm>
              <a:off x="2592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80" name="Rectangle 20"/>
            <p:cNvSpPr>
              <a:spLocks noChangeArrowheads="1"/>
            </p:cNvSpPr>
            <p:nvPr/>
          </p:nvSpPr>
          <p:spPr bwMode="auto">
            <a:xfrm>
              <a:off x="2784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81" name="Rectangle 21"/>
            <p:cNvSpPr>
              <a:spLocks noChangeArrowheads="1"/>
            </p:cNvSpPr>
            <p:nvPr/>
          </p:nvSpPr>
          <p:spPr bwMode="auto">
            <a:xfrm>
              <a:off x="2976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82" name="Rectangle 22"/>
            <p:cNvSpPr>
              <a:spLocks noChangeArrowheads="1"/>
            </p:cNvSpPr>
            <p:nvPr/>
          </p:nvSpPr>
          <p:spPr bwMode="auto">
            <a:xfrm>
              <a:off x="3168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83" name="Rectangle 23"/>
            <p:cNvSpPr>
              <a:spLocks noChangeArrowheads="1"/>
            </p:cNvSpPr>
            <p:nvPr/>
          </p:nvSpPr>
          <p:spPr bwMode="auto">
            <a:xfrm>
              <a:off x="3360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84" name="Rectangle 24"/>
            <p:cNvSpPr>
              <a:spLocks noChangeArrowheads="1"/>
            </p:cNvSpPr>
            <p:nvPr/>
          </p:nvSpPr>
          <p:spPr bwMode="auto">
            <a:xfrm>
              <a:off x="3552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85" name="Rectangle 25"/>
            <p:cNvSpPr>
              <a:spLocks noChangeArrowheads="1"/>
            </p:cNvSpPr>
            <p:nvPr/>
          </p:nvSpPr>
          <p:spPr bwMode="auto">
            <a:xfrm>
              <a:off x="3744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86" name="Rectangle 26"/>
            <p:cNvSpPr>
              <a:spLocks noChangeArrowheads="1"/>
            </p:cNvSpPr>
            <p:nvPr/>
          </p:nvSpPr>
          <p:spPr bwMode="auto">
            <a:xfrm>
              <a:off x="3936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87" name="Rectangle 27"/>
            <p:cNvSpPr>
              <a:spLocks noChangeArrowheads="1"/>
            </p:cNvSpPr>
            <p:nvPr/>
          </p:nvSpPr>
          <p:spPr bwMode="auto">
            <a:xfrm>
              <a:off x="4128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88" name="Rectangle 28"/>
            <p:cNvSpPr>
              <a:spLocks noChangeArrowheads="1"/>
            </p:cNvSpPr>
            <p:nvPr/>
          </p:nvSpPr>
          <p:spPr bwMode="auto">
            <a:xfrm>
              <a:off x="4320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</p:grpSp>
      <p:grpSp>
        <p:nvGrpSpPr>
          <p:cNvPr id="65542" name="Group 29"/>
          <p:cNvGrpSpPr>
            <a:grpSpLocks/>
          </p:cNvGrpSpPr>
          <p:nvPr/>
        </p:nvGrpSpPr>
        <p:grpSpPr bwMode="auto">
          <a:xfrm>
            <a:off x="1371600" y="5494338"/>
            <a:ext cx="5638800" cy="758825"/>
            <a:chOff x="960" y="3360"/>
            <a:chExt cx="3552" cy="478"/>
          </a:xfrm>
        </p:grpSpPr>
        <p:sp>
          <p:nvSpPr>
            <p:cNvPr id="65543" name="Rectangle 30"/>
            <p:cNvSpPr>
              <a:spLocks noChangeArrowheads="1"/>
            </p:cNvSpPr>
            <p:nvPr/>
          </p:nvSpPr>
          <p:spPr bwMode="auto">
            <a:xfrm>
              <a:off x="960" y="3360"/>
              <a:ext cx="18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solidFill>
                    <a:srgbClr val="40458C"/>
                  </a:solidFill>
                  <a:latin typeface="Times New Roman" charset="0"/>
                </a:rPr>
                <a:t>Q</a:t>
              </a:r>
              <a:endParaRPr lang="en-US" altLang="en-US" b="1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5544" name="Rectangle 31"/>
            <p:cNvSpPr>
              <a:spLocks noChangeArrowheads="1"/>
            </p:cNvSpPr>
            <p:nvPr/>
          </p:nvSpPr>
          <p:spPr bwMode="auto">
            <a:xfrm>
              <a:off x="1296" y="3605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40458C"/>
                  </a:solidFill>
                  <a:latin typeface="Times New Roman" charset="0"/>
                </a:rPr>
                <a:t>0</a:t>
              </a:r>
              <a:endParaRPr lang="en-US" altLang="en-US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5545" name="Rectangle 32"/>
            <p:cNvSpPr>
              <a:spLocks noChangeArrowheads="1"/>
            </p:cNvSpPr>
            <p:nvPr/>
          </p:nvSpPr>
          <p:spPr bwMode="auto">
            <a:xfrm>
              <a:off x="1488" y="3605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40458C"/>
                  </a:solidFill>
                  <a:latin typeface="Times New Roman" charset="0"/>
                </a:rPr>
                <a:t>1</a:t>
              </a:r>
              <a:endParaRPr lang="en-US" altLang="en-US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5546" name="Rectangle 33"/>
            <p:cNvSpPr>
              <a:spLocks noChangeArrowheads="1"/>
            </p:cNvSpPr>
            <p:nvPr/>
          </p:nvSpPr>
          <p:spPr bwMode="auto">
            <a:xfrm>
              <a:off x="1680" y="3605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40458C"/>
                  </a:solidFill>
                  <a:latin typeface="Times New Roman" charset="0"/>
                </a:rPr>
                <a:t>2</a:t>
              </a:r>
              <a:endParaRPr lang="en-US" altLang="en-US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5547" name="Rectangle 34"/>
            <p:cNvSpPr>
              <a:spLocks noChangeArrowheads="1"/>
            </p:cNvSpPr>
            <p:nvPr/>
          </p:nvSpPr>
          <p:spPr bwMode="auto">
            <a:xfrm>
              <a:off x="3360" y="3605"/>
              <a:ext cx="17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solidFill>
                    <a:srgbClr val="40458C"/>
                  </a:solidFill>
                  <a:latin typeface="Times New Roman" charset="0"/>
                </a:rPr>
                <a:t>f</a:t>
              </a:r>
              <a:endParaRPr lang="en-US" altLang="en-US" b="1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5548" name="Rectangle 35"/>
            <p:cNvSpPr>
              <a:spLocks noChangeArrowheads="1"/>
            </p:cNvSpPr>
            <p:nvPr/>
          </p:nvSpPr>
          <p:spPr bwMode="auto">
            <a:xfrm>
              <a:off x="2016" y="3605"/>
              <a:ext cx="17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solidFill>
                    <a:srgbClr val="40458C"/>
                  </a:solidFill>
                  <a:latin typeface="Times New Roman" charset="0"/>
                </a:rPr>
                <a:t>r</a:t>
              </a:r>
              <a:endParaRPr lang="en-US" altLang="en-US" b="1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5549" name="Rectangle 36"/>
            <p:cNvSpPr>
              <a:spLocks noChangeArrowheads="1"/>
            </p:cNvSpPr>
            <p:nvPr/>
          </p:nvSpPr>
          <p:spPr bwMode="auto">
            <a:xfrm>
              <a:off x="1248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50" name="Rectangle 37"/>
            <p:cNvSpPr>
              <a:spLocks noChangeArrowheads="1"/>
            </p:cNvSpPr>
            <p:nvPr/>
          </p:nvSpPr>
          <p:spPr bwMode="auto">
            <a:xfrm>
              <a:off x="1440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51" name="Rectangle 38"/>
            <p:cNvSpPr>
              <a:spLocks noChangeArrowheads="1"/>
            </p:cNvSpPr>
            <p:nvPr/>
          </p:nvSpPr>
          <p:spPr bwMode="auto">
            <a:xfrm>
              <a:off x="1632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52" name="Rectangle 39"/>
            <p:cNvSpPr>
              <a:spLocks noChangeArrowheads="1"/>
            </p:cNvSpPr>
            <p:nvPr/>
          </p:nvSpPr>
          <p:spPr bwMode="auto">
            <a:xfrm>
              <a:off x="1824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53" name="Rectangle 40"/>
            <p:cNvSpPr>
              <a:spLocks noChangeArrowheads="1"/>
            </p:cNvSpPr>
            <p:nvPr/>
          </p:nvSpPr>
          <p:spPr bwMode="auto">
            <a:xfrm>
              <a:off x="2016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54" name="Rectangle 41"/>
            <p:cNvSpPr>
              <a:spLocks noChangeArrowheads="1"/>
            </p:cNvSpPr>
            <p:nvPr/>
          </p:nvSpPr>
          <p:spPr bwMode="auto">
            <a:xfrm>
              <a:off x="2208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55" name="Rectangle 42"/>
            <p:cNvSpPr>
              <a:spLocks noChangeArrowheads="1"/>
            </p:cNvSpPr>
            <p:nvPr/>
          </p:nvSpPr>
          <p:spPr bwMode="auto">
            <a:xfrm>
              <a:off x="2400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56" name="Rectangle 43"/>
            <p:cNvSpPr>
              <a:spLocks noChangeArrowheads="1"/>
            </p:cNvSpPr>
            <p:nvPr/>
          </p:nvSpPr>
          <p:spPr bwMode="auto">
            <a:xfrm>
              <a:off x="2592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57" name="Rectangle 44"/>
            <p:cNvSpPr>
              <a:spLocks noChangeArrowheads="1"/>
            </p:cNvSpPr>
            <p:nvPr/>
          </p:nvSpPr>
          <p:spPr bwMode="auto">
            <a:xfrm>
              <a:off x="2784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58" name="Rectangle 45"/>
            <p:cNvSpPr>
              <a:spLocks noChangeArrowheads="1"/>
            </p:cNvSpPr>
            <p:nvPr/>
          </p:nvSpPr>
          <p:spPr bwMode="auto">
            <a:xfrm>
              <a:off x="2976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59" name="Rectangle 46"/>
            <p:cNvSpPr>
              <a:spLocks noChangeArrowheads="1"/>
            </p:cNvSpPr>
            <p:nvPr/>
          </p:nvSpPr>
          <p:spPr bwMode="auto">
            <a:xfrm>
              <a:off x="3168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60" name="Rectangle 47"/>
            <p:cNvSpPr>
              <a:spLocks noChangeArrowheads="1"/>
            </p:cNvSpPr>
            <p:nvPr/>
          </p:nvSpPr>
          <p:spPr bwMode="auto">
            <a:xfrm>
              <a:off x="3360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61" name="Rectangle 48"/>
            <p:cNvSpPr>
              <a:spLocks noChangeArrowheads="1"/>
            </p:cNvSpPr>
            <p:nvPr/>
          </p:nvSpPr>
          <p:spPr bwMode="auto">
            <a:xfrm>
              <a:off x="3552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62" name="Rectangle 49"/>
            <p:cNvSpPr>
              <a:spLocks noChangeArrowheads="1"/>
            </p:cNvSpPr>
            <p:nvPr/>
          </p:nvSpPr>
          <p:spPr bwMode="auto">
            <a:xfrm>
              <a:off x="3744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63" name="Rectangle 50"/>
            <p:cNvSpPr>
              <a:spLocks noChangeArrowheads="1"/>
            </p:cNvSpPr>
            <p:nvPr/>
          </p:nvSpPr>
          <p:spPr bwMode="auto">
            <a:xfrm>
              <a:off x="3936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64" name="Rectangle 51"/>
            <p:cNvSpPr>
              <a:spLocks noChangeArrowheads="1"/>
            </p:cNvSpPr>
            <p:nvPr/>
          </p:nvSpPr>
          <p:spPr bwMode="auto">
            <a:xfrm>
              <a:off x="4128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65" name="Rectangle 52"/>
            <p:cNvSpPr>
              <a:spLocks noChangeArrowheads="1"/>
            </p:cNvSpPr>
            <p:nvPr/>
          </p:nvSpPr>
          <p:spPr bwMode="auto">
            <a:xfrm>
              <a:off x="4320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470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Marker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943600"/>
          </a:xfrm>
        </p:spPr>
        <p:txBody>
          <a:bodyPr>
            <a:normAutofit/>
          </a:bodyPr>
          <a:lstStyle/>
          <a:p>
            <a:r>
              <a:rPr lang="en-US" dirty="0" smtClean="0"/>
              <a:t>Questions?</a:t>
            </a:r>
          </a:p>
          <a:p>
            <a:pPr lvl="2"/>
            <a:endParaRPr lang="en-US" dirty="0"/>
          </a:p>
          <a:p>
            <a:r>
              <a:rPr lang="en-US" dirty="0"/>
              <a:t>Next </a:t>
            </a:r>
            <a:r>
              <a:rPr lang="en-US" dirty="0" smtClean="0"/>
              <a:t>up</a:t>
            </a:r>
          </a:p>
          <a:p>
            <a:pPr lvl="1"/>
            <a:r>
              <a:rPr lang="en-US" dirty="0" smtClean="0"/>
              <a:t>Review Stacks (general)</a:t>
            </a:r>
          </a:p>
          <a:p>
            <a:pPr lvl="1"/>
            <a:r>
              <a:rPr lang="en-US" dirty="0" smtClean="0"/>
              <a:t>Review Linked List</a:t>
            </a:r>
          </a:p>
          <a:p>
            <a:pPr lvl="1"/>
            <a:r>
              <a:rPr lang="en-US" dirty="0" smtClean="0"/>
              <a:t>Review Stack implemented using a Linked List</a:t>
            </a:r>
          </a:p>
          <a:p>
            <a:pPr lvl="1"/>
            <a:r>
              <a:rPr lang="en-US" dirty="0" smtClean="0"/>
              <a:t>Queues</a:t>
            </a:r>
          </a:p>
          <a:p>
            <a:pPr lvl="1"/>
            <a:r>
              <a:rPr lang="en-US" dirty="0" smtClean="0"/>
              <a:t>Doubly Linked List</a:t>
            </a:r>
          </a:p>
          <a:p>
            <a:pPr lvl="1"/>
            <a:r>
              <a:rPr lang="en-US" dirty="0" err="1" smtClean="0"/>
              <a:t>Deques</a:t>
            </a:r>
            <a:endParaRPr lang="en-US" dirty="0" smtClean="0"/>
          </a:p>
          <a:p>
            <a:pPr lvl="1"/>
            <a:r>
              <a:rPr lang="en-US" dirty="0"/>
              <a:t>Iterators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521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772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Performance and Limitations </a:t>
            </a:r>
            <a:br>
              <a:rPr lang="en-US" dirty="0" smtClean="0"/>
            </a:br>
            <a:r>
              <a:rPr lang="en-US" sz="2800" dirty="0" smtClean="0"/>
              <a:t>- (static) array-based implementation of queue ADT</a:t>
            </a:r>
            <a:endParaRPr lang="en-US" dirty="0" smtClean="0"/>
          </a:p>
        </p:txBody>
      </p:sp>
      <p:sp>
        <p:nvSpPr>
          <p:cNvPr id="6656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752600"/>
            <a:ext cx="7696200" cy="4267200"/>
          </a:xfrm>
          <a:noFill/>
        </p:spPr>
        <p:txBody>
          <a:bodyPr>
            <a:normAutofit lnSpcReduction="10000"/>
          </a:bodyPr>
          <a:lstStyle/>
          <a:p>
            <a:pPr eaLnBrk="1" hangingPunct="1">
              <a:buClr>
                <a:schemeClr val="tx1"/>
              </a:buClr>
            </a:pPr>
            <a:r>
              <a:rPr lang="en-US" altLang="en-US" sz="2800" u="sng" dirty="0" smtClean="0"/>
              <a:t>Performance</a:t>
            </a:r>
          </a:p>
          <a:p>
            <a:pPr lvl="1" eaLnBrk="1" hangingPunct="1"/>
            <a:r>
              <a:rPr lang="en-US" altLang="en-US" sz="2400" dirty="0" smtClean="0"/>
              <a:t>Let </a:t>
            </a:r>
            <a:r>
              <a:rPr lang="en-US" altLang="en-US" sz="2400" b="1" i="1" dirty="0" smtClean="0">
                <a:latin typeface="Times New Roman" charset="0"/>
                <a:sym typeface="Symbol" charset="2"/>
              </a:rPr>
              <a:t>n</a:t>
            </a:r>
            <a:r>
              <a:rPr lang="en-US" altLang="en-US" sz="2400" dirty="0" smtClean="0"/>
              <a:t> be the number of elements in the queue</a:t>
            </a:r>
          </a:p>
          <a:p>
            <a:pPr lvl="1" eaLnBrk="1" hangingPunct="1"/>
            <a:r>
              <a:rPr lang="en-US" altLang="en-US" sz="2400" dirty="0" smtClean="0"/>
              <a:t>The space used is </a:t>
            </a:r>
            <a:r>
              <a:rPr lang="en-US" altLang="en-US" sz="2400" b="1" i="1" dirty="0" smtClean="0">
                <a:latin typeface="Times New Roman" charset="0"/>
                <a:sym typeface="Symbol" charset="2"/>
              </a:rPr>
              <a:t>O</a:t>
            </a:r>
            <a:r>
              <a:rPr lang="en-US" altLang="en-US" sz="2400" dirty="0" smtClean="0">
                <a:latin typeface="Times New Roman" charset="0"/>
                <a:sym typeface="Symbol" charset="2"/>
              </a:rPr>
              <a:t>(</a:t>
            </a:r>
            <a:r>
              <a:rPr lang="en-US" altLang="en-US" sz="2400" b="1" i="1" dirty="0" smtClean="0">
                <a:latin typeface="Times New Roman" charset="0"/>
                <a:sym typeface="Symbol" charset="2"/>
              </a:rPr>
              <a:t>n</a:t>
            </a:r>
            <a:r>
              <a:rPr lang="en-US" altLang="en-US" sz="2400" dirty="0" smtClean="0">
                <a:latin typeface="Times New Roman" charset="0"/>
                <a:sym typeface="Symbol" charset="2"/>
              </a:rPr>
              <a:t>)</a:t>
            </a:r>
            <a:endParaRPr lang="en-US" altLang="en-US" sz="2400" dirty="0" smtClean="0"/>
          </a:p>
          <a:p>
            <a:pPr lvl="1" eaLnBrk="1" hangingPunct="1"/>
            <a:r>
              <a:rPr lang="en-US" altLang="en-US" sz="2400" dirty="0" smtClean="0"/>
              <a:t>Each operation runs in time </a:t>
            </a:r>
            <a:r>
              <a:rPr lang="en-US" altLang="en-US" sz="2400" b="1" i="1" dirty="0" smtClean="0">
                <a:latin typeface="Times New Roman" charset="0"/>
                <a:sym typeface="Symbol" charset="2"/>
              </a:rPr>
              <a:t>O</a:t>
            </a:r>
            <a:r>
              <a:rPr lang="en-US" altLang="en-US" sz="2400" dirty="0" smtClean="0">
                <a:latin typeface="Times New Roman" charset="0"/>
                <a:sym typeface="Symbol" charset="2"/>
              </a:rPr>
              <a:t>(1)</a:t>
            </a:r>
          </a:p>
          <a:p>
            <a:pPr eaLnBrk="1" hangingPunct="1">
              <a:buClr>
                <a:schemeClr val="tx1"/>
              </a:buClr>
            </a:pPr>
            <a:endParaRPr lang="en-US" altLang="en-US" sz="2800" u="sng" dirty="0" smtClean="0"/>
          </a:p>
          <a:p>
            <a:pPr eaLnBrk="1" hangingPunct="1">
              <a:buClr>
                <a:schemeClr val="tx1"/>
              </a:buClr>
            </a:pPr>
            <a:r>
              <a:rPr lang="en-US" altLang="en-US" sz="2800" u="sng" dirty="0" smtClean="0"/>
              <a:t>Limitations</a:t>
            </a:r>
          </a:p>
          <a:p>
            <a:pPr lvl="1" eaLnBrk="1" hangingPunct="1"/>
            <a:r>
              <a:rPr lang="en-US" altLang="en-US" sz="2400" dirty="0" smtClean="0"/>
              <a:t>The maximum size of the queue must be defined </a:t>
            </a:r>
            <a:r>
              <a:rPr lang="en-US" altLang="en-US" sz="2400" i="1" dirty="0" smtClean="0"/>
              <a:t>a priori</a:t>
            </a:r>
            <a:r>
              <a:rPr lang="en-US" altLang="en-US" sz="2400" dirty="0" smtClean="0"/>
              <a:t> , and cannot be changed</a:t>
            </a:r>
          </a:p>
          <a:p>
            <a:pPr lvl="1" eaLnBrk="1" hangingPunct="1"/>
            <a:r>
              <a:rPr lang="en-US" altLang="en-US" sz="2400" dirty="0" smtClean="0"/>
              <a:t>Trying to </a:t>
            </a:r>
            <a:r>
              <a:rPr lang="en-US" altLang="en-US" sz="2400" dirty="0" err="1" smtClean="0"/>
              <a:t>enqueue</a:t>
            </a:r>
            <a:r>
              <a:rPr lang="en-US" altLang="en-US" sz="2400" dirty="0" smtClean="0"/>
              <a:t> a new element into a full queue causes an implementation-specific exception</a:t>
            </a:r>
          </a:p>
        </p:txBody>
      </p:sp>
    </p:spTree>
    <p:extLst>
      <p:ext uri="{BB962C8B-B14F-4D97-AF65-F5344CB8AC3E}">
        <p14:creationId xmlns:p14="http://schemas.microsoft.com/office/powerpoint/2010/main" val="74785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Dynamic Array-based Queue</a:t>
            </a:r>
          </a:p>
        </p:txBody>
      </p:sp>
      <p:sp>
        <p:nvSpPr>
          <p:cNvPr id="6758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914400" y="1295400"/>
            <a:ext cx="7391400" cy="4648200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tx1"/>
              </a:buClr>
            </a:pPr>
            <a:r>
              <a:rPr lang="en-US" altLang="en-US" sz="2800" dirty="0" smtClean="0"/>
              <a:t>In an </a:t>
            </a:r>
            <a:r>
              <a:rPr lang="en-US" altLang="en-US" sz="2800" dirty="0" err="1" smtClean="0"/>
              <a:t>enqueue</a:t>
            </a:r>
            <a:r>
              <a:rPr lang="en-US" altLang="en-US" sz="2800" dirty="0" smtClean="0"/>
              <a:t> operation, when the array is full, instead of throwing an exception, we can replace the array with a larger one</a:t>
            </a:r>
          </a:p>
          <a:p>
            <a:pPr lvl="1">
              <a:buClr>
                <a:schemeClr val="tx1"/>
              </a:buClr>
            </a:pPr>
            <a:r>
              <a:rPr lang="en-US" altLang="en-US" dirty="0"/>
              <a:t>Similar to what we did for an array-based stack</a:t>
            </a:r>
          </a:p>
          <a:p>
            <a:pPr lvl="1">
              <a:buClr>
                <a:schemeClr val="tx1"/>
              </a:buClr>
            </a:pPr>
            <a:r>
              <a:rPr lang="en-US" altLang="en-US" sz="2400" dirty="0" smtClean="0"/>
              <a:t>And still keep the circular usage as just described</a:t>
            </a:r>
          </a:p>
          <a:p>
            <a:pPr eaLnBrk="1" hangingPunct="1">
              <a:buClr>
                <a:schemeClr val="tx1"/>
              </a:buClr>
            </a:pPr>
            <a:endParaRPr lang="en-US" altLang="en-US" sz="2800" dirty="0" smtClean="0"/>
          </a:p>
          <a:p>
            <a:pPr eaLnBrk="1" hangingPunct="1">
              <a:buClr>
                <a:schemeClr val="tx1"/>
              </a:buClr>
            </a:pPr>
            <a:r>
              <a:rPr lang="en-US" altLang="en-US" sz="2800" dirty="0" smtClean="0"/>
              <a:t>The </a:t>
            </a:r>
            <a:r>
              <a:rPr lang="en-US" altLang="en-US" sz="2800" dirty="0" err="1" smtClean="0"/>
              <a:t>enqueue</a:t>
            </a:r>
            <a:r>
              <a:rPr lang="en-US" altLang="en-US" sz="2800" dirty="0" smtClean="0"/>
              <a:t> operation has amortized running time </a:t>
            </a:r>
          </a:p>
          <a:p>
            <a:pPr lvl="1" eaLnBrk="1" hangingPunct="1"/>
            <a:r>
              <a:rPr lang="en-US" altLang="en-US" sz="2400" b="1" i="1" dirty="0" smtClean="0">
                <a:latin typeface="Times New Roman" charset="0"/>
                <a:sym typeface="Symbol" charset="2"/>
              </a:rPr>
              <a:t>O</a:t>
            </a:r>
            <a:r>
              <a:rPr lang="en-US" altLang="en-US" sz="2400" dirty="0" smtClean="0">
                <a:latin typeface="Times New Roman" charset="0"/>
                <a:sym typeface="Symbol" charset="2"/>
              </a:rPr>
              <a:t>(</a:t>
            </a:r>
            <a:r>
              <a:rPr lang="en-US" altLang="en-US" sz="2400" b="1" i="1" dirty="0" smtClean="0">
                <a:latin typeface="Times New Roman" charset="0"/>
                <a:sym typeface="Symbol" charset="2"/>
              </a:rPr>
              <a:t>n</a:t>
            </a:r>
            <a:r>
              <a:rPr lang="en-US" altLang="en-US" sz="2400" dirty="0" smtClean="0">
                <a:latin typeface="Times New Roman" charset="0"/>
                <a:sym typeface="Symbol" charset="2"/>
              </a:rPr>
              <a:t>)</a:t>
            </a:r>
            <a:r>
              <a:rPr lang="en-US" altLang="en-US" sz="2400" dirty="0" smtClean="0"/>
              <a:t> with the incremental strategy </a:t>
            </a:r>
          </a:p>
          <a:p>
            <a:pPr lvl="1" eaLnBrk="1" hangingPunct="1"/>
            <a:r>
              <a:rPr lang="en-US" altLang="en-US" sz="2400" b="1" i="1" dirty="0" smtClean="0">
                <a:latin typeface="Times New Roman" charset="0"/>
                <a:sym typeface="Symbol" charset="2"/>
              </a:rPr>
              <a:t>O</a:t>
            </a:r>
            <a:r>
              <a:rPr lang="en-US" altLang="en-US" sz="2400" dirty="0" smtClean="0">
                <a:latin typeface="Times New Roman" charset="0"/>
                <a:sym typeface="Symbol" charset="2"/>
              </a:rPr>
              <a:t>(1)</a:t>
            </a:r>
            <a:r>
              <a:rPr lang="en-US" altLang="en-US" sz="2400" dirty="0" smtClean="0"/>
              <a:t> with the doubling strategy</a:t>
            </a:r>
          </a:p>
        </p:txBody>
      </p:sp>
    </p:spTree>
    <p:extLst>
      <p:ext uri="{BB962C8B-B14F-4D97-AF65-F5344CB8AC3E}">
        <p14:creationId xmlns:p14="http://schemas.microsoft.com/office/powerpoint/2010/main" val="49057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D2L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those interested</a:t>
            </a:r>
          </a:p>
          <a:p>
            <a:endParaRPr lang="en-US" dirty="0"/>
          </a:p>
          <a:p>
            <a:r>
              <a:rPr lang="en-US" dirty="0" smtClean="0"/>
              <a:t>A mostly working version of a Queue implemented as an array can be found on D2L</a:t>
            </a:r>
          </a:p>
          <a:p>
            <a:pPr lvl="1"/>
            <a:r>
              <a:rPr lang="en-US" dirty="0" smtClean="0"/>
              <a:t>Ex220_QueueADT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48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Marker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943600"/>
          </a:xfrm>
        </p:spPr>
        <p:txBody>
          <a:bodyPr>
            <a:normAutofit/>
          </a:bodyPr>
          <a:lstStyle/>
          <a:p>
            <a:r>
              <a:rPr lang="en-US" dirty="0" smtClean="0"/>
              <a:t>Questions on:</a:t>
            </a:r>
          </a:p>
          <a:p>
            <a:pPr lvl="1"/>
            <a:r>
              <a:rPr lang="en-US" dirty="0"/>
              <a:t>Review </a:t>
            </a:r>
            <a:r>
              <a:rPr lang="en-US" dirty="0" smtClean="0"/>
              <a:t>Stacks, Singly Linked Lists</a:t>
            </a:r>
            <a:endParaRPr lang="en-US" dirty="0"/>
          </a:p>
          <a:p>
            <a:pPr lvl="1"/>
            <a:r>
              <a:rPr lang="en-US" dirty="0" smtClean="0"/>
              <a:t>Queues</a:t>
            </a:r>
          </a:p>
          <a:p>
            <a:pPr lvl="2"/>
            <a:r>
              <a:rPr lang="en-US" dirty="0" smtClean="0"/>
              <a:t>In General</a:t>
            </a:r>
          </a:p>
          <a:p>
            <a:pPr lvl="2"/>
            <a:r>
              <a:rPr lang="en-US" dirty="0" smtClean="0"/>
              <a:t>Concept of Implementation using Circular Array</a:t>
            </a:r>
          </a:p>
          <a:p>
            <a:pPr lvl="2"/>
            <a:r>
              <a:rPr lang="en-US" dirty="0" smtClean="0"/>
              <a:t>Pseudo-Code Implementation</a:t>
            </a:r>
          </a:p>
          <a:p>
            <a:endParaRPr lang="en-US" dirty="0" smtClean="0"/>
          </a:p>
          <a:p>
            <a:r>
              <a:rPr lang="en-US" dirty="0" smtClean="0"/>
              <a:t>Next up</a:t>
            </a:r>
          </a:p>
          <a:p>
            <a:pPr lvl="1"/>
            <a:r>
              <a:rPr lang="en-US" dirty="0" smtClean="0"/>
              <a:t>Queues</a:t>
            </a:r>
          </a:p>
          <a:p>
            <a:pPr lvl="2"/>
            <a:r>
              <a:rPr lang="en-US" dirty="0" smtClean="0"/>
              <a:t>And Linked Lists</a:t>
            </a:r>
          </a:p>
          <a:p>
            <a:pPr lvl="1"/>
            <a:r>
              <a:rPr lang="en-US" dirty="0"/>
              <a:t>Doubly Linked List</a:t>
            </a:r>
          </a:p>
          <a:p>
            <a:pPr lvl="1"/>
            <a:r>
              <a:rPr lang="en-US" dirty="0" err="1"/>
              <a:t>Deques</a:t>
            </a:r>
            <a:endParaRPr lang="en-US" dirty="0"/>
          </a:p>
          <a:p>
            <a:pPr lvl="1"/>
            <a:r>
              <a:rPr lang="en-US" dirty="0"/>
              <a:t>Iterators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8276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Far, Have Seen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Stack Implemented with a Linked List</a:t>
            </a:r>
          </a:p>
          <a:p>
            <a:r>
              <a:rPr lang="en-US" dirty="0" smtClean="0"/>
              <a:t>Queue Implemented as an Array</a:t>
            </a:r>
          </a:p>
          <a:p>
            <a:endParaRPr lang="en-US" dirty="0"/>
          </a:p>
          <a:p>
            <a:r>
              <a:rPr lang="en-US" dirty="0" smtClean="0"/>
              <a:t>Can a Queue be implemented using a Linked List?</a:t>
            </a:r>
          </a:p>
          <a:p>
            <a:endParaRPr lang="en-US" dirty="0"/>
          </a:p>
          <a:p>
            <a:r>
              <a:rPr lang="en-US" dirty="0" smtClean="0"/>
              <a:t>Let us consider</a:t>
            </a:r>
          </a:p>
          <a:p>
            <a:pPr lvl="1"/>
            <a:r>
              <a:rPr lang="en-US" dirty="0" smtClean="0"/>
              <a:t>Queue Interface</a:t>
            </a:r>
          </a:p>
          <a:p>
            <a:pPr lvl="1"/>
            <a:r>
              <a:rPr lang="en-US" dirty="0" smtClean="0"/>
              <a:t>Compare to Linked List Interface</a:t>
            </a:r>
          </a:p>
          <a:p>
            <a:pPr lvl="1"/>
            <a:r>
              <a:rPr lang="en-US" dirty="0" smtClean="0"/>
              <a:t>[next slides]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12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Far, Have Seen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a Queue be implemented using a Linked List?</a:t>
            </a:r>
          </a:p>
        </p:txBody>
      </p:sp>
      <p:pic>
        <p:nvPicPr>
          <p:cNvPr id="4" name="MickeyChainGang_CLIPP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600200"/>
            <a:ext cx="8269923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87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 smtClean="0"/>
              <a:t>Informal C++ Queue Interface</a:t>
            </a:r>
          </a:p>
        </p:txBody>
      </p:sp>
      <p:sp>
        <p:nvSpPr>
          <p:cNvPr id="7065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609600" y="1795463"/>
            <a:ext cx="3581400" cy="40386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Clr>
                <a:schemeClr val="tx1"/>
              </a:buClr>
            </a:pPr>
            <a:r>
              <a:rPr lang="en-US" altLang="en-US" sz="2800" dirty="0" smtClean="0"/>
              <a:t>Informal C++ interface for our Queue ADT</a:t>
            </a:r>
          </a:p>
          <a:p>
            <a:pPr eaLnBrk="1" hangingPunct="1">
              <a:buClr>
                <a:schemeClr val="tx1"/>
              </a:buClr>
            </a:pPr>
            <a:endParaRPr lang="en-US" altLang="en-US" sz="2800" dirty="0" smtClean="0"/>
          </a:p>
          <a:p>
            <a:pPr eaLnBrk="1" hangingPunct="1">
              <a:buClr>
                <a:schemeClr val="tx1"/>
              </a:buClr>
            </a:pPr>
            <a:r>
              <a:rPr lang="en-US" altLang="en-US" sz="2800" dirty="0" smtClean="0"/>
              <a:t>front() and </a:t>
            </a:r>
            <a:r>
              <a:rPr lang="en-US" altLang="en-US" sz="2800" dirty="0" err="1" smtClean="0"/>
              <a:t>dequeue</a:t>
            </a:r>
            <a:r>
              <a:rPr lang="en-US" altLang="en-US" sz="2800" dirty="0" smtClean="0"/>
              <a:t>() Require the definition of class </a:t>
            </a:r>
            <a:r>
              <a:rPr lang="en-US" altLang="en-US" sz="2800" dirty="0" err="1" smtClean="0">
                <a:solidFill>
                  <a:srgbClr val="3366FF"/>
                </a:solidFill>
                <a:latin typeface="Arial Narrow" charset="0"/>
              </a:rPr>
              <a:t>EmptyQueueException</a:t>
            </a:r>
            <a:endParaRPr lang="en-US" altLang="en-US" sz="2800" dirty="0" smtClean="0">
              <a:solidFill>
                <a:srgbClr val="3366FF"/>
              </a:solidFill>
            </a:endParaRPr>
          </a:p>
          <a:p>
            <a:pPr eaLnBrk="1" hangingPunct="1">
              <a:buClr>
                <a:schemeClr val="tx1"/>
              </a:buClr>
            </a:pPr>
            <a:endParaRPr lang="en-US" altLang="en-US" sz="2800" dirty="0" smtClean="0"/>
          </a:p>
          <a:p>
            <a:pPr eaLnBrk="1" hangingPunct="1">
              <a:buClr>
                <a:schemeClr val="tx1"/>
              </a:buClr>
            </a:pPr>
            <a:r>
              <a:rPr lang="en-US" altLang="en-US" sz="2800" dirty="0" smtClean="0"/>
              <a:t>No corresponding built-in STL class</a:t>
            </a:r>
            <a:endParaRPr lang="en-US" altLang="en-US" sz="2800" dirty="0" smtClean="0">
              <a:solidFill>
                <a:schemeClr val="tx2"/>
              </a:solidFill>
              <a:latin typeface="Arial Narrow" charset="0"/>
            </a:endParaRP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4343400" y="1643063"/>
            <a:ext cx="4419600" cy="39703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template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altLang="en-US" dirty="0" smtClean="0">
                <a:latin typeface="Consolas" pitchFamily="49" charset="0"/>
                <a:cs typeface="Consolas" pitchFamily="49" charset="0"/>
              </a:rPr>
              <a:t>&lt;</a:t>
            </a:r>
            <a:r>
              <a:rPr lang="en-US" altLang="en-US" dirty="0" err="1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typename</a:t>
            </a:r>
            <a:r>
              <a:rPr lang="en-US" altLang="en-US" dirty="0" err="1" smtClean="0">
                <a:latin typeface="Consolas" pitchFamily="49" charset="0"/>
                <a:cs typeface="Consolas" pitchFamily="49" charset="0"/>
              </a:rPr>
              <a:t>Type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&gt;</a:t>
            </a:r>
            <a:br>
              <a:rPr lang="en-US" altLang="en-US" dirty="0">
                <a:latin typeface="Consolas" pitchFamily="49" charset="0"/>
                <a:cs typeface="Consolas" pitchFamily="49" charset="0"/>
              </a:rPr>
            </a:br>
            <a:r>
              <a:rPr lang="en-US" altLang="en-US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class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 Queue {</a:t>
            </a:r>
            <a:br>
              <a:rPr lang="en-US" altLang="en-US" dirty="0">
                <a:latin typeface="Consolas" pitchFamily="49" charset="0"/>
                <a:cs typeface="Consolas" pitchFamily="49" charset="0"/>
              </a:rPr>
            </a:br>
            <a:r>
              <a:rPr lang="en-US" altLang="en-US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public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:</a:t>
            </a:r>
            <a:br>
              <a:rPr lang="en-US" altLang="en-US" dirty="0">
                <a:latin typeface="Consolas" pitchFamily="49" charset="0"/>
                <a:cs typeface="Consolas" pitchFamily="49" charset="0"/>
              </a:rPr>
            </a:br>
            <a:r>
              <a:rPr lang="en-US" altLang="en-US" dirty="0">
                <a:latin typeface="Consolas" pitchFamily="49" charset="0"/>
                <a:cs typeface="Consolas" pitchFamily="49" charset="0"/>
              </a:rPr>
              <a:t>    </a:t>
            </a:r>
            <a:r>
              <a:rPr lang="en-US" altLang="en-US" dirty="0" err="1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int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 size();</a:t>
            </a:r>
            <a:br>
              <a:rPr lang="en-US" altLang="en-US" dirty="0">
                <a:latin typeface="Consolas" pitchFamily="49" charset="0"/>
                <a:cs typeface="Consolas" pitchFamily="49" charset="0"/>
              </a:rPr>
            </a:br>
            <a:r>
              <a:rPr lang="en-US" altLang="en-US" dirty="0">
                <a:latin typeface="Consolas" pitchFamily="49" charset="0"/>
                <a:cs typeface="Consolas" pitchFamily="49" charset="0"/>
              </a:rPr>
              <a:t>    </a:t>
            </a:r>
            <a:r>
              <a:rPr lang="en-US" altLang="en-US" dirty="0" err="1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bool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altLang="en-US" dirty="0" err="1">
                <a:latin typeface="Consolas" pitchFamily="49" charset="0"/>
                <a:cs typeface="Consolas" pitchFamily="49" charset="0"/>
              </a:rPr>
              <a:t>isEmpty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();</a:t>
            </a:r>
            <a:br>
              <a:rPr lang="en-US" altLang="en-US" dirty="0">
                <a:latin typeface="Consolas" pitchFamily="49" charset="0"/>
                <a:cs typeface="Consolas" pitchFamily="49" charset="0"/>
              </a:rPr>
            </a:br>
            <a:r>
              <a:rPr lang="en-US" altLang="en-US" dirty="0" smtClean="0">
                <a:latin typeface="Consolas" pitchFamily="49" charset="0"/>
                <a:cs typeface="Consolas" pitchFamily="49" charset="0"/>
              </a:rPr>
              <a:t>   </a:t>
            </a:r>
            <a:r>
              <a:rPr lang="en-US" altLang="en-US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void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altLang="en-US" dirty="0" err="1">
                <a:latin typeface="Consolas" pitchFamily="49" charset="0"/>
                <a:cs typeface="Consolas" pitchFamily="49" charset="0"/>
              </a:rPr>
              <a:t>enqueue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(</a:t>
            </a:r>
            <a:r>
              <a:rPr lang="en-US" altLang="en-US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Type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 e);</a:t>
            </a:r>
            <a:br>
              <a:rPr lang="en-US" altLang="en-US" dirty="0">
                <a:latin typeface="Consolas" pitchFamily="49" charset="0"/>
                <a:cs typeface="Consolas" pitchFamily="49" charset="0"/>
              </a:rPr>
            </a:br>
            <a:endParaRPr lang="en-US" altLang="en-US" dirty="0" smtClean="0">
              <a:latin typeface="Consolas" pitchFamily="49" charset="0"/>
              <a:cs typeface="Consolas" pitchFamily="49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dirty="0" smtClean="0">
                <a:latin typeface="Consolas" pitchFamily="49" charset="0"/>
                <a:cs typeface="Consolas" pitchFamily="49" charset="0"/>
              </a:rPr>
              <a:t>    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Type&amp; front()</a:t>
            </a:r>
            <a:br>
              <a:rPr lang="en-US" altLang="en-US" dirty="0">
                <a:latin typeface="Consolas" pitchFamily="49" charset="0"/>
                <a:cs typeface="Consolas" pitchFamily="49" charset="0"/>
              </a:rPr>
            </a:br>
            <a:r>
              <a:rPr lang="en-US" altLang="en-US" dirty="0">
                <a:latin typeface="Consolas" pitchFamily="49" charset="0"/>
                <a:cs typeface="Consolas" pitchFamily="49" charset="0"/>
              </a:rPr>
              <a:t>			</a:t>
            </a:r>
            <a:r>
              <a:rPr lang="en-US" altLang="en-US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throw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(</a:t>
            </a:r>
            <a:r>
              <a:rPr lang="en-US" altLang="en-US" dirty="0" err="1">
                <a:latin typeface="Consolas" pitchFamily="49" charset="0"/>
                <a:cs typeface="Consolas" pitchFamily="49" charset="0"/>
              </a:rPr>
              <a:t>EmptyQueueException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);</a:t>
            </a:r>
            <a:br>
              <a:rPr lang="en-US" altLang="en-US" dirty="0">
                <a:latin typeface="Consolas" pitchFamily="49" charset="0"/>
                <a:cs typeface="Consolas" pitchFamily="49" charset="0"/>
              </a:rPr>
            </a:br>
            <a:r>
              <a:rPr lang="en-US" altLang="en-US" dirty="0">
                <a:latin typeface="Consolas" pitchFamily="49" charset="0"/>
                <a:cs typeface="Consolas" pitchFamily="49" charset="0"/>
              </a:rPr>
              <a:t>    </a:t>
            </a:r>
            <a:endParaRPr lang="en-US" altLang="en-US" dirty="0" smtClean="0">
              <a:latin typeface="Consolas" pitchFamily="49" charset="0"/>
              <a:cs typeface="Consolas" pitchFamily="49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dirty="0" smtClean="0">
                <a:latin typeface="Consolas" pitchFamily="49" charset="0"/>
                <a:cs typeface="Consolas" pitchFamily="49" charset="0"/>
              </a:rPr>
              <a:t>    Type </a:t>
            </a:r>
            <a:r>
              <a:rPr lang="en-US" altLang="en-US" dirty="0" err="1">
                <a:latin typeface="Consolas" pitchFamily="49" charset="0"/>
                <a:cs typeface="Consolas" pitchFamily="49" charset="0"/>
              </a:rPr>
              <a:t>dequeue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()</a:t>
            </a:r>
            <a:br>
              <a:rPr lang="en-US" altLang="en-US" dirty="0">
                <a:latin typeface="Consolas" pitchFamily="49" charset="0"/>
                <a:cs typeface="Consolas" pitchFamily="49" charset="0"/>
              </a:rPr>
            </a:br>
            <a:r>
              <a:rPr lang="en-US" altLang="en-US" dirty="0">
                <a:latin typeface="Consolas" pitchFamily="49" charset="0"/>
                <a:cs typeface="Consolas" pitchFamily="49" charset="0"/>
              </a:rPr>
              <a:t>			 </a:t>
            </a:r>
            <a:r>
              <a:rPr lang="en-US" altLang="en-US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throw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(</a:t>
            </a:r>
            <a:r>
              <a:rPr lang="en-US" altLang="en-US" dirty="0" err="1">
                <a:latin typeface="Consolas" pitchFamily="49" charset="0"/>
                <a:cs typeface="Consolas" pitchFamily="49" charset="0"/>
              </a:rPr>
              <a:t>EmptyQueueException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);</a:t>
            </a:r>
            <a:br>
              <a:rPr lang="en-US" altLang="en-US" dirty="0">
                <a:latin typeface="Consolas" pitchFamily="49" charset="0"/>
                <a:cs typeface="Consolas" pitchFamily="49" charset="0"/>
              </a:rPr>
            </a:br>
            <a:r>
              <a:rPr lang="en-US" altLang="en-US" dirty="0">
                <a:latin typeface="Consolas" pitchFamily="49" charset="0"/>
                <a:cs typeface="Consolas" pitchFamily="49" charset="0"/>
              </a:rPr>
              <a:t>};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038600" y="3810000"/>
            <a:ext cx="914400" cy="123022"/>
          </a:xfrm>
          <a:prstGeom prst="straightConnector1">
            <a:avLst/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038600" y="4419600"/>
            <a:ext cx="762000" cy="304800"/>
          </a:xfrm>
          <a:prstGeom prst="straightConnector1">
            <a:avLst/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343400" y="5636524"/>
            <a:ext cx="40126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has been simplified down</a:t>
            </a:r>
          </a:p>
          <a:p>
            <a:r>
              <a:rPr lang="en-US" dirty="0" smtClean="0"/>
              <a:t>from the previous Possible Queue ADT</a:t>
            </a:r>
          </a:p>
          <a:p>
            <a:r>
              <a:rPr lang="en-US" dirty="0" smtClean="0"/>
              <a:t>Illustrating an alternative implementation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99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Queue and Singly Linked List</a:t>
            </a:r>
            <a:endParaRPr lang="en-US" altLang="en-US" sz="4000" dirty="0" smtClean="0"/>
          </a:p>
        </p:txBody>
      </p:sp>
      <p:sp>
        <p:nvSpPr>
          <p:cNvPr id="5018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876800" y="1326931"/>
            <a:ext cx="3810000" cy="45720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000" dirty="0" smtClean="0"/>
              <a:t>Singly linked list Operations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16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insertFront</a:t>
            </a:r>
            <a:r>
              <a:rPr lang="en-US" sz="1800" dirty="0" smtClean="0">
                <a:solidFill>
                  <a:srgbClr val="FF0000"/>
                </a:solidFill>
              </a:rPr>
              <a:t>(e)</a:t>
            </a:r>
            <a:r>
              <a:rPr lang="en-US" sz="1800" dirty="0" smtClean="0"/>
              <a:t>: inserts an element on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removeFront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returns and removes the element at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insertBack</a:t>
            </a:r>
            <a:r>
              <a:rPr lang="en-US" sz="1800" dirty="0" smtClean="0">
                <a:solidFill>
                  <a:srgbClr val="FF0000"/>
                </a:solidFill>
              </a:rPr>
              <a:t>(e)</a:t>
            </a:r>
            <a:r>
              <a:rPr lang="en-US" sz="1800" dirty="0" smtClean="0"/>
              <a:t>: inserts an element on the back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removeBack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returns and removes the element at the end of the list</a:t>
            </a:r>
            <a:endParaRPr lang="en-US" sz="2000" dirty="0" smtClean="0"/>
          </a:p>
        </p:txBody>
      </p:sp>
      <p:sp>
        <p:nvSpPr>
          <p:cNvPr id="4" name="TextBox 3"/>
          <p:cNvSpPr txBox="1"/>
          <p:nvPr/>
        </p:nvSpPr>
        <p:spPr>
          <a:xfrm rot="18013506">
            <a:off x="-88683" y="678507"/>
            <a:ext cx="1470274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stellar" panose="020A0402060406010301" pitchFamily="18" charset="0"/>
              </a:rPr>
              <a:t>Recall</a:t>
            </a:r>
            <a:endParaRPr lang="en-US" sz="2400" dirty="0">
              <a:latin typeface="Castellar" panose="020A0402060406010301" pitchFamily="18" charset="0"/>
            </a:endParaRPr>
          </a:p>
        </p:txBody>
      </p:sp>
      <p:sp>
        <p:nvSpPr>
          <p:cNvPr id="6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>
          <a:xfrm>
            <a:off x="646454" y="1313793"/>
            <a:ext cx="4306546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dirty="0" smtClean="0"/>
              <a:t>Main queue operations: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enqueue</a:t>
            </a: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(e)</a:t>
            </a:r>
            <a:r>
              <a:rPr lang="en-US" altLang="en-US" sz="2000" dirty="0" smtClean="0"/>
              <a:t>: inserts an element at the end of the queue</a:t>
            </a:r>
          </a:p>
          <a:p>
            <a:pPr lvl="1">
              <a:lnSpc>
                <a:spcPct val="90000"/>
              </a:lnSpc>
            </a:pPr>
            <a:endParaRPr lang="en-US" altLang="en-US" sz="2000" dirty="0" smtClean="0"/>
          </a:p>
          <a:p>
            <a:pPr lvl="1">
              <a:lnSpc>
                <a:spcPct val="90000"/>
              </a:lnSpc>
            </a:pPr>
            <a:r>
              <a:rPr lang="en-US" alt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dequeue</a:t>
            </a: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2000" dirty="0" smtClean="0"/>
              <a:t>: removes and returns the element at the front of the queue</a:t>
            </a:r>
          </a:p>
          <a:p>
            <a:pPr lvl="1">
              <a:lnSpc>
                <a:spcPct val="90000"/>
              </a:lnSpc>
            </a:pPr>
            <a:endParaRPr lang="en-US" altLang="en-US" sz="2000" dirty="0" smtClean="0"/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</a:rPr>
              <a:t>front()</a:t>
            </a:r>
            <a:r>
              <a:rPr lang="en-US" altLang="en-US" sz="2000" dirty="0"/>
              <a:t>: returns the element at the front without removing </a:t>
            </a:r>
            <a:r>
              <a:rPr lang="en-US" altLang="en-US" sz="2000" dirty="0" smtClean="0"/>
              <a:t>it</a:t>
            </a:r>
          </a:p>
          <a:p>
            <a:pPr lvl="1">
              <a:lnSpc>
                <a:spcPct val="90000"/>
              </a:lnSpc>
            </a:pPr>
            <a:endParaRPr lang="en-US" altLang="en-US" sz="2000" dirty="0"/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</a:rPr>
              <a:t>size()</a:t>
            </a:r>
            <a:r>
              <a:rPr lang="en-US" altLang="en-US" sz="2000" dirty="0"/>
              <a:t>: returns the number of elements stored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err="1">
                <a:solidFill>
                  <a:schemeClr val="accent6">
                    <a:lumMod val="75000"/>
                  </a:schemeClr>
                </a:solidFill>
              </a:rPr>
              <a:t>isEmpty</a:t>
            </a: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2000" dirty="0"/>
              <a:t>: returns a Boolean value indicating if there are no elements in the </a:t>
            </a:r>
            <a:r>
              <a:rPr lang="en-US" altLang="en-US" sz="2000" dirty="0" smtClean="0"/>
              <a:t>queue</a:t>
            </a:r>
          </a:p>
        </p:txBody>
      </p:sp>
    </p:spTree>
    <p:extLst>
      <p:ext uri="{BB962C8B-B14F-4D97-AF65-F5344CB8AC3E}">
        <p14:creationId xmlns:p14="http://schemas.microsoft.com/office/powerpoint/2010/main" val="203105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8934" y="274638"/>
            <a:ext cx="7637865" cy="79216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Graded In-Class Exercise: </a:t>
            </a:r>
            <a:r>
              <a:rPr lang="en-US" altLang="en-US" dirty="0" err="1" smtClean="0"/>
              <a:t>Qlist</a:t>
            </a:r>
            <a:endParaRPr lang="en-US" altLang="en-US" dirty="0" smtClean="0"/>
          </a:p>
        </p:txBody>
      </p:sp>
      <p:sp>
        <p:nvSpPr>
          <p:cNvPr id="6861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609600" y="1374027"/>
            <a:ext cx="7848600" cy="487437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Describe how to implement a queue </a:t>
            </a:r>
            <a:br>
              <a:rPr lang="en-US" altLang="en-US" dirty="0" smtClean="0"/>
            </a:br>
            <a:r>
              <a:rPr lang="en-US" altLang="en-US" dirty="0" smtClean="0"/>
              <a:t>using a singly-linked list</a:t>
            </a:r>
          </a:p>
          <a:p>
            <a:pPr lvl="1">
              <a:lnSpc>
                <a:spcPct val="90000"/>
              </a:lnSpc>
            </a:pPr>
            <a:r>
              <a:rPr lang="en-US" altLang="en-US" dirty="0" smtClean="0"/>
              <a:t>Based on previous slide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dirty="0" smtClean="0"/>
              <a:t>Queue operations: </a:t>
            </a:r>
          </a:p>
          <a:p>
            <a:pPr lvl="2">
              <a:lnSpc>
                <a:spcPct val="90000"/>
              </a:lnSpc>
            </a:pPr>
            <a:r>
              <a:rPr lang="en-US" altLang="en-US" dirty="0" err="1" smtClean="0"/>
              <a:t>enqueue</a:t>
            </a:r>
            <a:r>
              <a:rPr lang="en-US" altLang="en-US" dirty="0" smtClean="0"/>
              <a:t>(x), </a:t>
            </a:r>
            <a:r>
              <a:rPr lang="en-US" altLang="en-US" dirty="0" err="1" smtClean="0"/>
              <a:t>dequeue</a:t>
            </a:r>
            <a:r>
              <a:rPr lang="en-US" altLang="en-US" dirty="0" smtClean="0"/>
              <a:t>(), front(), size(), </a:t>
            </a:r>
            <a:r>
              <a:rPr lang="en-US" altLang="en-US" dirty="0" err="1" smtClean="0"/>
              <a:t>isEmpty</a:t>
            </a:r>
            <a:r>
              <a:rPr lang="en-US" altLang="en-US" dirty="0" smtClean="0"/>
              <a:t>()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dirty="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dirty="0" smtClean="0"/>
              <a:t>For each operation, give the running time in Big-Oh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dirty="0"/>
          </a:p>
          <a:p>
            <a:pPr lvl="1" eaLnBrk="1" hangingPunct="1">
              <a:lnSpc>
                <a:spcPct val="90000"/>
              </a:lnSpc>
            </a:pPr>
            <a:r>
              <a:rPr lang="en-US" altLang="en-US" dirty="0" smtClean="0"/>
              <a:t>Submit your word document / </a:t>
            </a:r>
            <a:r>
              <a:rPr lang="en-US" altLang="en-US" dirty="0" err="1" smtClean="0"/>
              <a:t>powerpoint</a:t>
            </a:r>
            <a:r>
              <a:rPr lang="en-US" altLang="en-US" dirty="0" smtClean="0"/>
              <a:t> slide to the appropriate </a:t>
            </a:r>
            <a:r>
              <a:rPr lang="en-US" altLang="en-US" dirty="0" err="1" smtClean="0"/>
              <a:t>dropbox</a:t>
            </a:r>
            <a:r>
              <a:rPr lang="en-US" altLang="en-US" dirty="0" smtClean="0"/>
              <a:t> on D2L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dirty="0"/>
          </a:p>
          <a:p>
            <a:pPr lvl="1" eaLnBrk="1" hangingPunct="1">
              <a:lnSpc>
                <a:spcPct val="90000"/>
              </a:lnSpc>
            </a:pPr>
            <a:endParaRPr lang="en-US" altLang="en-US" dirty="0" smtClean="0"/>
          </a:p>
          <a:p>
            <a:pPr lvl="1" eaLnBrk="1" hangingPunct="1">
              <a:lnSpc>
                <a:spcPct val="90000"/>
              </a:lnSpc>
            </a:pPr>
            <a:endParaRPr lang="en-US" alt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927" y="5041577"/>
            <a:ext cx="1402654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11007 0.00093 L 1.21493 0.00093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8001000" cy="6858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dirty="0" smtClean="0"/>
              <a:t>Queue as a Singly Linked List</a:t>
            </a:r>
          </a:p>
        </p:txBody>
      </p:sp>
      <p:sp>
        <p:nvSpPr>
          <p:cNvPr id="68612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838200" y="990600"/>
            <a:ext cx="7772400" cy="5334000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800" dirty="0" smtClean="0"/>
              <a:t>CLAIM: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400" dirty="0" smtClean="0"/>
              <a:t>We can implement a queue with a singly linked list</a:t>
            </a:r>
          </a:p>
          <a:p>
            <a:pPr lvl="2">
              <a:lnSpc>
                <a:spcPct val="90000"/>
              </a:lnSpc>
              <a:buFont typeface="Arial" pitchFamily="34" charset="0"/>
              <a:buChar char="–"/>
              <a:defRPr/>
            </a:pPr>
            <a:r>
              <a:rPr lang="en-US" sz="1800" dirty="0" smtClean="0"/>
              <a:t>The front element is stored at the head of the list</a:t>
            </a:r>
          </a:p>
          <a:p>
            <a:pPr lvl="2">
              <a:lnSpc>
                <a:spcPct val="90000"/>
              </a:lnSpc>
              <a:buFont typeface="Arial" pitchFamily="34" charset="0"/>
              <a:buChar char="–"/>
              <a:defRPr/>
            </a:pPr>
            <a:r>
              <a:rPr lang="en-US" sz="1800" dirty="0" smtClean="0"/>
              <a:t>The rear element is stored at the tail of the list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sz="28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400" dirty="0" smtClean="0"/>
              <a:t>The space used is </a:t>
            </a:r>
            <a:r>
              <a:rPr lang="en-US" sz="2400" b="1" i="1" dirty="0" smtClean="0">
                <a:latin typeface="Times New Roman" charset="0"/>
              </a:rPr>
              <a:t>O</a:t>
            </a:r>
            <a:r>
              <a:rPr lang="en-US" sz="2400" dirty="0" smtClean="0">
                <a:latin typeface="Times New Roman" charset="0"/>
              </a:rPr>
              <a:t>(</a:t>
            </a:r>
            <a:r>
              <a:rPr lang="en-US" sz="2400" b="1" i="1" dirty="0" smtClean="0">
                <a:latin typeface="Times New Roman" charset="0"/>
              </a:rPr>
              <a:t>n</a:t>
            </a:r>
            <a:r>
              <a:rPr lang="en-US" sz="2400" dirty="0" smtClean="0">
                <a:latin typeface="Times New Roman" charset="0"/>
              </a:rPr>
              <a:t>)</a:t>
            </a:r>
            <a:r>
              <a:rPr lang="en-US" sz="2400" dirty="0" smtClean="0"/>
              <a:t> 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400" dirty="0" smtClean="0"/>
              <a:t>Each operation of the Queue ADT takes </a:t>
            </a:r>
            <a:r>
              <a:rPr lang="en-US" sz="2400" b="1" i="1" dirty="0" smtClean="0">
                <a:latin typeface="Times New Roman" charset="0"/>
              </a:rPr>
              <a:t>O</a:t>
            </a:r>
            <a:r>
              <a:rPr lang="en-US" sz="2400" dirty="0" smtClean="0">
                <a:latin typeface="Times New Roman" charset="0"/>
              </a:rPr>
              <a:t>(1) </a:t>
            </a:r>
            <a:r>
              <a:rPr lang="en-US" sz="2400" dirty="0" smtClean="0"/>
              <a:t>time </a:t>
            </a:r>
          </a:p>
          <a:p>
            <a:pPr lvl="2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1600" dirty="0" err="1" smtClean="0"/>
              <a:t>enqueue</a:t>
            </a:r>
            <a:r>
              <a:rPr lang="en-US" sz="1600" dirty="0"/>
              <a:t>, </a:t>
            </a:r>
            <a:r>
              <a:rPr lang="en-US" sz="1600" dirty="0" err="1" smtClean="0"/>
              <a:t>dequeue</a:t>
            </a:r>
            <a:r>
              <a:rPr lang="en-US" sz="1600" dirty="0" smtClean="0"/>
              <a:t>, front, size, </a:t>
            </a:r>
            <a:r>
              <a:rPr lang="en-US" sz="1600" dirty="0" err="1" smtClean="0"/>
              <a:t>isEmpty</a:t>
            </a:r>
            <a:r>
              <a:rPr lang="en-US" sz="1600" dirty="0" smtClean="0"/>
              <a:t> each take </a:t>
            </a:r>
            <a:r>
              <a:rPr lang="en-US" sz="1600" b="1" i="1" dirty="0" smtClean="0"/>
              <a:t>O</a:t>
            </a:r>
            <a:r>
              <a:rPr lang="en-US" sz="1600" dirty="0" smtClean="0"/>
              <a:t>(1) time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000" dirty="0" smtClean="0"/>
              <a:t>The following slides show how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sz="28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400" dirty="0" smtClean="0"/>
              <a:t>NOTE: we do not have the limitation of the array based implementation on the size of the stack because the size of the linked list is not fixed, 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000" dirty="0" smtClean="0"/>
              <a:t>i.e. the queue is NEVER full.</a:t>
            </a:r>
            <a:endParaRPr lang="en-US" sz="3600" dirty="0" smtClean="0"/>
          </a:p>
        </p:txBody>
      </p:sp>
      <p:sp>
        <p:nvSpPr>
          <p:cNvPr id="31" name="TextBox 30"/>
          <p:cNvSpPr txBox="1"/>
          <p:nvPr/>
        </p:nvSpPr>
        <p:spPr>
          <a:xfrm>
            <a:off x="7393152" y="0"/>
            <a:ext cx="166981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Enhanced Version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2318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Review Class Exercise: Stacks</a:t>
            </a:r>
          </a:p>
        </p:txBody>
      </p:sp>
      <p:sp>
        <p:nvSpPr>
          <p:cNvPr id="36868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2800" dirty="0" smtClean="0"/>
              <a:t>Describe the output and final structure of the stack after the following operations: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 smtClean="0"/>
              <a:t>Push(12)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 smtClean="0"/>
              <a:t>Push(9)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 smtClean="0"/>
              <a:t>Pop()</a:t>
            </a:r>
          </a:p>
          <a:p>
            <a:pPr lvl="1">
              <a:defRPr/>
            </a:pPr>
            <a:r>
              <a:rPr lang="en-US" dirty="0"/>
              <a:t>Pop()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 smtClean="0"/>
              <a:t>Push(3)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 smtClean="0"/>
              <a:t>Push(10)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 smtClean="0"/>
              <a:t>Pop()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 smtClean="0"/>
              <a:t>Push(5)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 smtClean="0"/>
              <a:t>Push(42)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endParaRPr lang="en-US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7086600" y="3048000"/>
            <a:ext cx="990600" cy="2895600"/>
            <a:chOff x="6096000" y="3048000"/>
            <a:chExt cx="990600" cy="2895600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6096000" y="3048000"/>
              <a:ext cx="0" cy="289560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7086600" y="3048000"/>
              <a:ext cx="0" cy="289560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6096000" y="5943600"/>
              <a:ext cx="990600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7464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Queue and Singly Linked List</a:t>
            </a:r>
            <a:endParaRPr lang="en-US" altLang="en-US" sz="4000" dirty="0" smtClean="0"/>
          </a:p>
        </p:txBody>
      </p:sp>
      <p:sp>
        <p:nvSpPr>
          <p:cNvPr id="5018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876800" y="1326931"/>
            <a:ext cx="3810000" cy="45720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000" dirty="0" smtClean="0"/>
              <a:t>Singly linked list Operations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16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insertFront</a:t>
            </a:r>
            <a:r>
              <a:rPr lang="en-US" sz="1800" dirty="0" smtClean="0">
                <a:solidFill>
                  <a:srgbClr val="FF0000"/>
                </a:solidFill>
              </a:rPr>
              <a:t>(e)</a:t>
            </a:r>
            <a:r>
              <a:rPr lang="en-US" sz="1800" dirty="0" smtClean="0"/>
              <a:t>: inserts an element on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removeFront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returns and removes the element at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insertBack</a:t>
            </a:r>
            <a:r>
              <a:rPr lang="en-US" sz="1800" dirty="0" smtClean="0">
                <a:solidFill>
                  <a:srgbClr val="FF0000"/>
                </a:solidFill>
              </a:rPr>
              <a:t>(e)</a:t>
            </a:r>
            <a:r>
              <a:rPr lang="en-US" sz="1800" dirty="0" smtClean="0"/>
              <a:t>: inserts an element on the back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removeBack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returns and removes the element at the end of the list</a:t>
            </a:r>
            <a:endParaRPr lang="en-US" sz="2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393152" y="0"/>
            <a:ext cx="166981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Enhanced Version</a:t>
            </a:r>
            <a:endParaRPr lang="en-US" sz="1600" dirty="0"/>
          </a:p>
        </p:txBody>
      </p:sp>
      <p:sp>
        <p:nvSpPr>
          <p:cNvPr id="6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>
          <a:xfrm>
            <a:off x="646454" y="1313793"/>
            <a:ext cx="4306546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dirty="0" smtClean="0"/>
              <a:t>Main queue operations: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enqueue</a:t>
            </a: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(e)</a:t>
            </a:r>
            <a:r>
              <a:rPr lang="en-US" altLang="en-US" sz="2000" dirty="0" smtClean="0"/>
              <a:t>: inserts an element at the end of the queue</a:t>
            </a:r>
          </a:p>
          <a:p>
            <a:pPr lvl="1">
              <a:lnSpc>
                <a:spcPct val="90000"/>
              </a:lnSpc>
            </a:pPr>
            <a:endParaRPr lang="en-US" altLang="en-US" sz="2000" dirty="0" smtClean="0"/>
          </a:p>
          <a:p>
            <a:pPr lvl="1">
              <a:lnSpc>
                <a:spcPct val="90000"/>
              </a:lnSpc>
            </a:pPr>
            <a:r>
              <a:rPr lang="en-US" alt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dequeue</a:t>
            </a: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2000" dirty="0" smtClean="0"/>
              <a:t>: removes and returns the element at the front of the queue</a:t>
            </a:r>
          </a:p>
          <a:p>
            <a:pPr lvl="1">
              <a:lnSpc>
                <a:spcPct val="90000"/>
              </a:lnSpc>
            </a:pPr>
            <a:endParaRPr lang="en-US" altLang="en-US" sz="2000" dirty="0" smtClean="0"/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</a:rPr>
              <a:t>front()</a:t>
            </a:r>
            <a:r>
              <a:rPr lang="en-US" altLang="en-US" sz="2000" dirty="0"/>
              <a:t>: returns the element at the front without removing </a:t>
            </a:r>
            <a:r>
              <a:rPr lang="en-US" altLang="en-US" sz="2000" dirty="0" smtClean="0"/>
              <a:t>it</a:t>
            </a:r>
          </a:p>
          <a:p>
            <a:pPr lvl="1">
              <a:lnSpc>
                <a:spcPct val="90000"/>
              </a:lnSpc>
            </a:pPr>
            <a:endParaRPr lang="en-US" altLang="en-US" sz="2000" dirty="0"/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</a:rPr>
              <a:t>size()</a:t>
            </a:r>
            <a:r>
              <a:rPr lang="en-US" altLang="en-US" sz="2000" dirty="0"/>
              <a:t>: returns the number of elements stored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err="1">
                <a:solidFill>
                  <a:schemeClr val="accent6">
                    <a:lumMod val="75000"/>
                  </a:schemeClr>
                </a:solidFill>
              </a:rPr>
              <a:t>isEmpty</a:t>
            </a: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2000" dirty="0"/>
              <a:t>: returns a Boolean value indicating if there are no elements in the </a:t>
            </a:r>
            <a:r>
              <a:rPr lang="en-US" altLang="en-US" sz="2000" dirty="0" smtClean="0"/>
              <a:t>queue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914400" y="1600200"/>
            <a:ext cx="4191000" cy="9906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105400" y="3733800"/>
            <a:ext cx="3957568" cy="9906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22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Queue and Singly Linked List</a:t>
            </a:r>
            <a:endParaRPr lang="en-US" altLang="en-US" sz="4000" dirty="0" smtClean="0"/>
          </a:p>
        </p:txBody>
      </p:sp>
      <p:sp>
        <p:nvSpPr>
          <p:cNvPr id="5018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876800" y="1326931"/>
            <a:ext cx="3810000" cy="45720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000" dirty="0" smtClean="0"/>
              <a:t>Singly linked list Operations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16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insertFront</a:t>
            </a:r>
            <a:r>
              <a:rPr lang="en-US" sz="1800" dirty="0" smtClean="0">
                <a:solidFill>
                  <a:srgbClr val="FF0000"/>
                </a:solidFill>
              </a:rPr>
              <a:t>(e)</a:t>
            </a:r>
            <a:r>
              <a:rPr lang="en-US" sz="1800" dirty="0" smtClean="0"/>
              <a:t>: inserts an element on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removeFront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returns and removes the element at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insertBack</a:t>
            </a:r>
            <a:r>
              <a:rPr lang="en-US" sz="1800" dirty="0" smtClean="0">
                <a:solidFill>
                  <a:srgbClr val="FF0000"/>
                </a:solidFill>
              </a:rPr>
              <a:t>(e)</a:t>
            </a:r>
            <a:r>
              <a:rPr lang="en-US" sz="1800" dirty="0" smtClean="0"/>
              <a:t>: inserts an element on the back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removeBack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returns and removes the element at the end of the list</a:t>
            </a:r>
            <a:endParaRPr lang="en-US" sz="2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393152" y="0"/>
            <a:ext cx="166981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Enhanced Version</a:t>
            </a:r>
            <a:endParaRPr lang="en-US" sz="1600" dirty="0"/>
          </a:p>
        </p:txBody>
      </p:sp>
      <p:sp>
        <p:nvSpPr>
          <p:cNvPr id="6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>
          <a:xfrm>
            <a:off x="646454" y="1313793"/>
            <a:ext cx="4306546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dirty="0" smtClean="0"/>
              <a:t>Main queue operations: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enqueue</a:t>
            </a: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(e)</a:t>
            </a:r>
            <a:r>
              <a:rPr lang="en-US" altLang="en-US" sz="2000" dirty="0" smtClean="0"/>
              <a:t>: inserts an element at the end of the queue</a:t>
            </a:r>
          </a:p>
          <a:p>
            <a:pPr lvl="1">
              <a:lnSpc>
                <a:spcPct val="90000"/>
              </a:lnSpc>
            </a:pPr>
            <a:endParaRPr lang="en-US" altLang="en-US" sz="2000" dirty="0" smtClean="0"/>
          </a:p>
          <a:p>
            <a:pPr lvl="1">
              <a:lnSpc>
                <a:spcPct val="90000"/>
              </a:lnSpc>
            </a:pPr>
            <a:r>
              <a:rPr lang="en-US" alt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dequeue</a:t>
            </a: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2000" dirty="0" smtClean="0"/>
              <a:t>: removes and returns the element at the front of the queue</a:t>
            </a:r>
          </a:p>
          <a:p>
            <a:pPr lvl="1">
              <a:lnSpc>
                <a:spcPct val="90000"/>
              </a:lnSpc>
            </a:pPr>
            <a:endParaRPr lang="en-US" altLang="en-US" sz="2000" dirty="0" smtClean="0"/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</a:rPr>
              <a:t>front()</a:t>
            </a:r>
            <a:r>
              <a:rPr lang="en-US" altLang="en-US" sz="2000" dirty="0"/>
              <a:t>: returns the element at the front without removing </a:t>
            </a:r>
            <a:r>
              <a:rPr lang="en-US" altLang="en-US" sz="2000" dirty="0" smtClean="0"/>
              <a:t>it</a:t>
            </a:r>
          </a:p>
          <a:p>
            <a:pPr lvl="1">
              <a:lnSpc>
                <a:spcPct val="90000"/>
              </a:lnSpc>
            </a:pPr>
            <a:endParaRPr lang="en-US" altLang="en-US" sz="2000" dirty="0"/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</a:rPr>
              <a:t>size()</a:t>
            </a:r>
            <a:r>
              <a:rPr lang="en-US" altLang="en-US" sz="2000" dirty="0"/>
              <a:t>: returns the number of elements stored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err="1">
                <a:solidFill>
                  <a:schemeClr val="accent6">
                    <a:lumMod val="75000"/>
                  </a:schemeClr>
                </a:solidFill>
              </a:rPr>
              <a:t>isEmpty</a:t>
            </a: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2000" dirty="0"/>
              <a:t>: returns a Boolean value indicating if there are no elements in the </a:t>
            </a:r>
            <a:r>
              <a:rPr lang="en-US" altLang="en-US" sz="2000" dirty="0" smtClean="0"/>
              <a:t>queue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914400" y="1600200"/>
            <a:ext cx="4191000" cy="9906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105400" y="3733800"/>
            <a:ext cx="3957568" cy="9906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896007" y="2590800"/>
            <a:ext cx="4191000" cy="990600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105400" y="2590800"/>
            <a:ext cx="3957568" cy="990600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51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Queue and Singly Linked List</a:t>
            </a:r>
            <a:endParaRPr lang="en-US" altLang="en-US" sz="4000" dirty="0" smtClean="0"/>
          </a:p>
        </p:txBody>
      </p:sp>
      <p:sp>
        <p:nvSpPr>
          <p:cNvPr id="5018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876800" y="1326931"/>
            <a:ext cx="3810000" cy="45720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000" dirty="0" smtClean="0"/>
              <a:t>Singly linked list Operations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16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insertFront</a:t>
            </a:r>
            <a:r>
              <a:rPr lang="en-US" sz="1800" dirty="0" smtClean="0">
                <a:solidFill>
                  <a:srgbClr val="FF0000"/>
                </a:solidFill>
              </a:rPr>
              <a:t>(e)</a:t>
            </a:r>
            <a:r>
              <a:rPr lang="en-US" sz="1800" dirty="0" smtClean="0"/>
              <a:t>: inserts an element on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removeFront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returns and removes the element at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insertBack</a:t>
            </a:r>
            <a:r>
              <a:rPr lang="en-US" sz="1800" dirty="0" smtClean="0">
                <a:solidFill>
                  <a:srgbClr val="FF0000"/>
                </a:solidFill>
              </a:rPr>
              <a:t>(e)</a:t>
            </a:r>
            <a:r>
              <a:rPr lang="en-US" sz="1800" dirty="0" smtClean="0"/>
              <a:t>: inserts an element on the back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removeBack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returns and removes the element at the end of the list</a:t>
            </a:r>
            <a:endParaRPr lang="en-US" sz="2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393152" y="0"/>
            <a:ext cx="166981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Enhanced Version</a:t>
            </a:r>
            <a:endParaRPr lang="en-US" sz="1600" dirty="0"/>
          </a:p>
        </p:txBody>
      </p:sp>
      <p:sp>
        <p:nvSpPr>
          <p:cNvPr id="6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>
          <a:xfrm>
            <a:off x="646454" y="1313793"/>
            <a:ext cx="4306546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dirty="0" smtClean="0"/>
              <a:t>Main queue operations: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enqueue</a:t>
            </a: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(e)</a:t>
            </a:r>
            <a:r>
              <a:rPr lang="en-US" altLang="en-US" sz="2000" dirty="0" smtClean="0"/>
              <a:t>: inserts an element at the end of the queue</a:t>
            </a:r>
          </a:p>
          <a:p>
            <a:pPr lvl="1">
              <a:lnSpc>
                <a:spcPct val="90000"/>
              </a:lnSpc>
            </a:pPr>
            <a:endParaRPr lang="en-US" altLang="en-US" sz="2000" dirty="0" smtClean="0"/>
          </a:p>
          <a:p>
            <a:pPr lvl="1">
              <a:lnSpc>
                <a:spcPct val="90000"/>
              </a:lnSpc>
            </a:pPr>
            <a:r>
              <a:rPr lang="en-US" alt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dequeue</a:t>
            </a: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2000" dirty="0" smtClean="0"/>
              <a:t>: removes and returns the element at the front of the queue</a:t>
            </a:r>
          </a:p>
          <a:p>
            <a:pPr lvl="1">
              <a:lnSpc>
                <a:spcPct val="90000"/>
              </a:lnSpc>
            </a:pPr>
            <a:endParaRPr lang="en-US" altLang="en-US" sz="2000" dirty="0" smtClean="0"/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</a:rPr>
              <a:t>front()</a:t>
            </a:r>
            <a:r>
              <a:rPr lang="en-US" altLang="en-US" sz="2000" dirty="0"/>
              <a:t>: returns the element at the front without removing </a:t>
            </a:r>
            <a:r>
              <a:rPr lang="en-US" altLang="en-US" sz="2000" dirty="0" smtClean="0"/>
              <a:t>it</a:t>
            </a:r>
          </a:p>
          <a:p>
            <a:pPr lvl="1">
              <a:lnSpc>
                <a:spcPct val="90000"/>
              </a:lnSpc>
            </a:pPr>
            <a:endParaRPr lang="en-US" altLang="en-US" sz="2000" dirty="0"/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</a:rPr>
              <a:t>size()</a:t>
            </a:r>
            <a:r>
              <a:rPr lang="en-US" altLang="en-US" sz="2000" dirty="0"/>
              <a:t>: returns the number of elements stored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err="1">
                <a:solidFill>
                  <a:schemeClr val="accent6">
                    <a:lumMod val="75000"/>
                  </a:schemeClr>
                </a:solidFill>
              </a:rPr>
              <a:t>isEmpty</a:t>
            </a: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2000" dirty="0"/>
              <a:t>: returns a Boolean value indicating if there are no elements in the </a:t>
            </a:r>
            <a:r>
              <a:rPr lang="en-US" altLang="en-US" sz="2000" dirty="0" smtClean="0"/>
              <a:t>queue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914400" y="1600200"/>
            <a:ext cx="4191000" cy="9906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105400" y="3733800"/>
            <a:ext cx="3957568" cy="9906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896007" y="2590800"/>
            <a:ext cx="4191000" cy="990600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105400" y="2590800"/>
            <a:ext cx="3957568" cy="990600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1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Queue and Singly Linked List</a:t>
            </a:r>
            <a:endParaRPr lang="en-US" altLang="en-US" sz="4000" dirty="0" smtClean="0"/>
          </a:p>
        </p:txBody>
      </p:sp>
      <p:sp>
        <p:nvSpPr>
          <p:cNvPr id="5018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876800" y="1326931"/>
            <a:ext cx="3810000" cy="45720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000" dirty="0" smtClean="0"/>
              <a:t>Singly linked list Operations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16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insertFront</a:t>
            </a:r>
            <a:r>
              <a:rPr lang="en-US" sz="1800" dirty="0" smtClean="0">
                <a:solidFill>
                  <a:srgbClr val="FF0000"/>
                </a:solidFill>
              </a:rPr>
              <a:t>(e)</a:t>
            </a:r>
            <a:r>
              <a:rPr lang="en-US" sz="1800" dirty="0" smtClean="0"/>
              <a:t>: inserts an element on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removeFront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returns and removes the element at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insertBack</a:t>
            </a:r>
            <a:r>
              <a:rPr lang="en-US" sz="1800" dirty="0" smtClean="0">
                <a:solidFill>
                  <a:srgbClr val="FF0000"/>
                </a:solidFill>
              </a:rPr>
              <a:t>(e)</a:t>
            </a:r>
            <a:r>
              <a:rPr lang="en-US" sz="1800" dirty="0" smtClean="0"/>
              <a:t>: inserts an element on the back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removeBack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returns and removes the element at the end of the list</a:t>
            </a:r>
            <a:endParaRPr lang="en-US" sz="2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393152" y="0"/>
            <a:ext cx="166981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Enhanced Version</a:t>
            </a:r>
            <a:endParaRPr lang="en-US" sz="1600" dirty="0"/>
          </a:p>
        </p:txBody>
      </p:sp>
      <p:sp>
        <p:nvSpPr>
          <p:cNvPr id="6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>
          <a:xfrm>
            <a:off x="646454" y="1313793"/>
            <a:ext cx="4306546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dirty="0" smtClean="0"/>
              <a:t>Main queue operations: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enqueue</a:t>
            </a: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(e)</a:t>
            </a:r>
            <a:r>
              <a:rPr lang="en-US" altLang="en-US" sz="2000" dirty="0" smtClean="0"/>
              <a:t>: inserts an element at the end of the queue</a:t>
            </a:r>
          </a:p>
          <a:p>
            <a:pPr lvl="1">
              <a:lnSpc>
                <a:spcPct val="90000"/>
              </a:lnSpc>
            </a:pPr>
            <a:endParaRPr lang="en-US" altLang="en-US" sz="2000" dirty="0" smtClean="0"/>
          </a:p>
          <a:p>
            <a:pPr lvl="1">
              <a:lnSpc>
                <a:spcPct val="90000"/>
              </a:lnSpc>
            </a:pPr>
            <a:r>
              <a:rPr lang="en-US" alt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dequeue</a:t>
            </a: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2000" dirty="0" smtClean="0"/>
              <a:t>: removes and returns the element at the front of the queue</a:t>
            </a:r>
          </a:p>
          <a:p>
            <a:pPr lvl="1">
              <a:lnSpc>
                <a:spcPct val="90000"/>
              </a:lnSpc>
            </a:pPr>
            <a:endParaRPr lang="en-US" altLang="en-US" sz="2000" dirty="0" smtClean="0"/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</a:rPr>
              <a:t>front()</a:t>
            </a:r>
            <a:r>
              <a:rPr lang="en-US" altLang="en-US" sz="2000" dirty="0"/>
              <a:t>: returns the element at the front without removing </a:t>
            </a:r>
            <a:r>
              <a:rPr lang="en-US" altLang="en-US" sz="2000" dirty="0" smtClean="0"/>
              <a:t>it</a:t>
            </a:r>
          </a:p>
          <a:p>
            <a:pPr lvl="1">
              <a:lnSpc>
                <a:spcPct val="90000"/>
              </a:lnSpc>
            </a:pPr>
            <a:endParaRPr lang="en-US" altLang="en-US" sz="2000" dirty="0"/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</a:rPr>
              <a:t>size()</a:t>
            </a:r>
            <a:r>
              <a:rPr lang="en-US" altLang="en-US" sz="2000" dirty="0"/>
              <a:t>: returns the number of elements stored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err="1">
                <a:solidFill>
                  <a:schemeClr val="accent6">
                    <a:lumMod val="75000"/>
                  </a:schemeClr>
                </a:solidFill>
              </a:rPr>
              <a:t>isEmpty</a:t>
            </a: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2000" dirty="0"/>
              <a:t>: returns a Boolean value indicating if there are no elements in the </a:t>
            </a:r>
            <a:r>
              <a:rPr lang="en-US" altLang="en-US" sz="2000" dirty="0" smtClean="0"/>
              <a:t>queue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914400" y="1600200"/>
            <a:ext cx="4191000" cy="9906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105400" y="3733800"/>
            <a:ext cx="3957568" cy="9906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896007" y="2590800"/>
            <a:ext cx="4191000" cy="990600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105400" y="2590800"/>
            <a:ext cx="3957568" cy="990600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&quot;No&quot; Symbol 10"/>
          <p:cNvSpPr/>
          <p:nvPr/>
        </p:nvSpPr>
        <p:spPr>
          <a:xfrm>
            <a:off x="5489028" y="4724400"/>
            <a:ext cx="3200400" cy="781707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90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Queue and Singly Linked List</a:t>
            </a:r>
            <a:endParaRPr lang="en-US" altLang="en-US" sz="4000" dirty="0" smtClean="0"/>
          </a:p>
        </p:txBody>
      </p:sp>
      <p:sp>
        <p:nvSpPr>
          <p:cNvPr id="5018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876800" y="1326931"/>
            <a:ext cx="3810000" cy="45720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000" dirty="0" smtClean="0"/>
              <a:t>Singly linked list Operations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1600" dirty="0"/>
          </a:p>
          <a:p>
            <a:pPr lvl="1">
              <a:lnSpc>
                <a:spcPct val="90000"/>
              </a:lnSpc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insertFront</a:t>
            </a:r>
            <a:r>
              <a:rPr lang="en-US" sz="1800" dirty="0" smtClean="0">
                <a:solidFill>
                  <a:srgbClr val="FF0000"/>
                </a:solidFill>
              </a:rPr>
              <a:t>(e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  <a:r>
              <a:rPr lang="en-US" sz="1800" dirty="0"/>
              <a:t>: inserts an element on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removeFront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returns and removes the element at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insertBack</a:t>
            </a:r>
            <a:r>
              <a:rPr lang="en-US" sz="1800" dirty="0" smtClean="0">
                <a:solidFill>
                  <a:srgbClr val="FF0000"/>
                </a:solidFill>
              </a:rPr>
              <a:t>(e)</a:t>
            </a:r>
            <a:r>
              <a:rPr lang="en-US" sz="1800" dirty="0" smtClean="0"/>
              <a:t>: inserts an element on the back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393152" y="0"/>
            <a:ext cx="166981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Enhanced Version</a:t>
            </a:r>
            <a:endParaRPr lang="en-US" sz="1600" dirty="0"/>
          </a:p>
        </p:txBody>
      </p:sp>
      <p:sp>
        <p:nvSpPr>
          <p:cNvPr id="6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>
          <a:xfrm>
            <a:off x="646454" y="1313793"/>
            <a:ext cx="4306546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dirty="0" smtClean="0"/>
              <a:t>Main queue operations: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enqueue</a:t>
            </a: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(e)</a:t>
            </a:r>
            <a:r>
              <a:rPr lang="en-US" altLang="en-US" sz="2000" dirty="0" smtClean="0"/>
              <a:t>: inserts an element at the end of the queue</a:t>
            </a:r>
          </a:p>
          <a:p>
            <a:pPr lvl="1">
              <a:lnSpc>
                <a:spcPct val="90000"/>
              </a:lnSpc>
            </a:pPr>
            <a:endParaRPr lang="en-US" altLang="en-US" sz="2000" dirty="0" smtClean="0"/>
          </a:p>
          <a:p>
            <a:pPr lvl="1">
              <a:lnSpc>
                <a:spcPct val="90000"/>
              </a:lnSpc>
            </a:pPr>
            <a:r>
              <a:rPr lang="en-US" alt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dequeue</a:t>
            </a: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2000" dirty="0" smtClean="0"/>
              <a:t>: removes and returns the element at the front of the queue</a:t>
            </a:r>
          </a:p>
          <a:p>
            <a:pPr lvl="1">
              <a:lnSpc>
                <a:spcPct val="90000"/>
              </a:lnSpc>
            </a:pPr>
            <a:endParaRPr lang="en-US" altLang="en-US" sz="2000" dirty="0" smtClean="0"/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</a:rPr>
              <a:t>front()</a:t>
            </a:r>
            <a:r>
              <a:rPr lang="en-US" altLang="en-US" sz="2000" dirty="0"/>
              <a:t>: returns the element at the front without removing </a:t>
            </a:r>
            <a:r>
              <a:rPr lang="en-US" altLang="en-US" sz="2000" dirty="0" smtClean="0"/>
              <a:t>it</a:t>
            </a:r>
          </a:p>
          <a:p>
            <a:pPr lvl="1">
              <a:lnSpc>
                <a:spcPct val="90000"/>
              </a:lnSpc>
            </a:pPr>
            <a:endParaRPr lang="en-US" altLang="en-US" sz="2000" dirty="0"/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</a:rPr>
              <a:t>size()</a:t>
            </a:r>
            <a:r>
              <a:rPr lang="en-US" altLang="en-US" sz="2000" dirty="0"/>
              <a:t>: returns the number of elements stored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err="1">
                <a:solidFill>
                  <a:schemeClr val="accent6">
                    <a:lumMod val="75000"/>
                  </a:schemeClr>
                </a:solidFill>
              </a:rPr>
              <a:t>isEmpty</a:t>
            </a: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2000" dirty="0"/>
              <a:t>: returns a Boolean value indicating if there are no elements in the </a:t>
            </a:r>
            <a:r>
              <a:rPr lang="en-US" altLang="en-US" sz="2000" dirty="0" smtClean="0"/>
              <a:t>queue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914400" y="1600200"/>
            <a:ext cx="4191000" cy="9906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105400" y="3733800"/>
            <a:ext cx="3957568" cy="9906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896007" y="2590800"/>
            <a:ext cx="4191000" cy="990600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914400" y="3762703"/>
            <a:ext cx="4191000" cy="990600"/>
          </a:xfrm>
          <a:prstGeom prst="roundRect">
            <a:avLst/>
          </a:prstGeom>
          <a:solidFill>
            <a:schemeClr val="accent3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572000" y="3086101"/>
            <a:ext cx="1066800" cy="676602"/>
          </a:xfrm>
          <a:prstGeom prst="straightConnector1">
            <a:avLst/>
          </a:prstGeom>
          <a:ln w="793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328745" y="4893467"/>
            <a:ext cx="3429144" cy="17851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front() would require a minor</a:t>
            </a:r>
          </a:p>
          <a:p>
            <a:r>
              <a:rPr lang="en-US" dirty="0" smtClean="0"/>
              <a:t>alteration or addition to </a:t>
            </a:r>
            <a:r>
              <a:rPr lang="en-US" dirty="0" err="1" smtClean="0"/>
              <a:t>LinkedList</a:t>
            </a:r>
            <a:endParaRPr lang="en-US" dirty="0" smtClean="0"/>
          </a:p>
          <a:p>
            <a:r>
              <a:rPr lang="en-US" dirty="0" smtClean="0"/>
              <a:t>very similar to </a:t>
            </a:r>
            <a:r>
              <a:rPr lang="en-US" dirty="0" err="1" smtClean="0"/>
              <a:t>removeFront</a:t>
            </a:r>
            <a:r>
              <a:rPr lang="en-US" dirty="0" smtClean="0"/>
              <a:t>()</a:t>
            </a:r>
          </a:p>
          <a:p>
            <a:r>
              <a:rPr lang="en-US" sz="1400" i="1" dirty="0" smtClean="0"/>
              <a:t>Could be done something like: </a:t>
            </a:r>
            <a:br>
              <a:rPr lang="en-US" sz="1400" i="1" dirty="0" smtClean="0"/>
            </a:br>
            <a:r>
              <a:rPr lang="en-US" sz="1400" i="1" dirty="0" smtClean="0"/>
              <a:t>        </a:t>
            </a:r>
            <a:r>
              <a:rPr lang="en-US" sz="1400" i="1" dirty="0" err="1" smtClean="0"/>
              <a:t>retVal</a:t>
            </a:r>
            <a:r>
              <a:rPr lang="en-US" sz="1400" i="1" dirty="0" smtClean="0"/>
              <a:t> = </a:t>
            </a:r>
            <a:r>
              <a:rPr lang="en-US" sz="1400" i="1" dirty="0" err="1" smtClean="0"/>
              <a:t>removeFront</a:t>
            </a:r>
            <a:r>
              <a:rPr lang="en-US" sz="1400" i="1" dirty="0" smtClean="0"/>
              <a:t>();</a:t>
            </a:r>
          </a:p>
          <a:p>
            <a:r>
              <a:rPr lang="en-US" sz="1400" i="1" dirty="0" smtClean="0"/>
              <a:t>       </a:t>
            </a:r>
            <a:r>
              <a:rPr lang="en-US" sz="1400" i="1" dirty="0" err="1" smtClean="0"/>
              <a:t>insertFront</a:t>
            </a:r>
            <a:r>
              <a:rPr lang="en-US" sz="1400" i="1" dirty="0" smtClean="0"/>
              <a:t>(</a:t>
            </a:r>
            <a:r>
              <a:rPr lang="en-US" sz="1400" i="1" dirty="0" err="1" smtClean="0"/>
              <a:t>retVal</a:t>
            </a:r>
            <a:r>
              <a:rPr lang="en-US" sz="1400" i="1" dirty="0" smtClean="0"/>
              <a:t>);</a:t>
            </a:r>
          </a:p>
          <a:p>
            <a:r>
              <a:rPr lang="en-US" sz="1400" i="1" dirty="0"/>
              <a:t> </a:t>
            </a:r>
            <a:r>
              <a:rPr lang="en-US" sz="1400" i="1" dirty="0" smtClean="0"/>
              <a:t>      return </a:t>
            </a:r>
            <a:r>
              <a:rPr lang="en-US" sz="1400" i="1" dirty="0" err="1" smtClean="0"/>
              <a:t>retVal</a:t>
            </a:r>
            <a:r>
              <a:rPr lang="en-US" sz="1400" i="1" dirty="0" smtClean="0"/>
              <a:t>;</a:t>
            </a:r>
            <a:endParaRPr lang="en-US" sz="1400" i="1" dirty="0" smtClean="0"/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4343400" y="4258003"/>
            <a:ext cx="985345" cy="924708"/>
          </a:xfrm>
          <a:prstGeom prst="straightConnector1">
            <a:avLst/>
          </a:prstGeom>
          <a:ln w="793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5458850" y="1828800"/>
            <a:ext cx="3581400" cy="1752600"/>
          </a:xfrm>
          <a:prstGeom prst="roundRect">
            <a:avLst/>
          </a:prstGeom>
          <a:solidFill>
            <a:schemeClr val="accent3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Queue and </a:t>
            </a:r>
            <a:r>
              <a:rPr lang="en-US" altLang="en-US" sz="4000" dirty="0"/>
              <a:t>Singly Linked List</a:t>
            </a:r>
            <a:endParaRPr lang="en-US" altLang="en-US" sz="4000" dirty="0" smtClean="0"/>
          </a:p>
        </p:txBody>
      </p:sp>
      <p:sp>
        <p:nvSpPr>
          <p:cNvPr id="5018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876800" y="1326931"/>
            <a:ext cx="3810000" cy="45720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000" dirty="0" smtClean="0"/>
              <a:t>Singly linked list Operations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1600" dirty="0"/>
          </a:p>
          <a:p>
            <a:pPr lvl="1">
              <a:lnSpc>
                <a:spcPct val="90000"/>
              </a:lnSpc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insertFront</a:t>
            </a:r>
            <a:r>
              <a:rPr lang="en-US" sz="1800" dirty="0" smtClean="0">
                <a:solidFill>
                  <a:srgbClr val="FF0000"/>
                </a:solidFill>
              </a:rPr>
              <a:t>(e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  <a:r>
              <a:rPr lang="en-US" sz="1800" dirty="0"/>
              <a:t>: inserts an element on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removeFront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returns and removes the element at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insertBack</a:t>
            </a:r>
            <a:r>
              <a:rPr lang="en-US" sz="1800" dirty="0" smtClean="0">
                <a:solidFill>
                  <a:srgbClr val="FF0000"/>
                </a:solidFill>
              </a:rPr>
              <a:t>(e)</a:t>
            </a:r>
            <a:r>
              <a:rPr lang="en-US" sz="1800" dirty="0" smtClean="0"/>
              <a:t>: inserts an element on the back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393152" y="0"/>
            <a:ext cx="166981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Enhanced Version</a:t>
            </a:r>
            <a:endParaRPr lang="en-US" sz="1600" dirty="0"/>
          </a:p>
        </p:txBody>
      </p:sp>
      <p:sp>
        <p:nvSpPr>
          <p:cNvPr id="6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>
          <a:xfrm>
            <a:off x="646454" y="1313793"/>
            <a:ext cx="4306546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dirty="0" smtClean="0"/>
              <a:t>Main queue operations: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enqueue</a:t>
            </a: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(e)</a:t>
            </a:r>
            <a:r>
              <a:rPr lang="en-US" altLang="en-US" sz="2000" dirty="0" smtClean="0"/>
              <a:t>: inserts an element at the end of the queue</a:t>
            </a:r>
          </a:p>
          <a:p>
            <a:pPr lvl="1">
              <a:lnSpc>
                <a:spcPct val="90000"/>
              </a:lnSpc>
            </a:pPr>
            <a:endParaRPr lang="en-US" altLang="en-US" sz="2000" dirty="0" smtClean="0"/>
          </a:p>
          <a:p>
            <a:pPr lvl="1">
              <a:lnSpc>
                <a:spcPct val="90000"/>
              </a:lnSpc>
            </a:pPr>
            <a:r>
              <a:rPr lang="en-US" alt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dequeue</a:t>
            </a: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2000" dirty="0" smtClean="0"/>
              <a:t>: removes and returns the element at the front of the queue</a:t>
            </a:r>
          </a:p>
          <a:p>
            <a:pPr lvl="1">
              <a:lnSpc>
                <a:spcPct val="90000"/>
              </a:lnSpc>
            </a:pPr>
            <a:endParaRPr lang="en-US" altLang="en-US" sz="2000" dirty="0" smtClean="0"/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</a:rPr>
              <a:t>front()</a:t>
            </a:r>
            <a:r>
              <a:rPr lang="en-US" altLang="en-US" sz="2000" dirty="0"/>
              <a:t>: returns the element at the front without removing </a:t>
            </a:r>
            <a:r>
              <a:rPr lang="en-US" altLang="en-US" sz="2000" dirty="0" smtClean="0"/>
              <a:t>it</a:t>
            </a:r>
          </a:p>
          <a:p>
            <a:pPr lvl="1">
              <a:lnSpc>
                <a:spcPct val="90000"/>
              </a:lnSpc>
            </a:pPr>
            <a:endParaRPr lang="en-US" altLang="en-US" sz="2000" dirty="0"/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</a:rPr>
              <a:t>size()</a:t>
            </a:r>
            <a:r>
              <a:rPr lang="en-US" altLang="en-US" sz="2000" dirty="0"/>
              <a:t>: returns the number of elements stored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err="1">
                <a:solidFill>
                  <a:schemeClr val="accent6">
                    <a:lumMod val="75000"/>
                  </a:schemeClr>
                </a:solidFill>
              </a:rPr>
              <a:t>isEmpty</a:t>
            </a: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2000" dirty="0"/>
              <a:t>: returns a Boolean value indicating if there are no elements in the </a:t>
            </a:r>
            <a:r>
              <a:rPr lang="en-US" altLang="en-US" sz="2000" dirty="0" smtClean="0"/>
              <a:t>queue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914400" y="1600200"/>
            <a:ext cx="4191000" cy="9906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105400" y="3733800"/>
            <a:ext cx="3957568" cy="9906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896007" y="2590800"/>
            <a:ext cx="4191000" cy="990600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105400" y="2590800"/>
            <a:ext cx="3957568" cy="990600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914400" y="3762703"/>
            <a:ext cx="4191000" cy="990600"/>
          </a:xfrm>
          <a:prstGeom prst="roundRect">
            <a:avLst/>
          </a:prstGeom>
          <a:solidFill>
            <a:schemeClr val="accent3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123793" y="5016300"/>
            <a:ext cx="3916457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size() and </a:t>
            </a:r>
            <a:r>
              <a:rPr lang="en-US" dirty="0" err="1" smtClean="0"/>
              <a:t>isEmpty</a:t>
            </a:r>
            <a:r>
              <a:rPr lang="en-US" dirty="0" smtClean="0"/>
              <a:t>() would require</a:t>
            </a:r>
          </a:p>
          <a:p>
            <a:r>
              <a:rPr lang="en-US" dirty="0" smtClean="0"/>
              <a:t>the addition of a counter that increments</a:t>
            </a:r>
          </a:p>
          <a:p>
            <a:r>
              <a:rPr lang="en-US" dirty="0" smtClean="0"/>
              <a:t>each time </a:t>
            </a:r>
            <a:r>
              <a:rPr lang="en-US" dirty="0" err="1" smtClean="0"/>
              <a:t>enqueue</a:t>
            </a:r>
            <a:r>
              <a:rPr lang="en-US" dirty="0" smtClean="0"/>
              <a:t>() is called and</a:t>
            </a:r>
          </a:p>
          <a:p>
            <a:r>
              <a:rPr lang="en-US" dirty="0" smtClean="0"/>
              <a:t>decrements when </a:t>
            </a:r>
            <a:r>
              <a:rPr lang="en-US" dirty="0" err="1" smtClean="0"/>
              <a:t>dequeue</a:t>
            </a:r>
            <a:r>
              <a:rPr lang="en-US" dirty="0" smtClean="0"/>
              <a:t>() is called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14400" y="4755930"/>
            <a:ext cx="4191000" cy="172107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5458850" y="1828800"/>
            <a:ext cx="3581400" cy="1752600"/>
          </a:xfrm>
          <a:prstGeom prst="roundRect">
            <a:avLst/>
          </a:prstGeom>
          <a:solidFill>
            <a:schemeClr val="accent3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54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8001000" cy="6858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dirty="0" smtClean="0"/>
              <a:t>Queue as a Singly Linked List</a:t>
            </a:r>
          </a:p>
        </p:txBody>
      </p:sp>
      <p:sp>
        <p:nvSpPr>
          <p:cNvPr id="68612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838200" y="1066800"/>
            <a:ext cx="7772400" cy="5257800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800" dirty="0" smtClean="0"/>
              <a:t>CONCLUSION: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400" dirty="0" smtClean="0"/>
              <a:t>We can implement a queue with a singly linked list</a:t>
            </a:r>
          </a:p>
          <a:p>
            <a:pPr lvl="2">
              <a:lnSpc>
                <a:spcPct val="90000"/>
              </a:lnSpc>
              <a:buFont typeface="Arial" pitchFamily="34" charset="0"/>
              <a:buChar char="–"/>
              <a:defRPr/>
            </a:pPr>
            <a:r>
              <a:rPr lang="en-US" sz="1800" dirty="0" smtClean="0"/>
              <a:t>The front element is stored at the head of the list</a:t>
            </a:r>
          </a:p>
          <a:p>
            <a:pPr lvl="2">
              <a:lnSpc>
                <a:spcPct val="90000"/>
              </a:lnSpc>
              <a:buFont typeface="Arial" pitchFamily="34" charset="0"/>
              <a:buChar char="–"/>
              <a:defRPr/>
            </a:pPr>
            <a:r>
              <a:rPr lang="en-US" sz="1800" dirty="0" smtClean="0"/>
              <a:t>The rear element is stored at the tail of the list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sz="28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400" dirty="0" smtClean="0"/>
              <a:t>The space used is </a:t>
            </a:r>
            <a:r>
              <a:rPr lang="en-US" sz="2400" b="1" i="1" dirty="0" smtClean="0">
                <a:latin typeface="Times New Roman" charset="0"/>
              </a:rPr>
              <a:t>O</a:t>
            </a:r>
            <a:r>
              <a:rPr lang="en-US" sz="2400" dirty="0" smtClean="0">
                <a:latin typeface="Times New Roman" charset="0"/>
              </a:rPr>
              <a:t>(</a:t>
            </a:r>
            <a:r>
              <a:rPr lang="en-US" sz="2400" b="1" i="1" dirty="0" smtClean="0">
                <a:latin typeface="Times New Roman" charset="0"/>
              </a:rPr>
              <a:t>n</a:t>
            </a:r>
            <a:r>
              <a:rPr lang="en-US" sz="2400" dirty="0" smtClean="0">
                <a:latin typeface="Times New Roman" charset="0"/>
              </a:rPr>
              <a:t>)</a:t>
            </a:r>
            <a:r>
              <a:rPr lang="en-US" sz="2400" dirty="0" smtClean="0"/>
              <a:t> 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400" dirty="0" smtClean="0"/>
              <a:t>Each operation of the Queue ADT takes </a:t>
            </a:r>
            <a:r>
              <a:rPr lang="en-US" sz="2400" b="1" i="1" dirty="0" smtClean="0">
                <a:latin typeface="Times New Roman" charset="0"/>
              </a:rPr>
              <a:t>O</a:t>
            </a:r>
            <a:r>
              <a:rPr lang="en-US" sz="2400" dirty="0" smtClean="0">
                <a:latin typeface="Times New Roman" charset="0"/>
              </a:rPr>
              <a:t>(1) </a:t>
            </a:r>
            <a:r>
              <a:rPr lang="en-US" sz="2400" dirty="0" smtClean="0"/>
              <a:t>time </a:t>
            </a:r>
          </a:p>
          <a:p>
            <a:pPr lvl="2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1600" dirty="0" err="1" smtClean="0"/>
              <a:t>enqueue</a:t>
            </a:r>
            <a:r>
              <a:rPr lang="en-US" sz="1600" dirty="0"/>
              <a:t>, </a:t>
            </a:r>
            <a:r>
              <a:rPr lang="en-US" sz="1600" dirty="0" err="1" smtClean="0"/>
              <a:t>dequeue</a:t>
            </a:r>
            <a:r>
              <a:rPr lang="en-US" sz="1600" dirty="0" smtClean="0"/>
              <a:t>, front, size, </a:t>
            </a:r>
            <a:r>
              <a:rPr lang="en-US" sz="1600" dirty="0" err="1" smtClean="0"/>
              <a:t>isEmpty</a:t>
            </a:r>
            <a:r>
              <a:rPr lang="en-US" sz="1600" dirty="0" smtClean="0"/>
              <a:t> each take </a:t>
            </a:r>
            <a:r>
              <a:rPr lang="en-US" sz="1600" b="1" i="1" dirty="0" smtClean="0"/>
              <a:t>O</a:t>
            </a:r>
            <a:r>
              <a:rPr lang="en-US" sz="1600" dirty="0" smtClean="0"/>
              <a:t>(1) time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sz="28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400" dirty="0" smtClean="0"/>
              <a:t>NOTE: we do not have the limitation of the static array based implementation on the size of the stack because the size of the linked list is not fixed, </a:t>
            </a:r>
          </a:p>
          <a:p>
            <a:pPr lvl="2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1600" dirty="0" smtClean="0"/>
              <a:t>i.e. the queue is NEVER full.</a:t>
            </a:r>
            <a:endParaRPr lang="en-US" sz="2800" dirty="0" smtClean="0"/>
          </a:p>
        </p:txBody>
      </p:sp>
      <p:sp>
        <p:nvSpPr>
          <p:cNvPr id="31" name="TextBox 30"/>
          <p:cNvSpPr txBox="1"/>
          <p:nvPr/>
        </p:nvSpPr>
        <p:spPr>
          <a:xfrm>
            <a:off x="7393152" y="0"/>
            <a:ext cx="166981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Enhanced Version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47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Marker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943600"/>
          </a:xfrm>
        </p:spPr>
        <p:txBody>
          <a:bodyPr>
            <a:normAutofit/>
          </a:bodyPr>
          <a:lstStyle/>
          <a:p>
            <a:r>
              <a:rPr lang="en-US" dirty="0" smtClean="0"/>
              <a:t>Questions on:</a:t>
            </a:r>
          </a:p>
          <a:p>
            <a:pPr lvl="1"/>
            <a:r>
              <a:rPr lang="en-US" dirty="0"/>
              <a:t>Review </a:t>
            </a:r>
            <a:r>
              <a:rPr lang="en-US" dirty="0" smtClean="0"/>
              <a:t>Stacks, Singly Linked Lists</a:t>
            </a:r>
            <a:endParaRPr lang="en-US" dirty="0"/>
          </a:p>
          <a:p>
            <a:pPr lvl="1"/>
            <a:r>
              <a:rPr lang="en-US" dirty="0" smtClean="0"/>
              <a:t>Queues</a:t>
            </a:r>
          </a:p>
          <a:p>
            <a:pPr lvl="2"/>
            <a:r>
              <a:rPr lang="en-US" dirty="0" smtClean="0"/>
              <a:t>In General</a:t>
            </a:r>
          </a:p>
          <a:p>
            <a:pPr lvl="2"/>
            <a:r>
              <a:rPr lang="en-US" dirty="0" smtClean="0"/>
              <a:t>Concept of Implementation using Circular Array</a:t>
            </a:r>
          </a:p>
          <a:p>
            <a:pPr lvl="2"/>
            <a:r>
              <a:rPr lang="en-US" dirty="0" smtClean="0"/>
              <a:t>Pseudo-Code Implementation</a:t>
            </a:r>
          </a:p>
          <a:p>
            <a:pPr lvl="2"/>
            <a:r>
              <a:rPr lang="en-US" dirty="0" smtClean="0"/>
              <a:t>Linked List Implementation Concept</a:t>
            </a:r>
          </a:p>
          <a:p>
            <a:endParaRPr lang="en-US" dirty="0" smtClean="0"/>
          </a:p>
          <a:p>
            <a:r>
              <a:rPr lang="en-US" dirty="0" smtClean="0"/>
              <a:t>Next up</a:t>
            </a:r>
          </a:p>
          <a:p>
            <a:pPr lvl="1"/>
            <a:r>
              <a:rPr lang="en-US" dirty="0" smtClean="0"/>
              <a:t>Doubly </a:t>
            </a:r>
            <a:r>
              <a:rPr lang="en-US" dirty="0"/>
              <a:t>Linked List</a:t>
            </a:r>
          </a:p>
          <a:p>
            <a:pPr lvl="1"/>
            <a:r>
              <a:rPr lang="en-US" dirty="0" err="1"/>
              <a:t>Deques</a:t>
            </a:r>
            <a:endParaRPr lang="en-US" dirty="0"/>
          </a:p>
          <a:p>
            <a:pPr lvl="1"/>
            <a:r>
              <a:rPr lang="en-US" dirty="0"/>
              <a:t>Iterators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4010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Doubly Linked List</a:t>
            </a:r>
            <a:endParaRPr lang="en-US" altLang="en-US" sz="4000" smtClean="0"/>
          </a:p>
        </p:txBody>
      </p:sp>
      <p:sp>
        <p:nvSpPr>
          <p:cNvPr id="5018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762000" y="1295400"/>
            <a:ext cx="5105400" cy="35814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A doubly linked list is a structure consisting of a sequence of nodes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A doubly linked list stores a pointer to a special head/tail node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Each node stores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element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link to the previous AND next node</a:t>
            </a:r>
          </a:p>
        </p:txBody>
      </p:sp>
      <p:sp>
        <p:nvSpPr>
          <p:cNvPr id="72712" name="Text Box 13"/>
          <p:cNvSpPr txBox="1">
            <a:spLocks noChangeArrowheads="1"/>
          </p:cNvSpPr>
          <p:nvPr/>
        </p:nvSpPr>
        <p:spPr bwMode="auto">
          <a:xfrm>
            <a:off x="1611313" y="4965700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head</a:t>
            </a:r>
          </a:p>
        </p:txBody>
      </p:sp>
      <p:sp>
        <p:nvSpPr>
          <p:cNvPr id="72713" name="Text Box 13"/>
          <p:cNvSpPr txBox="1">
            <a:spLocks noChangeArrowheads="1"/>
          </p:cNvSpPr>
          <p:nvPr/>
        </p:nvSpPr>
        <p:spPr bwMode="auto">
          <a:xfrm>
            <a:off x="7451725" y="4962525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tail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81000" y="2057400"/>
            <a:ext cx="5497698" cy="2286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Line 16"/>
          <p:cNvSpPr>
            <a:spLocks noChangeShapeType="1"/>
          </p:cNvSpPr>
          <p:nvPr/>
        </p:nvSpPr>
        <p:spPr bwMode="auto">
          <a:xfrm>
            <a:off x="2265362" y="5150643"/>
            <a:ext cx="378679" cy="27473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063750" y="5325995"/>
            <a:ext cx="5589587" cy="881130"/>
            <a:chOff x="2063750" y="5325995"/>
            <a:chExt cx="5589587" cy="881130"/>
          </a:xfrm>
        </p:grpSpPr>
        <p:grpSp>
          <p:nvGrpSpPr>
            <p:cNvPr id="3" name="Group 2"/>
            <p:cNvGrpSpPr/>
            <p:nvPr/>
          </p:nvGrpSpPr>
          <p:grpSpPr>
            <a:xfrm>
              <a:off x="2383374" y="5334000"/>
              <a:ext cx="5269963" cy="873125"/>
              <a:chOff x="2383374" y="5334000"/>
              <a:chExt cx="5269963" cy="873125"/>
            </a:xfrm>
          </p:grpSpPr>
          <p:grpSp>
            <p:nvGrpSpPr>
              <p:cNvPr id="72716" name="Group 96"/>
              <p:cNvGrpSpPr>
                <a:grpSpLocks/>
              </p:cNvGrpSpPr>
              <p:nvPr/>
            </p:nvGrpSpPr>
            <p:grpSpPr bwMode="auto">
              <a:xfrm>
                <a:off x="2383374" y="5334000"/>
                <a:ext cx="4937657" cy="873125"/>
                <a:chOff x="1295400" y="5334000"/>
                <a:chExt cx="6248400" cy="1104101"/>
              </a:xfrm>
            </p:grpSpPr>
            <p:sp>
              <p:nvSpPr>
                <p:cNvPr id="72717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881664" y="6123148"/>
                  <a:ext cx="810950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Leonard</a:t>
                  </a:r>
                </a:p>
              </p:txBody>
            </p:sp>
            <p:sp>
              <p:nvSpPr>
                <p:cNvPr id="72718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255079" y="6123148"/>
                  <a:ext cx="806794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Sheldon</a:t>
                  </a:r>
                </a:p>
              </p:txBody>
            </p:sp>
            <p:sp>
              <p:nvSpPr>
                <p:cNvPr id="72719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4749633" y="6113198"/>
                  <a:ext cx="786125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Howard</a:t>
                  </a:r>
                </a:p>
              </p:txBody>
            </p:sp>
            <p:sp>
              <p:nvSpPr>
                <p:cNvPr id="72720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6439129" y="6113198"/>
                  <a:ext cx="404901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Raj</a:t>
                  </a:r>
                </a:p>
              </p:txBody>
            </p:sp>
            <p:grpSp>
              <p:nvGrpSpPr>
                <p:cNvPr id="72721" name="Group 43"/>
                <p:cNvGrpSpPr>
                  <a:grpSpLocks/>
                </p:cNvGrpSpPr>
                <p:nvPr/>
              </p:nvGrpSpPr>
              <p:grpSpPr bwMode="auto">
                <a:xfrm>
                  <a:off x="5724343" y="533400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72762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72766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72767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72768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72763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72764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72765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2722" name="Group 44"/>
                <p:cNvGrpSpPr>
                  <a:grpSpLocks/>
                </p:cNvGrpSpPr>
                <p:nvPr/>
              </p:nvGrpSpPr>
              <p:grpSpPr bwMode="auto">
                <a:xfrm>
                  <a:off x="4244609" y="534540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72755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72759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72760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72761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72756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72757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72758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2723" name="Group 52"/>
                <p:cNvGrpSpPr>
                  <a:grpSpLocks/>
                </p:cNvGrpSpPr>
                <p:nvPr/>
              </p:nvGrpSpPr>
              <p:grpSpPr bwMode="auto">
                <a:xfrm>
                  <a:off x="2775134" y="534426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72748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72752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72753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72754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72749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72750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72751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2724" name="Group 60"/>
                <p:cNvGrpSpPr>
                  <a:grpSpLocks/>
                </p:cNvGrpSpPr>
                <p:nvPr/>
              </p:nvGrpSpPr>
              <p:grpSpPr bwMode="auto">
                <a:xfrm>
                  <a:off x="1295400" y="535566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72741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72745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72746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72747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72742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72743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72744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60" name="Text Box 32"/>
              <p:cNvSpPr txBox="1">
                <a:spLocks noChangeArrowheads="1"/>
              </p:cNvSpPr>
              <p:nvPr/>
            </p:nvSpPr>
            <p:spPr bwMode="auto">
              <a:xfrm>
                <a:off x="7250112" y="5404488"/>
                <a:ext cx="403225" cy="382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b="1" dirty="0">
                    <a:solidFill>
                      <a:srgbClr val="0000FF"/>
                    </a:solidFill>
                    <a:latin typeface="Calibri" pitchFamily="34" charset="0"/>
                    <a:sym typeface="Symbol" charset="2"/>
                  </a:rPr>
                  <a:t></a:t>
                </a:r>
                <a:endParaRPr lang="en-US" altLang="en-US" b="1" dirty="0">
                  <a:solidFill>
                    <a:srgbClr val="0000FF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64" name="Text Box 32"/>
            <p:cNvSpPr txBox="1">
              <a:spLocks noChangeArrowheads="1"/>
            </p:cNvSpPr>
            <p:nvPr/>
          </p:nvSpPr>
          <p:spPr bwMode="auto">
            <a:xfrm>
              <a:off x="2063750" y="5325995"/>
              <a:ext cx="403225" cy="382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dirty="0">
                  <a:solidFill>
                    <a:srgbClr val="0000FF"/>
                  </a:solidFill>
                  <a:latin typeface="Calibri" pitchFamily="34" charset="0"/>
                  <a:sym typeface="Symbol" charset="2"/>
                </a:rPr>
                <a:t></a:t>
              </a:r>
              <a:endParaRPr lang="en-US" altLang="en-US" b="1" dirty="0">
                <a:solidFill>
                  <a:srgbClr val="0000FF"/>
                </a:solidFill>
                <a:latin typeface="Calibri" pitchFamily="34" charset="0"/>
              </a:endParaRPr>
            </a:p>
          </p:txBody>
        </p:sp>
      </p:grpSp>
      <p:sp>
        <p:nvSpPr>
          <p:cNvPr id="66" name="Line 16"/>
          <p:cNvSpPr>
            <a:spLocks noChangeShapeType="1"/>
          </p:cNvSpPr>
          <p:nvPr/>
        </p:nvSpPr>
        <p:spPr bwMode="auto">
          <a:xfrm flipH="1">
            <a:off x="7048023" y="5150645"/>
            <a:ext cx="495774" cy="2004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5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Doubly Linked List</a:t>
            </a:r>
            <a:endParaRPr lang="en-US" altLang="en-US" sz="4000" smtClean="0"/>
          </a:p>
        </p:txBody>
      </p:sp>
      <p:sp>
        <p:nvSpPr>
          <p:cNvPr id="5018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762000" y="1295400"/>
            <a:ext cx="5105400" cy="35814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A doubly linked list is a structure consisting of a sequence of nodes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A doubly linked list stores a pointer to a special head/tail node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Each node stores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element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link to the previous AND next node</a:t>
            </a:r>
          </a:p>
        </p:txBody>
      </p:sp>
      <p:sp>
        <p:nvSpPr>
          <p:cNvPr id="72712" name="Text Box 13"/>
          <p:cNvSpPr txBox="1">
            <a:spLocks noChangeArrowheads="1"/>
          </p:cNvSpPr>
          <p:nvPr/>
        </p:nvSpPr>
        <p:spPr bwMode="auto">
          <a:xfrm>
            <a:off x="1611313" y="4965700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head</a:t>
            </a:r>
          </a:p>
        </p:txBody>
      </p:sp>
      <p:sp>
        <p:nvSpPr>
          <p:cNvPr id="72713" name="Text Box 13"/>
          <p:cNvSpPr txBox="1">
            <a:spLocks noChangeArrowheads="1"/>
          </p:cNvSpPr>
          <p:nvPr/>
        </p:nvSpPr>
        <p:spPr bwMode="auto">
          <a:xfrm>
            <a:off x="7451725" y="4962525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tail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381000" y="3070476"/>
            <a:ext cx="5497698" cy="127292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219200" y="4962525"/>
            <a:ext cx="1230585" cy="369888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le 73"/>
          <p:cNvSpPr/>
          <p:nvPr/>
        </p:nvSpPr>
        <p:spPr>
          <a:xfrm>
            <a:off x="7163457" y="4972946"/>
            <a:ext cx="1230585" cy="369888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 Box 13"/>
          <p:cNvSpPr txBox="1">
            <a:spLocks noChangeArrowheads="1"/>
          </p:cNvSpPr>
          <p:nvPr/>
        </p:nvSpPr>
        <p:spPr bwMode="auto">
          <a:xfrm>
            <a:off x="1611313" y="4965700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head</a:t>
            </a:r>
          </a:p>
        </p:txBody>
      </p:sp>
      <p:sp>
        <p:nvSpPr>
          <p:cNvPr id="63" name="Text Box 13"/>
          <p:cNvSpPr txBox="1">
            <a:spLocks noChangeArrowheads="1"/>
          </p:cNvSpPr>
          <p:nvPr/>
        </p:nvSpPr>
        <p:spPr bwMode="auto">
          <a:xfrm>
            <a:off x="7451725" y="4962525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tail</a:t>
            </a:r>
          </a:p>
        </p:txBody>
      </p:sp>
      <p:sp>
        <p:nvSpPr>
          <p:cNvPr id="64" name="Line 16"/>
          <p:cNvSpPr>
            <a:spLocks noChangeShapeType="1"/>
          </p:cNvSpPr>
          <p:nvPr/>
        </p:nvSpPr>
        <p:spPr bwMode="auto">
          <a:xfrm>
            <a:off x="2265362" y="5150643"/>
            <a:ext cx="378679" cy="27473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2063750" y="5325995"/>
            <a:ext cx="5589587" cy="881130"/>
            <a:chOff x="2063750" y="5325995"/>
            <a:chExt cx="5589587" cy="881130"/>
          </a:xfrm>
        </p:grpSpPr>
        <p:grpSp>
          <p:nvGrpSpPr>
            <p:cNvPr id="66" name="Group 65"/>
            <p:cNvGrpSpPr/>
            <p:nvPr/>
          </p:nvGrpSpPr>
          <p:grpSpPr>
            <a:xfrm>
              <a:off x="2383374" y="5334000"/>
              <a:ext cx="5269963" cy="873125"/>
              <a:chOff x="2383374" y="5334000"/>
              <a:chExt cx="5269963" cy="873125"/>
            </a:xfrm>
          </p:grpSpPr>
          <p:grpSp>
            <p:nvGrpSpPr>
              <p:cNvPr id="68" name="Group 96"/>
              <p:cNvGrpSpPr>
                <a:grpSpLocks/>
              </p:cNvGrpSpPr>
              <p:nvPr/>
            </p:nvGrpSpPr>
            <p:grpSpPr bwMode="auto">
              <a:xfrm>
                <a:off x="2383374" y="5334000"/>
                <a:ext cx="4937657" cy="873125"/>
                <a:chOff x="1295400" y="5334000"/>
                <a:chExt cx="6248400" cy="1104101"/>
              </a:xfrm>
            </p:grpSpPr>
            <p:sp>
              <p:nvSpPr>
                <p:cNvPr id="70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881664" y="6123148"/>
                  <a:ext cx="810950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Leonard</a:t>
                  </a:r>
                </a:p>
              </p:txBody>
            </p:sp>
            <p:sp>
              <p:nvSpPr>
                <p:cNvPr id="71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255079" y="6123148"/>
                  <a:ext cx="806794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Sheldon</a:t>
                  </a:r>
                </a:p>
              </p:txBody>
            </p:sp>
            <p:sp>
              <p:nvSpPr>
                <p:cNvPr id="73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4749633" y="6113198"/>
                  <a:ext cx="786125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Howard</a:t>
                  </a:r>
                </a:p>
              </p:txBody>
            </p:sp>
            <p:sp>
              <p:nvSpPr>
                <p:cNvPr id="75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6439129" y="6113198"/>
                  <a:ext cx="404901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Raj</a:t>
                  </a:r>
                </a:p>
              </p:txBody>
            </p:sp>
            <p:grpSp>
              <p:nvGrpSpPr>
                <p:cNvPr id="76" name="Group 43"/>
                <p:cNvGrpSpPr>
                  <a:grpSpLocks/>
                </p:cNvGrpSpPr>
                <p:nvPr/>
              </p:nvGrpSpPr>
              <p:grpSpPr bwMode="auto">
                <a:xfrm>
                  <a:off x="5724343" y="533400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101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105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6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7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102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03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04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" name="Group 44"/>
                <p:cNvGrpSpPr>
                  <a:grpSpLocks/>
                </p:cNvGrpSpPr>
                <p:nvPr/>
              </p:nvGrpSpPr>
              <p:grpSpPr bwMode="auto">
                <a:xfrm>
                  <a:off x="4244609" y="534540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94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98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9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0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95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6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7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" name="Group 52"/>
                <p:cNvGrpSpPr>
                  <a:grpSpLocks/>
                </p:cNvGrpSpPr>
                <p:nvPr/>
              </p:nvGrpSpPr>
              <p:grpSpPr bwMode="auto">
                <a:xfrm>
                  <a:off x="2775134" y="534426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87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91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2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3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88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89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0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9" name="Group 60"/>
                <p:cNvGrpSpPr>
                  <a:grpSpLocks/>
                </p:cNvGrpSpPr>
                <p:nvPr/>
              </p:nvGrpSpPr>
              <p:grpSpPr bwMode="auto">
                <a:xfrm>
                  <a:off x="1295400" y="535566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80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84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85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86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81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82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83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69" name="Text Box 32"/>
              <p:cNvSpPr txBox="1">
                <a:spLocks noChangeArrowheads="1"/>
              </p:cNvSpPr>
              <p:nvPr/>
            </p:nvSpPr>
            <p:spPr bwMode="auto">
              <a:xfrm>
                <a:off x="7250112" y="5404488"/>
                <a:ext cx="403225" cy="382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b="1" dirty="0">
                    <a:solidFill>
                      <a:srgbClr val="0000FF"/>
                    </a:solidFill>
                    <a:latin typeface="Calibri" pitchFamily="34" charset="0"/>
                    <a:sym typeface="Symbol" charset="2"/>
                  </a:rPr>
                  <a:t></a:t>
                </a:r>
                <a:endParaRPr lang="en-US" altLang="en-US" b="1" dirty="0">
                  <a:solidFill>
                    <a:srgbClr val="0000FF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67" name="Text Box 32"/>
            <p:cNvSpPr txBox="1">
              <a:spLocks noChangeArrowheads="1"/>
            </p:cNvSpPr>
            <p:nvPr/>
          </p:nvSpPr>
          <p:spPr bwMode="auto">
            <a:xfrm>
              <a:off x="2063750" y="5325995"/>
              <a:ext cx="403225" cy="382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dirty="0">
                  <a:solidFill>
                    <a:srgbClr val="0000FF"/>
                  </a:solidFill>
                  <a:latin typeface="Calibri" pitchFamily="34" charset="0"/>
                  <a:sym typeface="Symbol" charset="2"/>
                </a:rPr>
                <a:t></a:t>
              </a:r>
              <a:endParaRPr lang="en-US" altLang="en-US" b="1" dirty="0">
                <a:solidFill>
                  <a:srgbClr val="0000FF"/>
                </a:solidFill>
                <a:latin typeface="Calibri" pitchFamily="34" charset="0"/>
              </a:endParaRPr>
            </a:p>
          </p:txBody>
        </p:sp>
      </p:grpSp>
      <p:sp>
        <p:nvSpPr>
          <p:cNvPr id="108" name="Line 16"/>
          <p:cNvSpPr>
            <a:spLocks noChangeShapeType="1"/>
          </p:cNvSpPr>
          <p:nvPr/>
        </p:nvSpPr>
        <p:spPr bwMode="auto">
          <a:xfrm flipH="1">
            <a:off x="7048023" y="5150645"/>
            <a:ext cx="495774" cy="2004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06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Review – Questions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Name one common place example of a stack</a:t>
            </a:r>
            <a:endParaRPr lang="en-US" sz="2000" dirty="0" smtClean="0"/>
          </a:p>
          <a:p>
            <a:endParaRPr lang="en-US" sz="2800" dirty="0"/>
          </a:p>
          <a:p>
            <a:r>
              <a:rPr lang="en-US" sz="2800" dirty="0" smtClean="0"/>
              <a:t>LIFO means what in terms of Stacks and Computer Science?</a:t>
            </a:r>
          </a:p>
          <a:p>
            <a:endParaRPr lang="en-US" sz="2800" b="1" dirty="0"/>
          </a:p>
          <a:p>
            <a:r>
              <a:rPr lang="en-US" sz="2800" dirty="0" smtClean="0"/>
              <a:t>Give one example of how a stack might be used in computer science / programming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9610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Doubly Linked List</a:t>
            </a:r>
            <a:endParaRPr lang="en-US" altLang="en-US" sz="4000" smtClean="0"/>
          </a:p>
        </p:txBody>
      </p:sp>
      <p:sp>
        <p:nvSpPr>
          <p:cNvPr id="5018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762000" y="1295400"/>
            <a:ext cx="5105400" cy="35814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A doubly linked list is a structure consisting of a sequence of nodes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A doubly linked list stores a pointer to a special head/tail node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Each node stores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element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link to the previous AND next node</a:t>
            </a:r>
          </a:p>
        </p:txBody>
      </p:sp>
      <p:sp>
        <p:nvSpPr>
          <p:cNvPr id="72708" name="Text Box 5"/>
          <p:cNvSpPr txBox="1">
            <a:spLocks noChangeArrowheads="1"/>
          </p:cNvSpPr>
          <p:nvPr/>
        </p:nvSpPr>
        <p:spPr bwMode="auto">
          <a:xfrm>
            <a:off x="7924800" y="2209800"/>
            <a:ext cx="6699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00FF"/>
                </a:solidFill>
                <a:latin typeface="Calibri" pitchFamily="34" charset="0"/>
              </a:rPr>
              <a:t>next</a:t>
            </a:r>
          </a:p>
        </p:txBody>
      </p:sp>
      <p:sp>
        <p:nvSpPr>
          <p:cNvPr id="72709" name="Text Box 6"/>
          <p:cNvSpPr txBox="1">
            <a:spLocks noChangeArrowheads="1"/>
          </p:cNvSpPr>
          <p:nvPr/>
        </p:nvSpPr>
        <p:spPr bwMode="auto">
          <a:xfrm>
            <a:off x="6934200" y="3352800"/>
            <a:ext cx="72231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elem</a:t>
            </a:r>
          </a:p>
        </p:txBody>
      </p:sp>
      <p:sp>
        <p:nvSpPr>
          <p:cNvPr id="72710" name="Text Box 7"/>
          <p:cNvSpPr txBox="1">
            <a:spLocks noChangeArrowheads="1"/>
          </p:cNvSpPr>
          <p:nvPr/>
        </p:nvSpPr>
        <p:spPr bwMode="auto">
          <a:xfrm>
            <a:off x="7848600" y="3505200"/>
            <a:ext cx="755650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00FF"/>
                </a:solidFill>
                <a:latin typeface="Calibri" pitchFamily="34" charset="0"/>
              </a:rPr>
              <a:t>node</a:t>
            </a:r>
          </a:p>
        </p:txBody>
      </p:sp>
      <p:sp>
        <p:nvSpPr>
          <p:cNvPr id="72711" name="AutoShape 8"/>
          <p:cNvSpPr>
            <a:spLocks noChangeArrowheads="1"/>
          </p:cNvSpPr>
          <p:nvPr/>
        </p:nvSpPr>
        <p:spPr bwMode="auto">
          <a:xfrm>
            <a:off x="6019800" y="1828800"/>
            <a:ext cx="2590800" cy="21336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grpSp>
        <p:nvGrpSpPr>
          <p:cNvPr id="72714" name="Group 69"/>
          <p:cNvGrpSpPr>
            <a:grpSpLocks/>
          </p:cNvGrpSpPr>
          <p:nvPr/>
        </p:nvGrpSpPr>
        <p:grpSpPr bwMode="auto">
          <a:xfrm>
            <a:off x="6248400" y="2514600"/>
            <a:ext cx="2133600" cy="889000"/>
            <a:chOff x="5181600" y="5126121"/>
            <a:chExt cx="2133600" cy="888332"/>
          </a:xfrm>
        </p:grpSpPr>
        <p:grpSp>
          <p:nvGrpSpPr>
            <p:cNvPr id="72769" name="Group 40"/>
            <p:cNvGrpSpPr>
              <a:grpSpLocks/>
            </p:cNvGrpSpPr>
            <p:nvPr/>
          </p:nvGrpSpPr>
          <p:grpSpPr bwMode="auto">
            <a:xfrm>
              <a:off x="5600700" y="5126121"/>
              <a:ext cx="1309371" cy="436479"/>
              <a:chOff x="5600700" y="5126121"/>
              <a:chExt cx="1563437" cy="521172"/>
            </a:xfrm>
          </p:grpSpPr>
          <p:sp>
            <p:nvSpPr>
              <p:cNvPr id="72773" name="Rectangle 23"/>
              <p:cNvSpPr>
                <a:spLocks noChangeArrowheads="1"/>
              </p:cNvSpPr>
              <p:nvPr/>
            </p:nvSpPr>
            <p:spPr bwMode="auto">
              <a:xfrm>
                <a:off x="56007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72774" name="Rectangle 24"/>
              <p:cNvSpPr>
                <a:spLocks noChangeArrowheads="1"/>
              </p:cNvSpPr>
              <p:nvPr/>
            </p:nvSpPr>
            <p:spPr bwMode="auto">
              <a:xfrm>
                <a:off x="61214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72775" name="Rectangle 24"/>
              <p:cNvSpPr>
                <a:spLocks noChangeArrowheads="1"/>
              </p:cNvSpPr>
              <p:nvPr/>
            </p:nvSpPr>
            <p:spPr bwMode="auto">
              <a:xfrm>
                <a:off x="6643437" y="5126121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</p:grpSp>
        <p:sp>
          <p:nvSpPr>
            <p:cNvPr id="72770" name="Line 31"/>
            <p:cNvSpPr>
              <a:spLocks noChangeShapeType="1"/>
            </p:cNvSpPr>
            <p:nvPr/>
          </p:nvSpPr>
          <p:spPr bwMode="auto">
            <a:xfrm>
              <a:off x="6256421" y="5348706"/>
              <a:ext cx="0" cy="665747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2771" name="Freeform 24"/>
            <p:cNvSpPr>
              <a:spLocks/>
            </p:cNvSpPr>
            <p:nvPr/>
          </p:nvSpPr>
          <p:spPr bwMode="auto">
            <a:xfrm>
              <a:off x="6700253" y="5205245"/>
              <a:ext cx="614947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2772" name="Freeform 30"/>
            <p:cNvSpPr>
              <a:spLocks/>
            </p:cNvSpPr>
            <p:nvPr/>
          </p:nvSpPr>
          <p:spPr bwMode="auto">
            <a:xfrm rot="10800000">
              <a:off x="5181600" y="5342941"/>
              <a:ext cx="635000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72715" name="Text Box 5"/>
          <p:cNvSpPr txBox="1">
            <a:spLocks noChangeArrowheads="1"/>
          </p:cNvSpPr>
          <p:nvPr/>
        </p:nvSpPr>
        <p:spPr bwMode="auto">
          <a:xfrm>
            <a:off x="6053138" y="2286000"/>
            <a:ext cx="603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00FF"/>
                </a:solidFill>
                <a:latin typeface="Calibri" pitchFamily="34" charset="0"/>
              </a:rPr>
              <a:t>prev</a:t>
            </a:r>
          </a:p>
        </p:txBody>
      </p:sp>
      <p:sp>
        <p:nvSpPr>
          <p:cNvPr id="72" name="Text Box 13"/>
          <p:cNvSpPr txBox="1">
            <a:spLocks noChangeArrowheads="1"/>
          </p:cNvSpPr>
          <p:nvPr/>
        </p:nvSpPr>
        <p:spPr bwMode="auto">
          <a:xfrm>
            <a:off x="1611313" y="4965700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head</a:t>
            </a:r>
          </a:p>
        </p:txBody>
      </p:sp>
      <p:sp>
        <p:nvSpPr>
          <p:cNvPr id="73" name="Text Box 13"/>
          <p:cNvSpPr txBox="1">
            <a:spLocks noChangeArrowheads="1"/>
          </p:cNvSpPr>
          <p:nvPr/>
        </p:nvSpPr>
        <p:spPr bwMode="auto">
          <a:xfrm>
            <a:off x="7451725" y="4962525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tail</a:t>
            </a:r>
          </a:p>
        </p:txBody>
      </p:sp>
      <p:sp>
        <p:nvSpPr>
          <p:cNvPr id="74" name="Line 16"/>
          <p:cNvSpPr>
            <a:spLocks noChangeShapeType="1"/>
          </p:cNvSpPr>
          <p:nvPr/>
        </p:nvSpPr>
        <p:spPr bwMode="auto">
          <a:xfrm>
            <a:off x="2265362" y="5150643"/>
            <a:ext cx="378679" cy="27473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75" name="Group 74"/>
          <p:cNvGrpSpPr/>
          <p:nvPr/>
        </p:nvGrpSpPr>
        <p:grpSpPr>
          <a:xfrm>
            <a:off x="2063750" y="5325995"/>
            <a:ext cx="5589587" cy="881130"/>
            <a:chOff x="2063750" y="5325995"/>
            <a:chExt cx="5589587" cy="881130"/>
          </a:xfrm>
        </p:grpSpPr>
        <p:grpSp>
          <p:nvGrpSpPr>
            <p:cNvPr id="76" name="Group 75"/>
            <p:cNvGrpSpPr/>
            <p:nvPr/>
          </p:nvGrpSpPr>
          <p:grpSpPr>
            <a:xfrm>
              <a:off x="2383374" y="5334000"/>
              <a:ext cx="5269963" cy="873125"/>
              <a:chOff x="2383374" y="5334000"/>
              <a:chExt cx="5269963" cy="873125"/>
            </a:xfrm>
          </p:grpSpPr>
          <p:grpSp>
            <p:nvGrpSpPr>
              <p:cNvPr id="78" name="Group 96"/>
              <p:cNvGrpSpPr>
                <a:grpSpLocks/>
              </p:cNvGrpSpPr>
              <p:nvPr/>
            </p:nvGrpSpPr>
            <p:grpSpPr bwMode="auto">
              <a:xfrm>
                <a:off x="2383374" y="5334000"/>
                <a:ext cx="4937657" cy="873125"/>
                <a:chOff x="1295400" y="5334000"/>
                <a:chExt cx="6248400" cy="1104101"/>
              </a:xfrm>
            </p:grpSpPr>
            <p:sp>
              <p:nvSpPr>
                <p:cNvPr id="80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881664" y="6123148"/>
                  <a:ext cx="810950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Leonard</a:t>
                  </a:r>
                </a:p>
              </p:txBody>
            </p:sp>
            <p:sp>
              <p:nvSpPr>
                <p:cNvPr id="81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255079" y="6123148"/>
                  <a:ext cx="806794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Sheldon</a:t>
                  </a:r>
                </a:p>
              </p:txBody>
            </p:sp>
            <p:sp>
              <p:nvSpPr>
                <p:cNvPr id="82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4749633" y="6113198"/>
                  <a:ext cx="786125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Howard</a:t>
                  </a:r>
                </a:p>
              </p:txBody>
            </p:sp>
            <p:sp>
              <p:nvSpPr>
                <p:cNvPr id="83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6439129" y="6113198"/>
                  <a:ext cx="404901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Raj</a:t>
                  </a:r>
                </a:p>
              </p:txBody>
            </p:sp>
            <p:grpSp>
              <p:nvGrpSpPr>
                <p:cNvPr id="84" name="Group 43"/>
                <p:cNvGrpSpPr>
                  <a:grpSpLocks/>
                </p:cNvGrpSpPr>
                <p:nvPr/>
              </p:nvGrpSpPr>
              <p:grpSpPr bwMode="auto">
                <a:xfrm>
                  <a:off x="5724343" y="533400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109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113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14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15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110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11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12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" name="Group 44"/>
                <p:cNvGrpSpPr>
                  <a:grpSpLocks/>
                </p:cNvGrpSpPr>
                <p:nvPr/>
              </p:nvGrpSpPr>
              <p:grpSpPr bwMode="auto">
                <a:xfrm>
                  <a:off x="4244609" y="534540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102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106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7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8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103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04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05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" name="Group 52"/>
                <p:cNvGrpSpPr>
                  <a:grpSpLocks/>
                </p:cNvGrpSpPr>
                <p:nvPr/>
              </p:nvGrpSpPr>
              <p:grpSpPr bwMode="auto">
                <a:xfrm>
                  <a:off x="2775134" y="534426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95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99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0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1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96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7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8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" name="Group 60"/>
                <p:cNvGrpSpPr>
                  <a:grpSpLocks/>
                </p:cNvGrpSpPr>
                <p:nvPr/>
              </p:nvGrpSpPr>
              <p:grpSpPr bwMode="auto">
                <a:xfrm>
                  <a:off x="1295400" y="535566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88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92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3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4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89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0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1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79" name="Text Box 32"/>
              <p:cNvSpPr txBox="1">
                <a:spLocks noChangeArrowheads="1"/>
              </p:cNvSpPr>
              <p:nvPr/>
            </p:nvSpPr>
            <p:spPr bwMode="auto">
              <a:xfrm>
                <a:off x="7250112" y="5404488"/>
                <a:ext cx="403225" cy="382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b="1" dirty="0">
                    <a:solidFill>
                      <a:srgbClr val="0000FF"/>
                    </a:solidFill>
                    <a:latin typeface="Calibri" pitchFamily="34" charset="0"/>
                    <a:sym typeface="Symbol" charset="2"/>
                  </a:rPr>
                  <a:t></a:t>
                </a:r>
                <a:endParaRPr lang="en-US" altLang="en-US" b="1" dirty="0">
                  <a:solidFill>
                    <a:srgbClr val="0000FF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77" name="Text Box 32"/>
            <p:cNvSpPr txBox="1">
              <a:spLocks noChangeArrowheads="1"/>
            </p:cNvSpPr>
            <p:nvPr/>
          </p:nvSpPr>
          <p:spPr bwMode="auto">
            <a:xfrm>
              <a:off x="2063750" y="5325995"/>
              <a:ext cx="403225" cy="382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dirty="0">
                  <a:solidFill>
                    <a:srgbClr val="0000FF"/>
                  </a:solidFill>
                  <a:latin typeface="Calibri" pitchFamily="34" charset="0"/>
                  <a:sym typeface="Symbol" charset="2"/>
                </a:rPr>
                <a:t></a:t>
              </a:r>
              <a:endParaRPr lang="en-US" altLang="en-US" b="1" dirty="0">
                <a:solidFill>
                  <a:srgbClr val="0000FF"/>
                </a:solidFill>
                <a:latin typeface="Calibri" pitchFamily="34" charset="0"/>
              </a:endParaRPr>
            </a:p>
          </p:txBody>
        </p:sp>
      </p:grpSp>
      <p:sp>
        <p:nvSpPr>
          <p:cNvPr id="116" name="Line 16"/>
          <p:cNvSpPr>
            <a:spLocks noChangeShapeType="1"/>
          </p:cNvSpPr>
          <p:nvPr/>
        </p:nvSpPr>
        <p:spPr bwMode="auto">
          <a:xfrm flipH="1">
            <a:off x="7048023" y="5150645"/>
            <a:ext cx="495774" cy="2004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06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Doubly Linked List Node in C++</a:t>
            </a:r>
            <a:endParaRPr lang="en-US" altLang="en-US" sz="4000" smtClean="0"/>
          </a:p>
        </p:txBody>
      </p:sp>
      <p:sp>
        <p:nvSpPr>
          <p:cNvPr id="74755" name="Text Box 4"/>
          <p:cNvSpPr txBox="1">
            <a:spLocks noChangeArrowheads="1"/>
          </p:cNvSpPr>
          <p:nvPr/>
        </p:nvSpPr>
        <p:spPr bwMode="auto">
          <a:xfrm>
            <a:off x="533400" y="1905000"/>
            <a:ext cx="5105400" cy="20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template</a:t>
            </a:r>
            <a:r>
              <a:rPr lang="en-US" altLang="en-US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altLang="en-US" dirty="0" smtClean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&lt;</a:t>
            </a:r>
            <a:r>
              <a:rPr lang="en-US" altLang="en-US" dirty="0" err="1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typename</a:t>
            </a:r>
            <a:r>
              <a:rPr lang="en-US" altLang="en-US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altLang="en-US" dirty="0" smtClean="0">
                <a:latin typeface="Consolas" pitchFamily="49" charset="0"/>
                <a:cs typeface="Consolas" pitchFamily="49" charset="0"/>
              </a:rPr>
              <a:t>Type</a:t>
            </a:r>
            <a:r>
              <a:rPr lang="en-US" altLang="en-US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&gt;</a:t>
            </a:r>
            <a:br>
              <a:rPr lang="en-US" altLang="en-US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</a:br>
            <a:r>
              <a:rPr lang="en-US" altLang="en-US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class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altLang="en-US" dirty="0" err="1">
                <a:latin typeface="Consolas" pitchFamily="49" charset="0"/>
                <a:cs typeface="Consolas" pitchFamily="49" charset="0"/>
              </a:rPr>
              <a:t>DLinkedListNode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 {</a:t>
            </a:r>
            <a:br>
              <a:rPr lang="en-US" altLang="en-US" dirty="0">
                <a:latin typeface="Consolas" pitchFamily="49" charset="0"/>
                <a:cs typeface="Consolas" pitchFamily="49" charset="0"/>
              </a:rPr>
            </a:br>
            <a:r>
              <a:rPr lang="en-US" altLang="en-US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public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:</a:t>
            </a:r>
            <a:br>
              <a:rPr lang="en-US" altLang="en-US" dirty="0">
                <a:latin typeface="Consolas" pitchFamily="49" charset="0"/>
                <a:cs typeface="Consolas" pitchFamily="49" charset="0"/>
              </a:rPr>
            </a:br>
            <a:r>
              <a:rPr lang="en-US" altLang="en-US" dirty="0">
                <a:latin typeface="Consolas" pitchFamily="49" charset="0"/>
                <a:cs typeface="Consolas" pitchFamily="49" charset="0"/>
              </a:rPr>
              <a:t>    Type </a:t>
            </a:r>
            <a:r>
              <a:rPr lang="en-US" altLang="en-US" dirty="0" err="1">
                <a:latin typeface="Consolas" pitchFamily="49" charset="0"/>
                <a:cs typeface="Consolas" pitchFamily="49" charset="0"/>
              </a:rPr>
              <a:t>elem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;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dirty="0">
                <a:latin typeface="Consolas" pitchFamily="49" charset="0"/>
                <a:cs typeface="Consolas" pitchFamily="49" charset="0"/>
              </a:rPr>
              <a:t>    </a:t>
            </a:r>
            <a:r>
              <a:rPr lang="en-US" altLang="en-US" dirty="0" err="1">
                <a:latin typeface="Consolas" pitchFamily="49" charset="0"/>
                <a:cs typeface="Consolas" pitchFamily="49" charset="0"/>
              </a:rPr>
              <a:t>DLinkedListNode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&lt;Type&gt; *</a:t>
            </a:r>
            <a:r>
              <a:rPr lang="en-US" altLang="en-US" dirty="0" err="1">
                <a:latin typeface="Consolas" pitchFamily="49" charset="0"/>
                <a:cs typeface="Consolas" pitchFamily="49" charset="0"/>
              </a:rPr>
              <a:t>prev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, *next;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dirty="0">
                <a:latin typeface="Consolas" pitchFamily="49" charset="0"/>
                <a:cs typeface="Consolas" pitchFamily="49" charset="0"/>
              </a:rPr>
              <a:t>};</a:t>
            </a:r>
          </a:p>
        </p:txBody>
      </p:sp>
      <p:sp>
        <p:nvSpPr>
          <p:cNvPr id="74756" name="Text Box 5"/>
          <p:cNvSpPr txBox="1">
            <a:spLocks noChangeArrowheads="1"/>
          </p:cNvSpPr>
          <p:nvPr/>
        </p:nvSpPr>
        <p:spPr bwMode="auto">
          <a:xfrm>
            <a:off x="7924800" y="2209800"/>
            <a:ext cx="6699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00FF"/>
                </a:solidFill>
                <a:latin typeface="Calibri" pitchFamily="34" charset="0"/>
              </a:rPr>
              <a:t>next</a:t>
            </a:r>
          </a:p>
        </p:txBody>
      </p:sp>
      <p:sp>
        <p:nvSpPr>
          <p:cNvPr id="74757" name="Text Box 6"/>
          <p:cNvSpPr txBox="1">
            <a:spLocks noChangeArrowheads="1"/>
          </p:cNvSpPr>
          <p:nvPr/>
        </p:nvSpPr>
        <p:spPr bwMode="auto">
          <a:xfrm>
            <a:off x="6934200" y="3352800"/>
            <a:ext cx="72231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elem</a:t>
            </a:r>
          </a:p>
        </p:txBody>
      </p:sp>
      <p:sp>
        <p:nvSpPr>
          <p:cNvPr id="74758" name="Text Box 7"/>
          <p:cNvSpPr txBox="1">
            <a:spLocks noChangeArrowheads="1"/>
          </p:cNvSpPr>
          <p:nvPr/>
        </p:nvSpPr>
        <p:spPr bwMode="auto">
          <a:xfrm>
            <a:off x="7848600" y="3505200"/>
            <a:ext cx="755650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00FF"/>
                </a:solidFill>
                <a:latin typeface="Calibri" pitchFamily="34" charset="0"/>
              </a:rPr>
              <a:t>node</a:t>
            </a:r>
          </a:p>
        </p:txBody>
      </p:sp>
      <p:sp>
        <p:nvSpPr>
          <p:cNvPr id="74759" name="AutoShape 8"/>
          <p:cNvSpPr>
            <a:spLocks noChangeArrowheads="1"/>
          </p:cNvSpPr>
          <p:nvPr/>
        </p:nvSpPr>
        <p:spPr bwMode="auto">
          <a:xfrm>
            <a:off x="6019800" y="1828800"/>
            <a:ext cx="2590800" cy="21336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grpSp>
        <p:nvGrpSpPr>
          <p:cNvPr id="74760" name="Group 37"/>
          <p:cNvGrpSpPr>
            <a:grpSpLocks/>
          </p:cNvGrpSpPr>
          <p:nvPr/>
        </p:nvGrpSpPr>
        <p:grpSpPr bwMode="auto">
          <a:xfrm>
            <a:off x="6248400" y="2514600"/>
            <a:ext cx="2133600" cy="889000"/>
            <a:chOff x="5181600" y="5126121"/>
            <a:chExt cx="2133600" cy="888332"/>
          </a:xfrm>
        </p:grpSpPr>
        <p:grpSp>
          <p:nvGrpSpPr>
            <p:cNvPr id="74817" name="Group 40"/>
            <p:cNvGrpSpPr>
              <a:grpSpLocks/>
            </p:cNvGrpSpPr>
            <p:nvPr/>
          </p:nvGrpSpPr>
          <p:grpSpPr bwMode="auto">
            <a:xfrm>
              <a:off x="5600700" y="5126121"/>
              <a:ext cx="1309371" cy="436479"/>
              <a:chOff x="5600700" y="5126121"/>
              <a:chExt cx="1563437" cy="521172"/>
            </a:xfrm>
          </p:grpSpPr>
          <p:sp>
            <p:nvSpPr>
              <p:cNvPr id="74821" name="Rectangle 23"/>
              <p:cNvSpPr>
                <a:spLocks noChangeArrowheads="1"/>
              </p:cNvSpPr>
              <p:nvPr/>
            </p:nvSpPr>
            <p:spPr bwMode="auto">
              <a:xfrm>
                <a:off x="56007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74822" name="Rectangle 24"/>
              <p:cNvSpPr>
                <a:spLocks noChangeArrowheads="1"/>
              </p:cNvSpPr>
              <p:nvPr/>
            </p:nvSpPr>
            <p:spPr bwMode="auto">
              <a:xfrm>
                <a:off x="61214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74823" name="Rectangle 24"/>
              <p:cNvSpPr>
                <a:spLocks noChangeArrowheads="1"/>
              </p:cNvSpPr>
              <p:nvPr/>
            </p:nvSpPr>
            <p:spPr bwMode="auto">
              <a:xfrm>
                <a:off x="6643437" y="5126121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</p:grpSp>
        <p:sp>
          <p:nvSpPr>
            <p:cNvPr id="74818" name="Line 31"/>
            <p:cNvSpPr>
              <a:spLocks noChangeShapeType="1"/>
            </p:cNvSpPr>
            <p:nvPr/>
          </p:nvSpPr>
          <p:spPr bwMode="auto">
            <a:xfrm>
              <a:off x="6256421" y="5348706"/>
              <a:ext cx="0" cy="665747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4819" name="Freeform 24"/>
            <p:cNvSpPr>
              <a:spLocks/>
            </p:cNvSpPr>
            <p:nvPr/>
          </p:nvSpPr>
          <p:spPr bwMode="auto">
            <a:xfrm>
              <a:off x="6700253" y="5205245"/>
              <a:ext cx="614947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4820" name="Freeform 30"/>
            <p:cNvSpPr>
              <a:spLocks/>
            </p:cNvSpPr>
            <p:nvPr/>
          </p:nvSpPr>
          <p:spPr bwMode="auto">
            <a:xfrm rot="10800000">
              <a:off x="5181600" y="5342941"/>
              <a:ext cx="635000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74761" name="Text Box 5"/>
          <p:cNvSpPr txBox="1">
            <a:spLocks noChangeArrowheads="1"/>
          </p:cNvSpPr>
          <p:nvPr/>
        </p:nvSpPr>
        <p:spPr bwMode="auto">
          <a:xfrm>
            <a:off x="6053138" y="2286000"/>
            <a:ext cx="603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00FF"/>
                </a:solidFill>
                <a:latin typeface="Calibri" pitchFamily="34" charset="0"/>
              </a:rPr>
              <a:t>prev</a:t>
            </a:r>
          </a:p>
        </p:txBody>
      </p:sp>
      <p:sp>
        <p:nvSpPr>
          <p:cNvPr id="72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>
          <a:xfrm>
            <a:off x="762000" y="1295400"/>
            <a:ext cx="51054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dirty="0" smtClean="0"/>
              <a:t>A doubly linked list is a structure consisting of a sequence of nodes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dirty="0" smtClean="0"/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dirty="0" smtClean="0"/>
              <a:t>A doubly linked list stores a pointer to a special head/tail node 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dirty="0" smtClean="0"/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dirty="0" smtClean="0"/>
              <a:t>Each node stores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–"/>
              <a:defRPr/>
            </a:pPr>
            <a:r>
              <a:rPr lang="en-US" dirty="0" smtClean="0"/>
              <a:t>element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–"/>
              <a:defRPr/>
            </a:pPr>
            <a:r>
              <a:rPr lang="en-US" dirty="0" smtClean="0"/>
              <a:t>link to the previous AND next node</a:t>
            </a:r>
          </a:p>
        </p:txBody>
      </p:sp>
      <p:sp>
        <p:nvSpPr>
          <p:cNvPr id="73" name="Text Box 13"/>
          <p:cNvSpPr txBox="1">
            <a:spLocks noChangeArrowheads="1"/>
          </p:cNvSpPr>
          <p:nvPr/>
        </p:nvSpPr>
        <p:spPr bwMode="auto">
          <a:xfrm>
            <a:off x="1611313" y="4965700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head</a:t>
            </a:r>
          </a:p>
        </p:txBody>
      </p:sp>
      <p:sp>
        <p:nvSpPr>
          <p:cNvPr id="74" name="Text Box 13"/>
          <p:cNvSpPr txBox="1">
            <a:spLocks noChangeArrowheads="1"/>
          </p:cNvSpPr>
          <p:nvPr/>
        </p:nvSpPr>
        <p:spPr bwMode="auto">
          <a:xfrm>
            <a:off x="7451725" y="4962525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tail</a:t>
            </a:r>
          </a:p>
        </p:txBody>
      </p:sp>
      <p:sp>
        <p:nvSpPr>
          <p:cNvPr id="75" name="Line 16"/>
          <p:cNvSpPr>
            <a:spLocks noChangeShapeType="1"/>
          </p:cNvSpPr>
          <p:nvPr/>
        </p:nvSpPr>
        <p:spPr bwMode="auto">
          <a:xfrm>
            <a:off x="2265362" y="5150643"/>
            <a:ext cx="378679" cy="27473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76" name="Group 75"/>
          <p:cNvGrpSpPr/>
          <p:nvPr/>
        </p:nvGrpSpPr>
        <p:grpSpPr>
          <a:xfrm>
            <a:off x="2063750" y="5325995"/>
            <a:ext cx="5589587" cy="881130"/>
            <a:chOff x="2063750" y="5325995"/>
            <a:chExt cx="5589587" cy="881130"/>
          </a:xfrm>
        </p:grpSpPr>
        <p:grpSp>
          <p:nvGrpSpPr>
            <p:cNvPr id="77" name="Group 76"/>
            <p:cNvGrpSpPr/>
            <p:nvPr/>
          </p:nvGrpSpPr>
          <p:grpSpPr>
            <a:xfrm>
              <a:off x="2383374" y="5334000"/>
              <a:ext cx="5269963" cy="873125"/>
              <a:chOff x="2383374" y="5334000"/>
              <a:chExt cx="5269963" cy="873125"/>
            </a:xfrm>
          </p:grpSpPr>
          <p:grpSp>
            <p:nvGrpSpPr>
              <p:cNvPr id="79" name="Group 96"/>
              <p:cNvGrpSpPr>
                <a:grpSpLocks/>
              </p:cNvGrpSpPr>
              <p:nvPr/>
            </p:nvGrpSpPr>
            <p:grpSpPr bwMode="auto">
              <a:xfrm>
                <a:off x="2383374" y="5334000"/>
                <a:ext cx="4937657" cy="873125"/>
                <a:chOff x="1295400" y="5334000"/>
                <a:chExt cx="6248400" cy="1104101"/>
              </a:xfrm>
            </p:grpSpPr>
            <p:sp>
              <p:nvSpPr>
                <p:cNvPr id="81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881664" y="6123148"/>
                  <a:ext cx="810950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Leonard</a:t>
                  </a:r>
                </a:p>
              </p:txBody>
            </p:sp>
            <p:sp>
              <p:nvSpPr>
                <p:cNvPr id="82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255079" y="6123148"/>
                  <a:ext cx="806794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Sheldon</a:t>
                  </a:r>
                </a:p>
              </p:txBody>
            </p:sp>
            <p:sp>
              <p:nvSpPr>
                <p:cNvPr id="83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4749633" y="6113198"/>
                  <a:ext cx="786125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Howard</a:t>
                  </a:r>
                </a:p>
              </p:txBody>
            </p:sp>
            <p:sp>
              <p:nvSpPr>
                <p:cNvPr id="84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6439129" y="6113198"/>
                  <a:ext cx="404901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Raj</a:t>
                  </a:r>
                </a:p>
              </p:txBody>
            </p:sp>
            <p:grpSp>
              <p:nvGrpSpPr>
                <p:cNvPr id="85" name="Group 43"/>
                <p:cNvGrpSpPr>
                  <a:grpSpLocks/>
                </p:cNvGrpSpPr>
                <p:nvPr/>
              </p:nvGrpSpPr>
              <p:grpSpPr bwMode="auto">
                <a:xfrm>
                  <a:off x="5724343" y="533400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110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114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15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16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111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12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13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" name="Group 44"/>
                <p:cNvGrpSpPr>
                  <a:grpSpLocks/>
                </p:cNvGrpSpPr>
                <p:nvPr/>
              </p:nvGrpSpPr>
              <p:grpSpPr bwMode="auto">
                <a:xfrm>
                  <a:off x="4244609" y="534540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103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107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8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9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104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05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06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" name="Group 52"/>
                <p:cNvGrpSpPr>
                  <a:grpSpLocks/>
                </p:cNvGrpSpPr>
                <p:nvPr/>
              </p:nvGrpSpPr>
              <p:grpSpPr bwMode="auto">
                <a:xfrm>
                  <a:off x="2775134" y="534426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96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100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1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2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97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8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9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8" name="Group 60"/>
                <p:cNvGrpSpPr>
                  <a:grpSpLocks/>
                </p:cNvGrpSpPr>
                <p:nvPr/>
              </p:nvGrpSpPr>
              <p:grpSpPr bwMode="auto">
                <a:xfrm>
                  <a:off x="1295400" y="535566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89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93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4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5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90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1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2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80" name="Text Box 32"/>
              <p:cNvSpPr txBox="1">
                <a:spLocks noChangeArrowheads="1"/>
              </p:cNvSpPr>
              <p:nvPr/>
            </p:nvSpPr>
            <p:spPr bwMode="auto">
              <a:xfrm>
                <a:off x="7250112" y="5404488"/>
                <a:ext cx="403225" cy="382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b="1" dirty="0">
                    <a:solidFill>
                      <a:srgbClr val="0000FF"/>
                    </a:solidFill>
                    <a:latin typeface="Calibri" pitchFamily="34" charset="0"/>
                    <a:sym typeface="Symbol" charset="2"/>
                  </a:rPr>
                  <a:t></a:t>
                </a:r>
                <a:endParaRPr lang="en-US" altLang="en-US" b="1" dirty="0">
                  <a:solidFill>
                    <a:srgbClr val="0000FF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78" name="Text Box 32"/>
            <p:cNvSpPr txBox="1">
              <a:spLocks noChangeArrowheads="1"/>
            </p:cNvSpPr>
            <p:nvPr/>
          </p:nvSpPr>
          <p:spPr bwMode="auto">
            <a:xfrm>
              <a:off x="2063750" y="5325995"/>
              <a:ext cx="403225" cy="382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dirty="0">
                  <a:solidFill>
                    <a:srgbClr val="0000FF"/>
                  </a:solidFill>
                  <a:latin typeface="Calibri" pitchFamily="34" charset="0"/>
                  <a:sym typeface="Symbol" charset="2"/>
                </a:rPr>
                <a:t></a:t>
              </a:r>
              <a:endParaRPr lang="en-US" altLang="en-US" b="1" dirty="0">
                <a:solidFill>
                  <a:srgbClr val="0000FF"/>
                </a:solidFill>
                <a:latin typeface="Calibri" pitchFamily="34" charset="0"/>
              </a:endParaRPr>
            </a:p>
          </p:txBody>
        </p:sp>
      </p:grpSp>
      <p:sp>
        <p:nvSpPr>
          <p:cNvPr id="117" name="Line 16"/>
          <p:cNvSpPr>
            <a:spLocks noChangeShapeType="1"/>
          </p:cNvSpPr>
          <p:nvPr/>
        </p:nvSpPr>
        <p:spPr bwMode="auto">
          <a:xfrm flipH="1">
            <a:off x="7048023" y="5150645"/>
            <a:ext cx="495774" cy="2004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9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4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animBg="1"/>
      <p:bldP spid="7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Marker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943600"/>
          </a:xfrm>
        </p:spPr>
        <p:txBody>
          <a:bodyPr>
            <a:normAutofit/>
          </a:bodyPr>
          <a:lstStyle/>
          <a:p>
            <a:r>
              <a:rPr lang="en-US" dirty="0" smtClean="0"/>
              <a:t>Questions on:</a:t>
            </a:r>
          </a:p>
          <a:p>
            <a:pPr lvl="1"/>
            <a:r>
              <a:rPr lang="en-US" dirty="0"/>
              <a:t>Review </a:t>
            </a:r>
            <a:r>
              <a:rPr lang="en-US" dirty="0" smtClean="0"/>
              <a:t>Stacks, Singly Linked Lists</a:t>
            </a:r>
            <a:endParaRPr lang="en-US" dirty="0"/>
          </a:p>
          <a:p>
            <a:pPr lvl="1"/>
            <a:r>
              <a:rPr lang="en-US" dirty="0" smtClean="0"/>
              <a:t>Queues</a:t>
            </a:r>
          </a:p>
          <a:p>
            <a:pPr lvl="2"/>
            <a:r>
              <a:rPr lang="en-US" dirty="0" smtClean="0"/>
              <a:t>In General</a:t>
            </a:r>
          </a:p>
          <a:p>
            <a:pPr lvl="2"/>
            <a:r>
              <a:rPr lang="en-US" dirty="0" smtClean="0"/>
              <a:t>Concept of Implementation using Circular Array</a:t>
            </a:r>
          </a:p>
          <a:p>
            <a:pPr lvl="2"/>
            <a:r>
              <a:rPr lang="en-US" dirty="0" smtClean="0"/>
              <a:t>Pseudo-Code Implementation</a:t>
            </a:r>
          </a:p>
          <a:p>
            <a:pPr lvl="2"/>
            <a:r>
              <a:rPr lang="en-US" dirty="0" smtClean="0"/>
              <a:t>Linked List Implementation Concept</a:t>
            </a:r>
          </a:p>
          <a:p>
            <a:pPr lvl="1"/>
            <a:r>
              <a:rPr lang="en-US" dirty="0"/>
              <a:t>Doubly Linked List</a:t>
            </a:r>
          </a:p>
          <a:p>
            <a:pPr lvl="2"/>
            <a:r>
              <a:rPr lang="en-US" dirty="0" smtClean="0"/>
              <a:t>General Concept, Node Setup</a:t>
            </a:r>
          </a:p>
          <a:p>
            <a:r>
              <a:rPr lang="en-US" dirty="0" smtClean="0"/>
              <a:t>Next up</a:t>
            </a:r>
          </a:p>
          <a:p>
            <a:pPr lvl="1"/>
            <a:r>
              <a:rPr lang="en-US" dirty="0" smtClean="0"/>
              <a:t>Doubly </a:t>
            </a:r>
            <a:r>
              <a:rPr lang="en-US" dirty="0"/>
              <a:t>Linked </a:t>
            </a:r>
            <a:r>
              <a:rPr lang="en-US" dirty="0" smtClean="0"/>
              <a:t>List</a:t>
            </a:r>
          </a:p>
          <a:p>
            <a:pPr lvl="2"/>
            <a:r>
              <a:rPr lang="en-US" dirty="0" smtClean="0"/>
              <a:t>Pseudo-Code Implementation Concept</a:t>
            </a:r>
            <a:endParaRPr lang="en-US" dirty="0"/>
          </a:p>
          <a:p>
            <a:pPr lvl="1"/>
            <a:r>
              <a:rPr lang="en-US" dirty="0" err="1"/>
              <a:t>Deques</a:t>
            </a:r>
            <a:endParaRPr lang="en-US" dirty="0"/>
          </a:p>
          <a:p>
            <a:pPr lvl="1"/>
            <a:r>
              <a:rPr lang="en-US" dirty="0"/>
              <a:t>Iterators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3498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Doubly Linked List</a:t>
            </a:r>
            <a:endParaRPr lang="en-US" altLang="en-US" sz="4000" smtClean="0"/>
          </a:p>
        </p:txBody>
      </p:sp>
      <p:sp>
        <p:nvSpPr>
          <p:cNvPr id="5018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762000" y="1371600"/>
            <a:ext cx="7696200" cy="4876800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3000" dirty="0" smtClean="0"/>
              <a:t>A doubly linked list is a structure consisting of a sequence of nodes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sz="30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3000" dirty="0" smtClean="0"/>
              <a:t>Operations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insertFront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removeFront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insertBack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back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removeBack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end of the list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sz="30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3000" dirty="0" smtClean="0"/>
              <a:t>Private operations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2600" dirty="0" smtClean="0">
                <a:solidFill>
                  <a:srgbClr val="FF0000"/>
                </a:solidFill>
              </a:rPr>
              <a:t>add(n, e)</a:t>
            </a:r>
            <a:r>
              <a:rPr lang="en-US" sz="2600" dirty="0" smtClean="0"/>
              <a:t>: inserts the element after the node n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2600" dirty="0" smtClean="0">
                <a:solidFill>
                  <a:srgbClr val="FF0000"/>
                </a:solidFill>
              </a:rPr>
              <a:t>remove(n)</a:t>
            </a:r>
            <a:r>
              <a:rPr lang="en-US" sz="2600" dirty="0" smtClean="0"/>
              <a:t>: returns and removes the element stored in the node n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sz="3000" dirty="0" smtClean="0"/>
          </a:p>
        </p:txBody>
      </p:sp>
    </p:spTree>
    <p:extLst>
      <p:ext uri="{BB962C8B-B14F-4D97-AF65-F5344CB8AC3E}">
        <p14:creationId xmlns:p14="http://schemas.microsoft.com/office/powerpoint/2010/main" val="318003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Doubly Linked List</a:t>
            </a:r>
            <a:endParaRPr lang="en-US" altLang="en-US" sz="4000" smtClean="0"/>
          </a:p>
        </p:txBody>
      </p:sp>
      <p:sp>
        <p:nvSpPr>
          <p:cNvPr id="5018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762000" y="1371600"/>
            <a:ext cx="7696200" cy="4876800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3000" dirty="0" smtClean="0"/>
              <a:t>A doubly linked list is a structure consisting of a sequence of nodes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sz="30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3000" dirty="0" smtClean="0"/>
              <a:t>Operations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insertFront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removeFront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insertBack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back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removeBack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end of the list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sz="30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3000" dirty="0" smtClean="0"/>
              <a:t>Private operations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2600" dirty="0" smtClean="0">
                <a:solidFill>
                  <a:srgbClr val="FF0000"/>
                </a:solidFill>
              </a:rPr>
              <a:t>add(n, e)</a:t>
            </a:r>
            <a:r>
              <a:rPr lang="en-US" sz="2600" dirty="0" smtClean="0"/>
              <a:t>: inserts the element after the node n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2600" dirty="0" smtClean="0">
                <a:solidFill>
                  <a:srgbClr val="FF0000"/>
                </a:solidFill>
              </a:rPr>
              <a:t>remove(n)</a:t>
            </a:r>
            <a:r>
              <a:rPr lang="en-US" sz="2600" dirty="0" smtClean="0"/>
              <a:t>: returns and removes the element stored in the node n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sz="3000" dirty="0" smtClean="0"/>
          </a:p>
        </p:txBody>
      </p:sp>
      <p:sp>
        <p:nvSpPr>
          <p:cNvPr id="2" name="Rounded Rectangle 1"/>
          <p:cNvSpPr/>
          <p:nvPr/>
        </p:nvSpPr>
        <p:spPr>
          <a:xfrm>
            <a:off x="1066800" y="2667000"/>
            <a:ext cx="7543800" cy="1981200"/>
          </a:xfrm>
          <a:prstGeom prst="round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096354" y="2020669"/>
            <a:ext cx="3910045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These are implemented much the same </a:t>
            </a:r>
          </a:p>
          <a:p>
            <a:r>
              <a:rPr lang="en-US" dirty="0" smtClean="0"/>
              <a:t>way as was shown for singly linked lists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89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Doubly Linked List</a:t>
            </a:r>
            <a:endParaRPr lang="en-US" altLang="en-US" sz="4000" smtClean="0"/>
          </a:p>
        </p:txBody>
      </p:sp>
      <p:sp>
        <p:nvSpPr>
          <p:cNvPr id="5018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762000" y="1371600"/>
            <a:ext cx="7696200" cy="4876800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3000" dirty="0" smtClean="0"/>
              <a:t>A doubly linked list is a structure consisting of a sequence of nodes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sz="30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3000" dirty="0" smtClean="0"/>
              <a:t>Operations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insertFront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removeFront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insertBack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back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removeBack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end of the list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sz="30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3000" dirty="0" smtClean="0"/>
              <a:t>Private operations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2600" dirty="0" smtClean="0">
                <a:solidFill>
                  <a:srgbClr val="FF0000"/>
                </a:solidFill>
              </a:rPr>
              <a:t>add(n, e)</a:t>
            </a:r>
            <a:r>
              <a:rPr lang="en-US" sz="2600" dirty="0" smtClean="0"/>
              <a:t>: inserts the element after the node n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2600" dirty="0" smtClean="0">
                <a:solidFill>
                  <a:srgbClr val="FF0000"/>
                </a:solidFill>
              </a:rPr>
              <a:t>remove(n)</a:t>
            </a:r>
            <a:r>
              <a:rPr lang="en-US" sz="2600" dirty="0" smtClean="0"/>
              <a:t>: returns and removes the element stored in the node n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sz="3000" dirty="0" smtClean="0"/>
          </a:p>
        </p:txBody>
      </p:sp>
      <p:sp>
        <p:nvSpPr>
          <p:cNvPr id="2" name="Rounded Rectangle 1"/>
          <p:cNvSpPr/>
          <p:nvPr/>
        </p:nvSpPr>
        <p:spPr>
          <a:xfrm>
            <a:off x="1066800" y="4495800"/>
            <a:ext cx="7543800" cy="1981200"/>
          </a:xfrm>
          <a:prstGeom prst="round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791200" y="4357300"/>
            <a:ext cx="209551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So let’s look at these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96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Adding a Node</a:t>
            </a:r>
          </a:p>
        </p:txBody>
      </p:sp>
      <p:sp>
        <p:nvSpPr>
          <p:cNvPr id="76803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dirty="0" smtClean="0"/>
              <a:t>Allocate a new node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dirty="0" smtClean="0"/>
              <a:t>Have new node point to the previous and next nodes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dirty="0" smtClean="0"/>
              <a:t>Update the previous and next nodes to point to the new node</a:t>
            </a:r>
          </a:p>
        </p:txBody>
      </p:sp>
      <p:sp>
        <p:nvSpPr>
          <p:cNvPr id="98" name="Rectangle 97"/>
          <p:cNvSpPr/>
          <p:nvPr/>
        </p:nvSpPr>
        <p:spPr>
          <a:xfrm>
            <a:off x="4876800" y="5105400"/>
            <a:ext cx="1101725" cy="12842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9" name="Rounded Rectangle 58"/>
          <p:cNvSpPr/>
          <p:nvPr/>
        </p:nvSpPr>
        <p:spPr>
          <a:xfrm>
            <a:off x="721116" y="533400"/>
            <a:ext cx="7559977" cy="581621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 Box 13"/>
          <p:cNvSpPr txBox="1">
            <a:spLocks noChangeArrowheads="1"/>
          </p:cNvSpPr>
          <p:nvPr/>
        </p:nvSpPr>
        <p:spPr bwMode="auto">
          <a:xfrm>
            <a:off x="1611313" y="4965700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head</a:t>
            </a:r>
          </a:p>
        </p:txBody>
      </p:sp>
      <p:sp>
        <p:nvSpPr>
          <p:cNvPr id="61" name="Text Box 13"/>
          <p:cNvSpPr txBox="1">
            <a:spLocks noChangeArrowheads="1"/>
          </p:cNvSpPr>
          <p:nvPr/>
        </p:nvSpPr>
        <p:spPr bwMode="auto">
          <a:xfrm>
            <a:off x="7451725" y="4962525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tail</a:t>
            </a:r>
          </a:p>
        </p:txBody>
      </p:sp>
      <p:sp>
        <p:nvSpPr>
          <p:cNvPr id="62" name="Line 16"/>
          <p:cNvSpPr>
            <a:spLocks noChangeShapeType="1"/>
          </p:cNvSpPr>
          <p:nvPr/>
        </p:nvSpPr>
        <p:spPr bwMode="auto">
          <a:xfrm>
            <a:off x="2265362" y="5150643"/>
            <a:ext cx="378679" cy="27473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63" name="Group 62"/>
          <p:cNvGrpSpPr/>
          <p:nvPr/>
        </p:nvGrpSpPr>
        <p:grpSpPr>
          <a:xfrm>
            <a:off x="2063750" y="5325995"/>
            <a:ext cx="5589587" cy="881130"/>
            <a:chOff x="2063750" y="5325995"/>
            <a:chExt cx="5589587" cy="881130"/>
          </a:xfrm>
        </p:grpSpPr>
        <p:grpSp>
          <p:nvGrpSpPr>
            <p:cNvPr id="64" name="Group 63"/>
            <p:cNvGrpSpPr/>
            <p:nvPr/>
          </p:nvGrpSpPr>
          <p:grpSpPr>
            <a:xfrm>
              <a:off x="2383374" y="5334000"/>
              <a:ext cx="5269963" cy="873125"/>
              <a:chOff x="2383374" y="5334000"/>
              <a:chExt cx="5269963" cy="873125"/>
            </a:xfrm>
          </p:grpSpPr>
          <p:grpSp>
            <p:nvGrpSpPr>
              <p:cNvPr id="66" name="Group 96"/>
              <p:cNvGrpSpPr>
                <a:grpSpLocks/>
              </p:cNvGrpSpPr>
              <p:nvPr/>
            </p:nvGrpSpPr>
            <p:grpSpPr bwMode="auto">
              <a:xfrm>
                <a:off x="2383374" y="5334000"/>
                <a:ext cx="4937657" cy="873125"/>
                <a:chOff x="1295400" y="5334000"/>
                <a:chExt cx="6248400" cy="1104101"/>
              </a:xfrm>
            </p:grpSpPr>
            <p:sp>
              <p:nvSpPr>
                <p:cNvPr id="68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881664" y="6123148"/>
                  <a:ext cx="810950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Leonard</a:t>
                  </a:r>
                </a:p>
              </p:txBody>
            </p:sp>
            <p:sp>
              <p:nvSpPr>
                <p:cNvPr id="69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255079" y="6123148"/>
                  <a:ext cx="806794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Sheldon</a:t>
                  </a:r>
                </a:p>
              </p:txBody>
            </p:sp>
            <p:sp>
              <p:nvSpPr>
                <p:cNvPr id="70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4749633" y="6113198"/>
                  <a:ext cx="786125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Howard</a:t>
                  </a:r>
                </a:p>
              </p:txBody>
            </p:sp>
            <p:sp>
              <p:nvSpPr>
                <p:cNvPr id="71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6439129" y="6113198"/>
                  <a:ext cx="404901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Raj</a:t>
                  </a:r>
                </a:p>
              </p:txBody>
            </p:sp>
            <p:grpSp>
              <p:nvGrpSpPr>
                <p:cNvPr id="72" name="Group 43"/>
                <p:cNvGrpSpPr>
                  <a:grpSpLocks/>
                </p:cNvGrpSpPr>
                <p:nvPr/>
              </p:nvGrpSpPr>
              <p:grpSpPr bwMode="auto">
                <a:xfrm>
                  <a:off x="5724343" y="533400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97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102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3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4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99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00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01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3" name="Group 44"/>
                <p:cNvGrpSpPr>
                  <a:grpSpLocks/>
                </p:cNvGrpSpPr>
                <p:nvPr/>
              </p:nvGrpSpPr>
              <p:grpSpPr bwMode="auto">
                <a:xfrm>
                  <a:off x="4244609" y="534540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90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94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5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6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91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2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3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4" name="Group 52"/>
                <p:cNvGrpSpPr>
                  <a:grpSpLocks/>
                </p:cNvGrpSpPr>
                <p:nvPr/>
              </p:nvGrpSpPr>
              <p:grpSpPr bwMode="auto">
                <a:xfrm>
                  <a:off x="2775134" y="534426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83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87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88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89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84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85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86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5" name="Group 60"/>
                <p:cNvGrpSpPr>
                  <a:grpSpLocks/>
                </p:cNvGrpSpPr>
                <p:nvPr/>
              </p:nvGrpSpPr>
              <p:grpSpPr bwMode="auto">
                <a:xfrm>
                  <a:off x="1295400" y="535566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76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80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81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82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77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78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79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67" name="Text Box 32"/>
              <p:cNvSpPr txBox="1">
                <a:spLocks noChangeArrowheads="1"/>
              </p:cNvSpPr>
              <p:nvPr/>
            </p:nvSpPr>
            <p:spPr bwMode="auto">
              <a:xfrm>
                <a:off x="7250112" y="5404488"/>
                <a:ext cx="403225" cy="382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b="1" dirty="0">
                    <a:solidFill>
                      <a:srgbClr val="0000FF"/>
                    </a:solidFill>
                    <a:latin typeface="Calibri" pitchFamily="34" charset="0"/>
                    <a:sym typeface="Symbol" charset="2"/>
                  </a:rPr>
                  <a:t></a:t>
                </a:r>
                <a:endParaRPr lang="en-US" altLang="en-US" b="1" dirty="0">
                  <a:solidFill>
                    <a:srgbClr val="0000FF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65" name="Text Box 32"/>
            <p:cNvSpPr txBox="1">
              <a:spLocks noChangeArrowheads="1"/>
            </p:cNvSpPr>
            <p:nvPr/>
          </p:nvSpPr>
          <p:spPr bwMode="auto">
            <a:xfrm>
              <a:off x="2063750" y="5325995"/>
              <a:ext cx="403225" cy="382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dirty="0">
                  <a:solidFill>
                    <a:srgbClr val="0000FF"/>
                  </a:solidFill>
                  <a:latin typeface="Calibri" pitchFamily="34" charset="0"/>
                  <a:sym typeface="Symbol" charset="2"/>
                </a:rPr>
                <a:t></a:t>
              </a:r>
              <a:endParaRPr lang="en-US" altLang="en-US" b="1" dirty="0">
                <a:solidFill>
                  <a:srgbClr val="0000FF"/>
                </a:solidFill>
                <a:latin typeface="Calibri" pitchFamily="34" charset="0"/>
              </a:endParaRPr>
            </a:p>
          </p:txBody>
        </p:sp>
      </p:grpSp>
      <p:sp>
        <p:nvSpPr>
          <p:cNvPr id="105" name="Line 16"/>
          <p:cNvSpPr>
            <a:spLocks noChangeShapeType="1"/>
          </p:cNvSpPr>
          <p:nvPr/>
        </p:nvSpPr>
        <p:spPr bwMode="auto">
          <a:xfrm flipH="1">
            <a:off x="7048023" y="5150645"/>
            <a:ext cx="495774" cy="2004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9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Adding a Node</a:t>
            </a:r>
          </a:p>
        </p:txBody>
      </p:sp>
      <p:sp>
        <p:nvSpPr>
          <p:cNvPr id="77827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Allocate a new node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Have new node point to the previous and next nodes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Update the previous and next nodes to point to the new node</a:t>
            </a:r>
          </a:p>
        </p:txBody>
      </p:sp>
      <p:grpSp>
        <p:nvGrpSpPr>
          <p:cNvPr id="77840" name="Group 44"/>
          <p:cNvGrpSpPr>
            <a:grpSpLocks/>
          </p:cNvGrpSpPr>
          <p:nvPr/>
        </p:nvGrpSpPr>
        <p:grpSpPr bwMode="auto">
          <a:xfrm>
            <a:off x="5334000" y="3962400"/>
            <a:ext cx="1438275" cy="598488"/>
            <a:chOff x="5181600" y="5126121"/>
            <a:chExt cx="2133600" cy="888332"/>
          </a:xfrm>
        </p:grpSpPr>
        <p:grpSp>
          <p:nvGrpSpPr>
            <p:cNvPr id="77842" name="Group 40"/>
            <p:cNvGrpSpPr>
              <a:grpSpLocks/>
            </p:cNvGrpSpPr>
            <p:nvPr/>
          </p:nvGrpSpPr>
          <p:grpSpPr bwMode="auto">
            <a:xfrm>
              <a:off x="5600700" y="5126121"/>
              <a:ext cx="1309371" cy="436479"/>
              <a:chOff x="5600700" y="5126121"/>
              <a:chExt cx="1563437" cy="521172"/>
            </a:xfrm>
          </p:grpSpPr>
          <p:sp>
            <p:nvSpPr>
              <p:cNvPr id="77846" name="Rectangle 23"/>
              <p:cNvSpPr>
                <a:spLocks noChangeArrowheads="1"/>
              </p:cNvSpPr>
              <p:nvPr/>
            </p:nvSpPr>
            <p:spPr bwMode="auto">
              <a:xfrm>
                <a:off x="56007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77847" name="Rectangle 24"/>
              <p:cNvSpPr>
                <a:spLocks noChangeArrowheads="1"/>
              </p:cNvSpPr>
              <p:nvPr/>
            </p:nvSpPr>
            <p:spPr bwMode="auto">
              <a:xfrm>
                <a:off x="61214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77848" name="Rectangle 24"/>
              <p:cNvSpPr>
                <a:spLocks noChangeArrowheads="1"/>
              </p:cNvSpPr>
              <p:nvPr/>
            </p:nvSpPr>
            <p:spPr bwMode="auto">
              <a:xfrm>
                <a:off x="6643437" y="5126121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</p:grpSp>
        <p:sp>
          <p:nvSpPr>
            <p:cNvPr id="77843" name="Line 31"/>
            <p:cNvSpPr>
              <a:spLocks noChangeShapeType="1"/>
            </p:cNvSpPr>
            <p:nvPr/>
          </p:nvSpPr>
          <p:spPr bwMode="auto">
            <a:xfrm>
              <a:off x="6256421" y="5348706"/>
              <a:ext cx="0" cy="665747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7844" name="Freeform 24"/>
            <p:cNvSpPr>
              <a:spLocks/>
            </p:cNvSpPr>
            <p:nvPr/>
          </p:nvSpPr>
          <p:spPr bwMode="auto">
            <a:xfrm>
              <a:off x="6700253" y="5205245"/>
              <a:ext cx="614947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7845" name="Freeform 30"/>
            <p:cNvSpPr>
              <a:spLocks/>
            </p:cNvSpPr>
            <p:nvPr/>
          </p:nvSpPr>
          <p:spPr bwMode="auto">
            <a:xfrm rot="10800000">
              <a:off x="5181600" y="5342941"/>
              <a:ext cx="635000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77841" name="Text Box 28"/>
          <p:cNvSpPr txBox="1">
            <a:spLocks noChangeArrowheads="1"/>
          </p:cNvSpPr>
          <p:nvPr/>
        </p:nvSpPr>
        <p:spPr bwMode="auto">
          <a:xfrm>
            <a:off x="5468938" y="4572000"/>
            <a:ext cx="1236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Bernadette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561673" y="1666279"/>
            <a:ext cx="7559977" cy="581621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 Box 13"/>
          <p:cNvSpPr txBox="1">
            <a:spLocks noChangeArrowheads="1"/>
          </p:cNvSpPr>
          <p:nvPr/>
        </p:nvSpPr>
        <p:spPr bwMode="auto">
          <a:xfrm>
            <a:off x="1611313" y="4965700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head</a:t>
            </a:r>
          </a:p>
        </p:txBody>
      </p:sp>
      <p:sp>
        <p:nvSpPr>
          <p:cNvPr id="69" name="Text Box 13"/>
          <p:cNvSpPr txBox="1">
            <a:spLocks noChangeArrowheads="1"/>
          </p:cNvSpPr>
          <p:nvPr/>
        </p:nvSpPr>
        <p:spPr bwMode="auto">
          <a:xfrm>
            <a:off x="7451725" y="4962525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tail</a:t>
            </a:r>
          </a:p>
        </p:txBody>
      </p:sp>
      <p:sp>
        <p:nvSpPr>
          <p:cNvPr id="70" name="Line 16"/>
          <p:cNvSpPr>
            <a:spLocks noChangeShapeType="1"/>
          </p:cNvSpPr>
          <p:nvPr/>
        </p:nvSpPr>
        <p:spPr bwMode="auto">
          <a:xfrm>
            <a:off x="2265362" y="5150643"/>
            <a:ext cx="378679" cy="27473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2063750" y="5325995"/>
            <a:ext cx="5589587" cy="881130"/>
            <a:chOff x="2063750" y="5325995"/>
            <a:chExt cx="5589587" cy="881130"/>
          </a:xfrm>
        </p:grpSpPr>
        <p:grpSp>
          <p:nvGrpSpPr>
            <p:cNvPr id="72" name="Group 71"/>
            <p:cNvGrpSpPr/>
            <p:nvPr/>
          </p:nvGrpSpPr>
          <p:grpSpPr>
            <a:xfrm>
              <a:off x="2383374" y="5334000"/>
              <a:ext cx="5269963" cy="873125"/>
              <a:chOff x="2383374" y="5334000"/>
              <a:chExt cx="5269963" cy="873125"/>
            </a:xfrm>
          </p:grpSpPr>
          <p:grpSp>
            <p:nvGrpSpPr>
              <p:cNvPr id="74" name="Group 96"/>
              <p:cNvGrpSpPr>
                <a:grpSpLocks/>
              </p:cNvGrpSpPr>
              <p:nvPr/>
            </p:nvGrpSpPr>
            <p:grpSpPr bwMode="auto">
              <a:xfrm>
                <a:off x="2383374" y="5334000"/>
                <a:ext cx="4937657" cy="873125"/>
                <a:chOff x="1295400" y="5334000"/>
                <a:chExt cx="6248400" cy="1104101"/>
              </a:xfrm>
            </p:grpSpPr>
            <p:sp>
              <p:nvSpPr>
                <p:cNvPr id="76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881664" y="6123148"/>
                  <a:ext cx="810950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Leonard</a:t>
                  </a:r>
                </a:p>
              </p:txBody>
            </p:sp>
            <p:sp>
              <p:nvSpPr>
                <p:cNvPr id="77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255079" y="6123148"/>
                  <a:ext cx="806794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Sheldon</a:t>
                  </a:r>
                </a:p>
              </p:txBody>
            </p:sp>
            <p:sp>
              <p:nvSpPr>
                <p:cNvPr id="78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4749633" y="6113198"/>
                  <a:ext cx="786125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Howard</a:t>
                  </a:r>
                </a:p>
              </p:txBody>
            </p:sp>
            <p:sp>
              <p:nvSpPr>
                <p:cNvPr id="79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6439129" y="6113198"/>
                  <a:ext cx="404901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Raj</a:t>
                  </a:r>
                </a:p>
              </p:txBody>
            </p:sp>
            <p:grpSp>
              <p:nvGrpSpPr>
                <p:cNvPr id="80" name="Group 43"/>
                <p:cNvGrpSpPr>
                  <a:grpSpLocks/>
                </p:cNvGrpSpPr>
                <p:nvPr/>
              </p:nvGrpSpPr>
              <p:grpSpPr bwMode="auto">
                <a:xfrm>
                  <a:off x="5724343" y="533400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105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109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10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11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106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07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08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1" name="Group 44"/>
                <p:cNvGrpSpPr>
                  <a:grpSpLocks/>
                </p:cNvGrpSpPr>
                <p:nvPr/>
              </p:nvGrpSpPr>
              <p:grpSpPr bwMode="auto">
                <a:xfrm>
                  <a:off x="4244609" y="5345400"/>
                  <a:ext cx="1819457" cy="757542"/>
                  <a:chOff x="5181600" y="5126117"/>
                  <a:chExt cx="2133600" cy="888336"/>
                </a:xfrm>
              </p:grpSpPr>
              <p:grpSp>
                <p:nvGrpSpPr>
                  <p:cNvPr id="98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698" y="5126117"/>
                    <a:ext cx="1309373" cy="436486"/>
                    <a:chOff x="5600700" y="5126113"/>
                    <a:chExt cx="1563440" cy="521180"/>
                  </a:xfrm>
                </p:grpSpPr>
                <p:sp>
                  <p:nvSpPr>
                    <p:cNvPr id="102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3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4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40" y="5126113"/>
                      <a:ext cx="520700" cy="520698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99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00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01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2" name="Group 52"/>
                <p:cNvGrpSpPr>
                  <a:grpSpLocks/>
                </p:cNvGrpSpPr>
                <p:nvPr/>
              </p:nvGrpSpPr>
              <p:grpSpPr bwMode="auto">
                <a:xfrm>
                  <a:off x="2775134" y="534426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91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95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6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7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92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3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4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3" name="Group 60"/>
                <p:cNvGrpSpPr>
                  <a:grpSpLocks/>
                </p:cNvGrpSpPr>
                <p:nvPr/>
              </p:nvGrpSpPr>
              <p:grpSpPr bwMode="auto">
                <a:xfrm>
                  <a:off x="1295400" y="535566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84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88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89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0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85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86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87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75" name="Text Box 32"/>
              <p:cNvSpPr txBox="1">
                <a:spLocks noChangeArrowheads="1"/>
              </p:cNvSpPr>
              <p:nvPr/>
            </p:nvSpPr>
            <p:spPr bwMode="auto">
              <a:xfrm>
                <a:off x="7250112" y="5404488"/>
                <a:ext cx="403225" cy="382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b="1" dirty="0">
                    <a:solidFill>
                      <a:srgbClr val="0000FF"/>
                    </a:solidFill>
                    <a:latin typeface="Calibri" pitchFamily="34" charset="0"/>
                    <a:sym typeface="Symbol" charset="2"/>
                  </a:rPr>
                  <a:t></a:t>
                </a:r>
                <a:endParaRPr lang="en-US" altLang="en-US" b="1" dirty="0">
                  <a:solidFill>
                    <a:srgbClr val="0000FF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73" name="Text Box 32"/>
            <p:cNvSpPr txBox="1">
              <a:spLocks noChangeArrowheads="1"/>
            </p:cNvSpPr>
            <p:nvPr/>
          </p:nvSpPr>
          <p:spPr bwMode="auto">
            <a:xfrm>
              <a:off x="2063750" y="5325995"/>
              <a:ext cx="403225" cy="382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dirty="0">
                  <a:solidFill>
                    <a:srgbClr val="0000FF"/>
                  </a:solidFill>
                  <a:latin typeface="Calibri" pitchFamily="34" charset="0"/>
                  <a:sym typeface="Symbol" charset="2"/>
                </a:rPr>
                <a:t></a:t>
              </a:r>
              <a:endParaRPr lang="en-US" altLang="en-US" b="1" dirty="0">
                <a:solidFill>
                  <a:srgbClr val="0000FF"/>
                </a:solidFill>
                <a:latin typeface="Calibri" pitchFamily="34" charset="0"/>
              </a:endParaRPr>
            </a:p>
          </p:txBody>
        </p:sp>
      </p:grpSp>
      <p:sp>
        <p:nvSpPr>
          <p:cNvPr id="112" name="Line 16"/>
          <p:cNvSpPr>
            <a:spLocks noChangeShapeType="1"/>
          </p:cNvSpPr>
          <p:nvPr/>
        </p:nvSpPr>
        <p:spPr bwMode="auto">
          <a:xfrm flipH="1">
            <a:off x="7048023" y="5150645"/>
            <a:ext cx="495774" cy="2004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10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Adding a Node</a:t>
            </a:r>
          </a:p>
        </p:txBody>
      </p:sp>
      <p:sp>
        <p:nvSpPr>
          <p:cNvPr id="78851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Allocate a new node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Have new node point to the previous and next nodes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Update the previous and next nodes to point to the new node</a:t>
            </a:r>
          </a:p>
        </p:txBody>
      </p:sp>
      <p:grpSp>
        <p:nvGrpSpPr>
          <p:cNvPr id="78864" name="Group 40"/>
          <p:cNvGrpSpPr>
            <a:grpSpLocks/>
          </p:cNvGrpSpPr>
          <p:nvPr/>
        </p:nvGrpSpPr>
        <p:grpSpPr bwMode="auto">
          <a:xfrm>
            <a:off x="5616575" y="3962400"/>
            <a:ext cx="882650" cy="293688"/>
            <a:chOff x="5600700" y="5126121"/>
            <a:chExt cx="1563437" cy="521172"/>
          </a:xfrm>
        </p:grpSpPr>
        <p:sp>
          <p:nvSpPr>
            <p:cNvPr id="78869" name="Rectangle 23"/>
            <p:cNvSpPr>
              <a:spLocks noChangeArrowheads="1"/>
            </p:cNvSpPr>
            <p:nvPr/>
          </p:nvSpPr>
          <p:spPr bwMode="auto">
            <a:xfrm>
              <a:off x="5600700" y="5126593"/>
              <a:ext cx="520700" cy="520700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78870" name="Rectangle 24"/>
            <p:cNvSpPr>
              <a:spLocks noChangeArrowheads="1"/>
            </p:cNvSpPr>
            <p:nvPr/>
          </p:nvSpPr>
          <p:spPr bwMode="auto">
            <a:xfrm>
              <a:off x="6121400" y="5126593"/>
              <a:ext cx="520700" cy="520700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78871" name="Rectangle 24"/>
            <p:cNvSpPr>
              <a:spLocks noChangeArrowheads="1"/>
            </p:cNvSpPr>
            <p:nvPr/>
          </p:nvSpPr>
          <p:spPr bwMode="auto">
            <a:xfrm>
              <a:off x="6643437" y="5126121"/>
              <a:ext cx="520700" cy="520700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</p:grpSp>
      <p:sp>
        <p:nvSpPr>
          <p:cNvPr id="78865" name="Line 31"/>
          <p:cNvSpPr>
            <a:spLocks noChangeShapeType="1"/>
          </p:cNvSpPr>
          <p:nvPr/>
        </p:nvSpPr>
        <p:spPr bwMode="auto">
          <a:xfrm>
            <a:off x="6057900" y="4111625"/>
            <a:ext cx="0" cy="449263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8866" name="Text Box 28"/>
          <p:cNvSpPr txBox="1">
            <a:spLocks noChangeArrowheads="1"/>
          </p:cNvSpPr>
          <p:nvPr/>
        </p:nvSpPr>
        <p:spPr bwMode="auto">
          <a:xfrm>
            <a:off x="5468938" y="4572000"/>
            <a:ext cx="1236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Bernadette</a:t>
            </a:r>
          </a:p>
        </p:txBody>
      </p:sp>
      <p:cxnSp>
        <p:nvCxnSpPr>
          <p:cNvPr id="75" name="Straight Arrow Connector 74"/>
          <p:cNvCxnSpPr/>
          <p:nvPr/>
        </p:nvCxnSpPr>
        <p:spPr>
          <a:xfrm flipH="1">
            <a:off x="5454650" y="4113213"/>
            <a:ext cx="315913" cy="1217612"/>
          </a:xfrm>
          <a:prstGeom prst="straightConnector1">
            <a:avLst/>
          </a:prstGeom>
          <a:ln w="19050">
            <a:solidFill>
              <a:schemeClr val="tx1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6356350" y="4110038"/>
            <a:ext cx="258763" cy="1204912"/>
          </a:xfrm>
          <a:prstGeom prst="straightConnector1">
            <a:avLst/>
          </a:prstGeom>
          <a:ln w="19050">
            <a:solidFill>
              <a:schemeClr val="tx1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ounded Rectangle 65"/>
          <p:cNvSpPr/>
          <p:nvPr/>
        </p:nvSpPr>
        <p:spPr>
          <a:xfrm>
            <a:off x="561673" y="2247900"/>
            <a:ext cx="7559977" cy="8001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 Box 13"/>
          <p:cNvSpPr txBox="1">
            <a:spLocks noChangeArrowheads="1"/>
          </p:cNvSpPr>
          <p:nvPr/>
        </p:nvSpPr>
        <p:spPr bwMode="auto">
          <a:xfrm>
            <a:off x="1611313" y="4965700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head</a:t>
            </a:r>
          </a:p>
        </p:txBody>
      </p:sp>
      <p:sp>
        <p:nvSpPr>
          <p:cNvPr id="68" name="Text Box 13"/>
          <p:cNvSpPr txBox="1">
            <a:spLocks noChangeArrowheads="1"/>
          </p:cNvSpPr>
          <p:nvPr/>
        </p:nvSpPr>
        <p:spPr bwMode="auto">
          <a:xfrm>
            <a:off x="7451725" y="4962525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tail</a:t>
            </a:r>
          </a:p>
        </p:txBody>
      </p:sp>
      <p:sp>
        <p:nvSpPr>
          <p:cNvPr id="69" name="Line 16"/>
          <p:cNvSpPr>
            <a:spLocks noChangeShapeType="1"/>
          </p:cNvSpPr>
          <p:nvPr/>
        </p:nvSpPr>
        <p:spPr bwMode="auto">
          <a:xfrm>
            <a:off x="2265362" y="5150643"/>
            <a:ext cx="378679" cy="27473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70" name="Group 69"/>
          <p:cNvGrpSpPr/>
          <p:nvPr/>
        </p:nvGrpSpPr>
        <p:grpSpPr>
          <a:xfrm>
            <a:off x="2063750" y="5325995"/>
            <a:ext cx="5589587" cy="881130"/>
            <a:chOff x="2063750" y="5325995"/>
            <a:chExt cx="5589587" cy="881130"/>
          </a:xfrm>
        </p:grpSpPr>
        <p:grpSp>
          <p:nvGrpSpPr>
            <p:cNvPr id="71" name="Group 70"/>
            <p:cNvGrpSpPr/>
            <p:nvPr/>
          </p:nvGrpSpPr>
          <p:grpSpPr>
            <a:xfrm>
              <a:off x="2383374" y="5334000"/>
              <a:ext cx="5269963" cy="873125"/>
              <a:chOff x="2383374" y="5334000"/>
              <a:chExt cx="5269963" cy="873125"/>
            </a:xfrm>
          </p:grpSpPr>
          <p:grpSp>
            <p:nvGrpSpPr>
              <p:cNvPr id="73" name="Group 96"/>
              <p:cNvGrpSpPr>
                <a:grpSpLocks/>
              </p:cNvGrpSpPr>
              <p:nvPr/>
            </p:nvGrpSpPr>
            <p:grpSpPr bwMode="auto">
              <a:xfrm>
                <a:off x="2383374" y="5334000"/>
                <a:ext cx="4937657" cy="873125"/>
                <a:chOff x="1295400" y="5334000"/>
                <a:chExt cx="6248400" cy="1104101"/>
              </a:xfrm>
            </p:grpSpPr>
            <p:sp>
              <p:nvSpPr>
                <p:cNvPr id="76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881664" y="6123148"/>
                  <a:ext cx="810950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Leonard</a:t>
                  </a:r>
                </a:p>
              </p:txBody>
            </p:sp>
            <p:sp>
              <p:nvSpPr>
                <p:cNvPr id="77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255079" y="6123148"/>
                  <a:ext cx="806794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Sheldon</a:t>
                  </a:r>
                </a:p>
              </p:txBody>
            </p:sp>
            <p:sp>
              <p:nvSpPr>
                <p:cNvPr id="78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4749633" y="6113198"/>
                  <a:ext cx="786125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Howard</a:t>
                  </a:r>
                </a:p>
              </p:txBody>
            </p:sp>
            <p:sp>
              <p:nvSpPr>
                <p:cNvPr id="79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6439129" y="6113198"/>
                  <a:ext cx="404901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Raj</a:t>
                  </a:r>
                </a:p>
              </p:txBody>
            </p:sp>
            <p:grpSp>
              <p:nvGrpSpPr>
                <p:cNvPr id="80" name="Group 43"/>
                <p:cNvGrpSpPr>
                  <a:grpSpLocks/>
                </p:cNvGrpSpPr>
                <p:nvPr/>
              </p:nvGrpSpPr>
              <p:grpSpPr bwMode="auto">
                <a:xfrm>
                  <a:off x="5724343" y="533400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106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110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11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12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107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08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09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1" name="Group 44"/>
                <p:cNvGrpSpPr>
                  <a:grpSpLocks/>
                </p:cNvGrpSpPr>
                <p:nvPr/>
              </p:nvGrpSpPr>
              <p:grpSpPr bwMode="auto">
                <a:xfrm>
                  <a:off x="4244609" y="534540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99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103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4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5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100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01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02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2" name="Group 52"/>
                <p:cNvGrpSpPr>
                  <a:grpSpLocks/>
                </p:cNvGrpSpPr>
                <p:nvPr/>
              </p:nvGrpSpPr>
              <p:grpSpPr bwMode="auto">
                <a:xfrm>
                  <a:off x="2775134" y="534426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92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96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7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8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93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4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5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3" name="Group 60"/>
                <p:cNvGrpSpPr>
                  <a:grpSpLocks/>
                </p:cNvGrpSpPr>
                <p:nvPr/>
              </p:nvGrpSpPr>
              <p:grpSpPr bwMode="auto">
                <a:xfrm>
                  <a:off x="1295400" y="535566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84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88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0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1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85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86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87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74" name="Text Box 32"/>
              <p:cNvSpPr txBox="1">
                <a:spLocks noChangeArrowheads="1"/>
              </p:cNvSpPr>
              <p:nvPr/>
            </p:nvSpPr>
            <p:spPr bwMode="auto">
              <a:xfrm>
                <a:off x="7250112" y="5404488"/>
                <a:ext cx="403225" cy="382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b="1" dirty="0">
                    <a:solidFill>
                      <a:srgbClr val="0000FF"/>
                    </a:solidFill>
                    <a:latin typeface="Calibri" pitchFamily="34" charset="0"/>
                    <a:sym typeface="Symbol" charset="2"/>
                  </a:rPr>
                  <a:t></a:t>
                </a:r>
                <a:endParaRPr lang="en-US" altLang="en-US" b="1" dirty="0">
                  <a:solidFill>
                    <a:srgbClr val="0000FF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72" name="Text Box 32"/>
            <p:cNvSpPr txBox="1">
              <a:spLocks noChangeArrowheads="1"/>
            </p:cNvSpPr>
            <p:nvPr/>
          </p:nvSpPr>
          <p:spPr bwMode="auto">
            <a:xfrm>
              <a:off x="2063750" y="5325995"/>
              <a:ext cx="403225" cy="382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dirty="0">
                  <a:solidFill>
                    <a:srgbClr val="0000FF"/>
                  </a:solidFill>
                  <a:latin typeface="Calibri" pitchFamily="34" charset="0"/>
                  <a:sym typeface="Symbol" charset="2"/>
                </a:rPr>
                <a:t></a:t>
              </a:r>
              <a:endParaRPr lang="en-US" altLang="en-US" b="1" dirty="0">
                <a:solidFill>
                  <a:srgbClr val="0000FF"/>
                </a:solidFill>
                <a:latin typeface="Calibri" pitchFamily="34" charset="0"/>
              </a:endParaRPr>
            </a:p>
          </p:txBody>
        </p:sp>
      </p:grpSp>
      <p:sp>
        <p:nvSpPr>
          <p:cNvPr id="113" name="Line 16"/>
          <p:cNvSpPr>
            <a:spLocks noChangeShapeType="1"/>
          </p:cNvSpPr>
          <p:nvPr/>
        </p:nvSpPr>
        <p:spPr bwMode="auto">
          <a:xfrm flipH="1">
            <a:off x="7048023" y="5150645"/>
            <a:ext cx="495774" cy="2004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27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Adding a Node</a:t>
            </a:r>
          </a:p>
        </p:txBody>
      </p:sp>
      <p:sp>
        <p:nvSpPr>
          <p:cNvPr id="79875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dirty="0" smtClean="0"/>
              <a:t>Allocate a new node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dirty="0" smtClean="0"/>
              <a:t>Have new node point to the previous and next nodes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dirty="0" smtClean="0"/>
              <a:t>Update the previous and next nodes to point to the new node</a:t>
            </a:r>
          </a:p>
        </p:txBody>
      </p:sp>
      <p:sp>
        <p:nvSpPr>
          <p:cNvPr id="79893" name="Line 31"/>
          <p:cNvSpPr>
            <a:spLocks noChangeShapeType="1"/>
          </p:cNvSpPr>
          <p:nvPr/>
        </p:nvSpPr>
        <p:spPr bwMode="auto">
          <a:xfrm>
            <a:off x="6057900" y="4111625"/>
            <a:ext cx="0" cy="449263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9894" name="Text Box 28"/>
          <p:cNvSpPr txBox="1">
            <a:spLocks noChangeArrowheads="1"/>
          </p:cNvSpPr>
          <p:nvPr/>
        </p:nvSpPr>
        <p:spPr bwMode="auto">
          <a:xfrm>
            <a:off x="5468938" y="4572000"/>
            <a:ext cx="1236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Bernadette</a:t>
            </a:r>
          </a:p>
        </p:txBody>
      </p:sp>
      <p:cxnSp>
        <p:nvCxnSpPr>
          <p:cNvPr id="75" name="Straight Arrow Connector 74"/>
          <p:cNvCxnSpPr/>
          <p:nvPr/>
        </p:nvCxnSpPr>
        <p:spPr>
          <a:xfrm flipH="1">
            <a:off x="5454650" y="4113213"/>
            <a:ext cx="315913" cy="1217612"/>
          </a:xfrm>
          <a:prstGeom prst="straightConnector1">
            <a:avLst/>
          </a:prstGeom>
          <a:ln w="19050">
            <a:solidFill>
              <a:schemeClr val="tx1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6356350" y="4110038"/>
            <a:ext cx="258763" cy="1204912"/>
          </a:xfrm>
          <a:prstGeom prst="straightConnector1">
            <a:avLst/>
          </a:prstGeom>
          <a:ln w="19050">
            <a:solidFill>
              <a:schemeClr val="tx1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5737225" y="4283075"/>
            <a:ext cx="268288" cy="1203325"/>
          </a:xfrm>
          <a:prstGeom prst="straightConnector1">
            <a:avLst/>
          </a:prstGeom>
          <a:ln w="19050">
            <a:solidFill>
              <a:schemeClr val="tx1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flipH="1" flipV="1">
            <a:off x="6127750" y="4287838"/>
            <a:ext cx="190500" cy="1190625"/>
          </a:xfrm>
          <a:prstGeom prst="straightConnector1">
            <a:avLst/>
          </a:prstGeom>
          <a:ln w="19050">
            <a:solidFill>
              <a:schemeClr val="tx1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ounded Rectangle 63"/>
          <p:cNvSpPr/>
          <p:nvPr/>
        </p:nvSpPr>
        <p:spPr>
          <a:xfrm>
            <a:off x="642329" y="3200400"/>
            <a:ext cx="7559977" cy="7620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892" name="Group 40"/>
          <p:cNvGrpSpPr>
            <a:grpSpLocks/>
          </p:cNvGrpSpPr>
          <p:nvPr/>
        </p:nvGrpSpPr>
        <p:grpSpPr bwMode="auto">
          <a:xfrm>
            <a:off x="5616575" y="3962400"/>
            <a:ext cx="882650" cy="293688"/>
            <a:chOff x="5600700" y="5126121"/>
            <a:chExt cx="1563437" cy="521172"/>
          </a:xfrm>
        </p:grpSpPr>
        <p:sp>
          <p:nvSpPr>
            <p:cNvPr id="79899" name="Rectangle 23"/>
            <p:cNvSpPr>
              <a:spLocks noChangeArrowheads="1"/>
            </p:cNvSpPr>
            <p:nvPr/>
          </p:nvSpPr>
          <p:spPr bwMode="auto">
            <a:xfrm>
              <a:off x="5600700" y="5126593"/>
              <a:ext cx="520700" cy="520700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79900" name="Rectangle 24"/>
            <p:cNvSpPr>
              <a:spLocks noChangeArrowheads="1"/>
            </p:cNvSpPr>
            <p:nvPr/>
          </p:nvSpPr>
          <p:spPr bwMode="auto">
            <a:xfrm>
              <a:off x="6121400" y="5126593"/>
              <a:ext cx="520700" cy="520700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79901" name="Rectangle 24"/>
            <p:cNvSpPr>
              <a:spLocks noChangeArrowheads="1"/>
            </p:cNvSpPr>
            <p:nvPr/>
          </p:nvSpPr>
          <p:spPr bwMode="auto">
            <a:xfrm>
              <a:off x="6643437" y="5126121"/>
              <a:ext cx="520700" cy="520700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</p:grpSp>
      <p:sp>
        <p:nvSpPr>
          <p:cNvPr id="65" name="Text Box 13"/>
          <p:cNvSpPr txBox="1">
            <a:spLocks noChangeArrowheads="1"/>
          </p:cNvSpPr>
          <p:nvPr/>
        </p:nvSpPr>
        <p:spPr bwMode="auto">
          <a:xfrm>
            <a:off x="1611313" y="4965700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head</a:t>
            </a:r>
          </a:p>
        </p:txBody>
      </p:sp>
      <p:sp>
        <p:nvSpPr>
          <p:cNvPr id="66" name="Text Box 13"/>
          <p:cNvSpPr txBox="1">
            <a:spLocks noChangeArrowheads="1"/>
          </p:cNvSpPr>
          <p:nvPr/>
        </p:nvSpPr>
        <p:spPr bwMode="auto">
          <a:xfrm>
            <a:off x="7451725" y="4962525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tail</a:t>
            </a:r>
          </a:p>
        </p:txBody>
      </p:sp>
      <p:sp>
        <p:nvSpPr>
          <p:cNvPr id="67" name="Line 16"/>
          <p:cNvSpPr>
            <a:spLocks noChangeShapeType="1"/>
          </p:cNvSpPr>
          <p:nvPr/>
        </p:nvSpPr>
        <p:spPr bwMode="auto">
          <a:xfrm>
            <a:off x="2265362" y="5150643"/>
            <a:ext cx="378679" cy="27473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69" name="Group 68"/>
          <p:cNvGrpSpPr/>
          <p:nvPr/>
        </p:nvGrpSpPr>
        <p:grpSpPr>
          <a:xfrm>
            <a:off x="2063750" y="5325995"/>
            <a:ext cx="5589587" cy="881130"/>
            <a:chOff x="2063750" y="5325995"/>
            <a:chExt cx="5589587" cy="881130"/>
          </a:xfrm>
        </p:grpSpPr>
        <p:grpSp>
          <p:nvGrpSpPr>
            <p:cNvPr id="70" name="Group 69"/>
            <p:cNvGrpSpPr/>
            <p:nvPr/>
          </p:nvGrpSpPr>
          <p:grpSpPr>
            <a:xfrm>
              <a:off x="2383374" y="5334000"/>
              <a:ext cx="5269963" cy="873125"/>
              <a:chOff x="2383374" y="5334000"/>
              <a:chExt cx="5269963" cy="873125"/>
            </a:xfrm>
          </p:grpSpPr>
          <p:grpSp>
            <p:nvGrpSpPr>
              <p:cNvPr id="72" name="Group 96"/>
              <p:cNvGrpSpPr>
                <a:grpSpLocks/>
              </p:cNvGrpSpPr>
              <p:nvPr/>
            </p:nvGrpSpPr>
            <p:grpSpPr bwMode="auto">
              <a:xfrm>
                <a:off x="2383374" y="5334000"/>
                <a:ext cx="4937658" cy="873125"/>
                <a:chOff x="1295400" y="5334000"/>
                <a:chExt cx="6248401" cy="1104101"/>
              </a:xfrm>
            </p:grpSpPr>
            <p:sp>
              <p:nvSpPr>
                <p:cNvPr id="74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881664" y="6123148"/>
                  <a:ext cx="810950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Leonard</a:t>
                  </a:r>
                </a:p>
              </p:txBody>
            </p:sp>
            <p:sp>
              <p:nvSpPr>
                <p:cNvPr id="76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255079" y="6123148"/>
                  <a:ext cx="806794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Sheldon</a:t>
                  </a:r>
                </a:p>
              </p:txBody>
            </p:sp>
            <p:sp>
              <p:nvSpPr>
                <p:cNvPr id="77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4749633" y="6113198"/>
                  <a:ext cx="786125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Howard</a:t>
                  </a:r>
                </a:p>
              </p:txBody>
            </p:sp>
            <p:sp>
              <p:nvSpPr>
                <p:cNvPr id="78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6439129" y="6113198"/>
                  <a:ext cx="404901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Raj</a:t>
                  </a:r>
                </a:p>
              </p:txBody>
            </p:sp>
            <p:grpSp>
              <p:nvGrpSpPr>
                <p:cNvPr id="79" name="Group 43"/>
                <p:cNvGrpSpPr>
                  <a:grpSpLocks/>
                </p:cNvGrpSpPr>
                <p:nvPr/>
              </p:nvGrpSpPr>
              <p:grpSpPr bwMode="auto">
                <a:xfrm>
                  <a:off x="6081737" y="5334000"/>
                  <a:ext cx="1462064" cy="757538"/>
                  <a:chOff x="5600700" y="5126121"/>
                  <a:chExt cx="1714500" cy="888332"/>
                </a:xfrm>
              </p:grpSpPr>
              <p:grpSp>
                <p:nvGrpSpPr>
                  <p:cNvPr id="106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110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11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12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107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08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0" name="Group 44"/>
                <p:cNvGrpSpPr>
                  <a:grpSpLocks/>
                </p:cNvGrpSpPr>
                <p:nvPr/>
              </p:nvGrpSpPr>
              <p:grpSpPr bwMode="auto">
                <a:xfrm>
                  <a:off x="4244610" y="5345400"/>
                  <a:ext cx="1473978" cy="757538"/>
                  <a:chOff x="5181600" y="5126121"/>
                  <a:chExt cx="1728471" cy="888332"/>
                </a:xfrm>
              </p:grpSpPr>
              <p:grpSp>
                <p:nvGrpSpPr>
                  <p:cNvPr id="99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103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4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5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100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02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1" name="Group 52"/>
                <p:cNvGrpSpPr>
                  <a:grpSpLocks/>
                </p:cNvGrpSpPr>
                <p:nvPr/>
              </p:nvGrpSpPr>
              <p:grpSpPr bwMode="auto">
                <a:xfrm>
                  <a:off x="2775134" y="534426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91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96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7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8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93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4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5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2" name="Group 60"/>
                <p:cNvGrpSpPr>
                  <a:grpSpLocks/>
                </p:cNvGrpSpPr>
                <p:nvPr/>
              </p:nvGrpSpPr>
              <p:grpSpPr bwMode="auto">
                <a:xfrm>
                  <a:off x="1295400" y="535566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83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87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88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0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84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85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86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73" name="Text Box 32"/>
              <p:cNvSpPr txBox="1">
                <a:spLocks noChangeArrowheads="1"/>
              </p:cNvSpPr>
              <p:nvPr/>
            </p:nvSpPr>
            <p:spPr bwMode="auto">
              <a:xfrm>
                <a:off x="7250112" y="5404488"/>
                <a:ext cx="403225" cy="382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b="1" dirty="0">
                    <a:solidFill>
                      <a:srgbClr val="0000FF"/>
                    </a:solidFill>
                    <a:latin typeface="Calibri" pitchFamily="34" charset="0"/>
                    <a:sym typeface="Symbol" charset="2"/>
                  </a:rPr>
                  <a:t></a:t>
                </a:r>
                <a:endParaRPr lang="en-US" altLang="en-US" b="1" dirty="0">
                  <a:solidFill>
                    <a:srgbClr val="0000FF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71" name="Text Box 32"/>
            <p:cNvSpPr txBox="1">
              <a:spLocks noChangeArrowheads="1"/>
            </p:cNvSpPr>
            <p:nvPr/>
          </p:nvSpPr>
          <p:spPr bwMode="auto">
            <a:xfrm>
              <a:off x="2063750" y="5325995"/>
              <a:ext cx="403225" cy="382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dirty="0">
                  <a:solidFill>
                    <a:srgbClr val="0000FF"/>
                  </a:solidFill>
                  <a:latin typeface="Calibri" pitchFamily="34" charset="0"/>
                  <a:sym typeface="Symbol" charset="2"/>
                </a:rPr>
                <a:t></a:t>
              </a:r>
              <a:endParaRPr lang="en-US" altLang="en-US" b="1" dirty="0">
                <a:solidFill>
                  <a:srgbClr val="0000FF"/>
                </a:solidFill>
                <a:latin typeface="Calibri" pitchFamily="34" charset="0"/>
              </a:endParaRPr>
            </a:p>
          </p:txBody>
        </p:sp>
      </p:grpSp>
      <p:sp>
        <p:nvSpPr>
          <p:cNvPr id="113" name="Line 16"/>
          <p:cNvSpPr>
            <a:spLocks noChangeShapeType="1"/>
          </p:cNvSpPr>
          <p:nvPr/>
        </p:nvSpPr>
        <p:spPr bwMode="auto">
          <a:xfrm flipH="1">
            <a:off x="7048023" y="5150645"/>
            <a:ext cx="495774" cy="2004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3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Marker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943600"/>
          </a:xfrm>
        </p:spPr>
        <p:txBody>
          <a:bodyPr>
            <a:normAutofit/>
          </a:bodyPr>
          <a:lstStyle/>
          <a:p>
            <a:r>
              <a:rPr lang="en-US" dirty="0" smtClean="0"/>
              <a:t>Questions on:</a:t>
            </a:r>
          </a:p>
          <a:p>
            <a:pPr lvl="1"/>
            <a:r>
              <a:rPr lang="en-US" dirty="0"/>
              <a:t>Review Stacks (general)</a:t>
            </a:r>
          </a:p>
          <a:p>
            <a:pPr lvl="1"/>
            <a:endParaRPr lang="en-US" dirty="0"/>
          </a:p>
          <a:p>
            <a:r>
              <a:rPr lang="en-US" dirty="0"/>
              <a:t>Next </a:t>
            </a:r>
            <a:r>
              <a:rPr lang="en-US" dirty="0" smtClean="0"/>
              <a:t>up</a:t>
            </a:r>
          </a:p>
          <a:p>
            <a:pPr lvl="1"/>
            <a:r>
              <a:rPr lang="en-US" dirty="0" smtClean="0"/>
              <a:t>Review Linked List</a:t>
            </a:r>
          </a:p>
          <a:p>
            <a:pPr lvl="1"/>
            <a:r>
              <a:rPr lang="en-US" dirty="0" smtClean="0"/>
              <a:t>Review Stack implemented using a Linked List</a:t>
            </a:r>
          </a:p>
          <a:p>
            <a:pPr lvl="1"/>
            <a:r>
              <a:rPr lang="en-US" dirty="0" smtClean="0"/>
              <a:t>Queues</a:t>
            </a:r>
          </a:p>
          <a:p>
            <a:pPr lvl="1"/>
            <a:r>
              <a:rPr lang="en-US" dirty="0"/>
              <a:t>Doubly Linked List</a:t>
            </a:r>
          </a:p>
          <a:p>
            <a:pPr lvl="1"/>
            <a:r>
              <a:rPr lang="en-US" dirty="0" err="1"/>
              <a:t>Deques</a:t>
            </a:r>
            <a:endParaRPr lang="en-US" dirty="0"/>
          </a:p>
          <a:p>
            <a:pPr lvl="1"/>
            <a:r>
              <a:rPr lang="en-US" dirty="0"/>
              <a:t>Iterators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7800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Adding a Node</a:t>
            </a:r>
          </a:p>
        </p:txBody>
      </p:sp>
      <p:sp>
        <p:nvSpPr>
          <p:cNvPr id="80899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Allocate a new node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Have new node point to the previous and next nodes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Update the previous and next nodes to point to the new node</a:t>
            </a:r>
          </a:p>
        </p:txBody>
      </p:sp>
      <p:sp>
        <p:nvSpPr>
          <p:cNvPr id="80900" name="Text Box 13"/>
          <p:cNvSpPr txBox="1">
            <a:spLocks noChangeArrowheads="1"/>
          </p:cNvSpPr>
          <p:nvPr/>
        </p:nvSpPr>
        <p:spPr bwMode="auto">
          <a:xfrm>
            <a:off x="696913" y="4965700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head</a:t>
            </a:r>
          </a:p>
        </p:txBody>
      </p:sp>
      <p:sp>
        <p:nvSpPr>
          <p:cNvPr id="80901" name="Text Box 13"/>
          <p:cNvSpPr txBox="1">
            <a:spLocks noChangeArrowheads="1"/>
          </p:cNvSpPr>
          <p:nvPr/>
        </p:nvSpPr>
        <p:spPr bwMode="auto">
          <a:xfrm>
            <a:off x="7716838" y="4962525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tail</a:t>
            </a:r>
          </a:p>
        </p:txBody>
      </p:sp>
      <p:sp>
        <p:nvSpPr>
          <p:cNvPr id="80902" name="Text Box 13"/>
          <p:cNvSpPr txBox="1">
            <a:spLocks noChangeArrowheads="1"/>
          </p:cNvSpPr>
          <p:nvPr/>
        </p:nvSpPr>
        <p:spPr bwMode="auto">
          <a:xfrm>
            <a:off x="1931988" y="5957888"/>
            <a:ext cx="641350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Leonard</a:t>
            </a:r>
          </a:p>
        </p:txBody>
      </p:sp>
      <p:sp>
        <p:nvSpPr>
          <p:cNvPr id="80903" name="Text Box 26"/>
          <p:cNvSpPr txBox="1">
            <a:spLocks noChangeArrowheads="1"/>
          </p:cNvSpPr>
          <p:nvPr/>
        </p:nvSpPr>
        <p:spPr bwMode="auto">
          <a:xfrm>
            <a:off x="3017838" y="5957888"/>
            <a:ext cx="636587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Sheldon</a:t>
            </a:r>
          </a:p>
        </p:txBody>
      </p:sp>
      <p:sp>
        <p:nvSpPr>
          <p:cNvPr id="80904" name="Text Box 28"/>
          <p:cNvSpPr txBox="1">
            <a:spLocks noChangeArrowheads="1"/>
          </p:cNvSpPr>
          <p:nvPr/>
        </p:nvSpPr>
        <p:spPr bwMode="auto">
          <a:xfrm>
            <a:off x="4198938" y="5949950"/>
            <a:ext cx="620712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Howard</a:t>
            </a:r>
          </a:p>
        </p:txBody>
      </p:sp>
      <p:sp>
        <p:nvSpPr>
          <p:cNvPr id="80905" name="Text Box 30"/>
          <p:cNvSpPr txBox="1">
            <a:spLocks noChangeArrowheads="1"/>
          </p:cNvSpPr>
          <p:nvPr/>
        </p:nvSpPr>
        <p:spPr bwMode="auto">
          <a:xfrm>
            <a:off x="6711950" y="5949950"/>
            <a:ext cx="320675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Raj</a:t>
            </a:r>
          </a:p>
        </p:txBody>
      </p:sp>
      <p:grpSp>
        <p:nvGrpSpPr>
          <p:cNvPr id="80906" name="Group 43"/>
          <p:cNvGrpSpPr>
            <a:grpSpLocks/>
          </p:cNvGrpSpPr>
          <p:nvPr/>
        </p:nvGrpSpPr>
        <p:grpSpPr bwMode="auto">
          <a:xfrm>
            <a:off x="6146800" y="5334000"/>
            <a:ext cx="1438275" cy="598488"/>
            <a:chOff x="5181600" y="5126121"/>
            <a:chExt cx="2133600" cy="888332"/>
          </a:xfrm>
        </p:grpSpPr>
        <p:grpSp>
          <p:nvGrpSpPr>
            <p:cNvPr id="80956" name="Group 40"/>
            <p:cNvGrpSpPr>
              <a:grpSpLocks/>
            </p:cNvGrpSpPr>
            <p:nvPr/>
          </p:nvGrpSpPr>
          <p:grpSpPr bwMode="auto">
            <a:xfrm>
              <a:off x="5600700" y="5126121"/>
              <a:ext cx="1309371" cy="436479"/>
              <a:chOff x="5600700" y="5126121"/>
              <a:chExt cx="1563437" cy="521172"/>
            </a:xfrm>
          </p:grpSpPr>
          <p:sp>
            <p:nvSpPr>
              <p:cNvPr id="80960" name="Rectangle 23"/>
              <p:cNvSpPr>
                <a:spLocks noChangeArrowheads="1"/>
              </p:cNvSpPr>
              <p:nvPr/>
            </p:nvSpPr>
            <p:spPr bwMode="auto">
              <a:xfrm>
                <a:off x="56007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80961" name="Rectangle 24"/>
              <p:cNvSpPr>
                <a:spLocks noChangeArrowheads="1"/>
              </p:cNvSpPr>
              <p:nvPr/>
            </p:nvSpPr>
            <p:spPr bwMode="auto">
              <a:xfrm>
                <a:off x="61214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80962" name="Rectangle 24"/>
              <p:cNvSpPr>
                <a:spLocks noChangeArrowheads="1"/>
              </p:cNvSpPr>
              <p:nvPr/>
            </p:nvSpPr>
            <p:spPr bwMode="auto">
              <a:xfrm>
                <a:off x="6643437" y="5126121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</p:grpSp>
        <p:sp>
          <p:nvSpPr>
            <p:cNvPr id="80957" name="Line 31"/>
            <p:cNvSpPr>
              <a:spLocks noChangeShapeType="1"/>
            </p:cNvSpPr>
            <p:nvPr/>
          </p:nvSpPr>
          <p:spPr bwMode="auto">
            <a:xfrm>
              <a:off x="6256421" y="5348706"/>
              <a:ext cx="0" cy="665747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0958" name="Freeform 24"/>
            <p:cNvSpPr>
              <a:spLocks/>
            </p:cNvSpPr>
            <p:nvPr/>
          </p:nvSpPr>
          <p:spPr bwMode="auto">
            <a:xfrm>
              <a:off x="6700253" y="5205245"/>
              <a:ext cx="614947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0959" name="Freeform 30"/>
            <p:cNvSpPr>
              <a:spLocks/>
            </p:cNvSpPr>
            <p:nvPr/>
          </p:nvSpPr>
          <p:spPr bwMode="auto">
            <a:xfrm rot="10800000">
              <a:off x="5181600" y="5342941"/>
              <a:ext cx="635000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80907" name="Group 44"/>
          <p:cNvGrpSpPr>
            <a:grpSpLocks/>
          </p:cNvGrpSpPr>
          <p:nvPr/>
        </p:nvGrpSpPr>
        <p:grpSpPr bwMode="auto">
          <a:xfrm>
            <a:off x="3798888" y="5343525"/>
            <a:ext cx="1438275" cy="598488"/>
            <a:chOff x="5181600" y="5126121"/>
            <a:chExt cx="2133600" cy="888332"/>
          </a:xfrm>
        </p:grpSpPr>
        <p:grpSp>
          <p:nvGrpSpPr>
            <p:cNvPr id="80949" name="Group 40"/>
            <p:cNvGrpSpPr>
              <a:grpSpLocks/>
            </p:cNvGrpSpPr>
            <p:nvPr/>
          </p:nvGrpSpPr>
          <p:grpSpPr bwMode="auto">
            <a:xfrm>
              <a:off x="5600700" y="5126121"/>
              <a:ext cx="1309371" cy="436479"/>
              <a:chOff x="5600700" y="5126121"/>
              <a:chExt cx="1563437" cy="521172"/>
            </a:xfrm>
          </p:grpSpPr>
          <p:sp>
            <p:nvSpPr>
              <p:cNvPr id="80953" name="Rectangle 23"/>
              <p:cNvSpPr>
                <a:spLocks noChangeArrowheads="1"/>
              </p:cNvSpPr>
              <p:nvPr/>
            </p:nvSpPr>
            <p:spPr bwMode="auto">
              <a:xfrm>
                <a:off x="56007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80954" name="Rectangle 24"/>
              <p:cNvSpPr>
                <a:spLocks noChangeArrowheads="1"/>
              </p:cNvSpPr>
              <p:nvPr/>
            </p:nvSpPr>
            <p:spPr bwMode="auto">
              <a:xfrm>
                <a:off x="61214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80955" name="Rectangle 24"/>
              <p:cNvSpPr>
                <a:spLocks noChangeArrowheads="1"/>
              </p:cNvSpPr>
              <p:nvPr/>
            </p:nvSpPr>
            <p:spPr bwMode="auto">
              <a:xfrm>
                <a:off x="6643437" y="5126121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</p:grpSp>
        <p:sp>
          <p:nvSpPr>
            <p:cNvPr id="80950" name="Line 31"/>
            <p:cNvSpPr>
              <a:spLocks noChangeShapeType="1"/>
            </p:cNvSpPr>
            <p:nvPr/>
          </p:nvSpPr>
          <p:spPr bwMode="auto">
            <a:xfrm>
              <a:off x="6256421" y="5348706"/>
              <a:ext cx="0" cy="665747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0951" name="Freeform 24"/>
            <p:cNvSpPr>
              <a:spLocks/>
            </p:cNvSpPr>
            <p:nvPr/>
          </p:nvSpPr>
          <p:spPr bwMode="auto">
            <a:xfrm>
              <a:off x="6700253" y="5205245"/>
              <a:ext cx="614947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0952" name="Freeform 30"/>
            <p:cNvSpPr>
              <a:spLocks/>
            </p:cNvSpPr>
            <p:nvPr/>
          </p:nvSpPr>
          <p:spPr bwMode="auto">
            <a:xfrm rot="10800000">
              <a:off x="5181600" y="5342941"/>
              <a:ext cx="635000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80908" name="Group 52"/>
          <p:cNvGrpSpPr>
            <a:grpSpLocks/>
          </p:cNvGrpSpPr>
          <p:nvPr/>
        </p:nvGrpSpPr>
        <p:grpSpPr bwMode="auto">
          <a:xfrm>
            <a:off x="2638425" y="5341938"/>
            <a:ext cx="1436688" cy="598487"/>
            <a:chOff x="5181600" y="5126121"/>
            <a:chExt cx="2133600" cy="888332"/>
          </a:xfrm>
        </p:grpSpPr>
        <p:grpSp>
          <p:nvGrpSpPr>
            <p:cNvPr id="80942" name="Group 40"/>
            <p:cNvGrpSpPr>
              <a:grpSpLocks/>
            </p:cNvGrpSpPr>
            <p:nvPr/>
          </p:nvGrpSpPr>
          <p:grpSpPr bwMode="auto">
            <a:xfrm>
              <a:off x="5600700" y="5126121"/>
              <a:ext cx="1309371" cy="436479"/>
              <a:chOff x="5600700" y="5126121"/>
              <a:chExt cx="1563437" cy="521172"/>
            </a:xfrm>
          </p:grpSpPr>
          <p:sp>
            <p:nvSpPr>
              <p:cNvPr id="80946" name="Rectangle 23"/>
              <p:cNvSpPr>
                <a:spLocks noChangeArrowheads="1"/>
              </p:cNvSpPr>
              <p:nvPr/>
            </p:nvSpPr>
            <p:spPr bwMode="auto">
              <a:xfrm>
                <a:off x="56007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80947" name="Rectangle 24"/>
              <p:cNvSpPr>
                <a:spLocks noChangeArrowheads="1"/>
              </p:cNvSpPr>
              <p:nvPr/>
            </p:nvSpPr>
            <p:spPr bwMode="auto">
              <a:xfrm>
                <a:off x="61214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80948" name="Rectangle 24"/>
              <p:cNvSpPr>
                <a:spLocks noChangeArrowheads="1"/>
              </p:cNvSpPr>
              <p:nvPr/>
            </p:nvSpPr>
            <p:spPr bwMode="auto">
              <a:xfrm>
                <a:off x="6643437" y="5126121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</p:grpSp>
        <p:sp>
          <p:nvSpPr>
            <p:cNvPr id="80943" name="Line 31"/>
            <p:cNvSpPr>
              <a:spLocks noChangeShapeType="1"/>
            </p:cNvSpPr>
            <p:nvPr/>
          </p:nvSpPr>
          <p:spPr bwMode="auto">
            <a:xfrm>
              <a:off x="6256421" y="5348706"/>
              <a:ext cx="0" cy="665747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0944" name="Freeform 24"/>
            <p:cNvSpPr>
              <a:spLocks/>
            </p:cNvSpPr>
            <p:nvPr/>
          </p:nvSpPr>
          <p:spPr bwMode="auto">
            <a:xfrm>
              <a:off x="6700253" y="5205245"/>
              <a:ext cx="614947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0945" name="Freeform 30"/>
            <p:cNvSpPr>
              <a:spLocks/>
            </p:cNvSpPr>
            <p:nvPr/>
          </p:nvSpPr>
          <p:spPr bwMode="auto">
            <a:xfrm rot="10800000">
              <a:off x="5181600" y="5342941"/>
              <a:ext cx="635000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80909" name="Group 60"/>
          <p:cNvGrpSpPr>
            <a:grpSpLocks/>
          </p:cNvGrpSpPr>
          <p:nvPr/>
        </p:nvGrpSpPr>
        <p:grpSpPr bwMode="auto">
          <a:xfrm>
            <a:off x="1468438" y="5351463"/>
            <a:ext cx="1438275" cy="598487"/>
            <a:chOff x="5181600" y="5126121"/>
            <a:chExt cx="2133600" cy="888332"/>
          </a:xfrm>
        </p:grpSpPr>
        <p:grpSp>
          <p:nvGrpSpPr>
            <p:cNvPr id="80935" name="Group 40"/>
            <p:cNvGrpSpPr>
              <a:grpSpLocks/>
            </p:cNvGrpSpPr>
            <p:nvPr/>
          </p:nvGrpSpPr>
          <p:grpSpPr bwMode="auto">
            <a:xfrm>
              <a:off x="5600700" y="5126121"/>
              <a:ext cx="1309371" cy="436479"/>
              <a:chOff x="5600700" y="5126121"/>
              <a:chExt cx="1563437" cy="521172"/>
            </a:xfrm>
          </p:grpSpPr>
          <p:sp>
            <p:nvSpPr>
              <p:cNvPr id="80939" name="Rectangle 23"/>
              <p:cNvSpPr>
                <a:spLocks noChangeArrowheads="1"/>
              </p:cNvSpPr>
              <p:nvPr/>
            </p:nvSpPr>
            <p:spPr bwMode="auto">
              <a:xfrm>
                <a:off x="56007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80940" name="Rectangle 24"/>
              <p:cNvSpPr>
                <a:spLocks noChangeArrowheads="1"/>
              </p:cNvSpPr>
              <p:nvPr/>
            </p:nvSpPr>
            <p:spPr bwMode="auto">
              <a:xfrm>
                <a:off x="61214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80941" name="Rectangle 24"/>
              <p:cNvSpPr>
                <a:spLocks noChangeArrowheads="1"/>
              </p:cNvSpPr>
              <p:nvPr/>
            </p:nvSpPr>
            <p:spPr bwMode="auto">
              <a:xfrm>
                <a:off x="6643437" y="5126121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</p:grpSp>
        <p:sp>
          <p:nvSpPr>
            <p:cNvPr id="80936" name="Line 31"/>
            <p:cNvSpPr>
              <a:spLocks noChangeShapeType="1"/>
            </p:cNvSpPr>
            <p:nvPr/>
          </p:nvSpPr>
          <p:spPr bwMode="auto">
            <a:xfrm>
              <a:off x="6256421" y="5348706"/>
              <a:ext cx="0" cy="665747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0937" name="Freeform 24"/>
            <p:cNvSpPr>
              <a:spLocks/>
            </p:cNvSpPr>
            <p:nvPr/>
          </p:nvSpPr>
          <p:spPr bwMode="auto">
            <a:xfrm>
              <a:off x="6700253" y="5205245"/>
              <a:ext cx="614947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0938" name="Freeform 30"/>
            <p:cNvSpPr>
              <a:spLocks/>
            </p:cNvSpPr>
            <p:nvPr/>
          </p:nvSpPr>
          <p:spPr bwMode="auto">
            <a:xfrm rot="10800000">
              <a:off x="5181600" y="5342941"/>
              <a:ext cx="635000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80912" name="Group 44"/>
          <p:cNvGrpSpPr>
            <a:grpSpLocks/>
          </p:cNvGrpSpPr>
          <p:nvPr/>
        </p:nvGrpSpPr>
        <p:grpSpPr bwMode="auto">
          <a:xfrm>
            <a:off x="4970463" y="5356225"/>
            <a:ext cx="1438275" cy="598488"/>
            <a:chOff x="5181600" y="5126121"/>
            <a:chExt cx="2133600" cy="888332"/>
          </a:xfrm>
        </p:grpSpPr>
        <p:grpSp>
          <p:nvGrpSpPr>
            <p:cNvPr id="80914" name="Group 40"/>
            <p:cNvGrpSpPr>
              <a:grpSpLocks/>
            </p:cNvGrpSpPr>
            <p:nvPr/>
          </p:nvGrpSpPr>
          <p:grpSpPr bwMode="auto">
            <a:xfrm>
              <a:off x="5600700" y="5126121"/>
              <a:ext cx="1309371" cy="436479"/>
              <a:chOff x="5600700" y="5126121"/>
              <a:chExt cx="1563437" cy="521172"/>
            </a:xfrm>
          </p:grpSpPr>
          <p:sp>
            <p:nvSpPr>
              <p:cNvPr id="80918" name="Rectangle 23"/>
              <p:cNvSpPr>
                <a:spLocks noChangeArrowheads="1"/>
              </p:cNvSpPr>
              <p:nvPr/>
            </p:nvSpPr>
            <p:spPr bwMode="auto">
              <a:xfrm>
                <a:off x="56007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80919" name="Rectangle 24"/>
              <p:cNvSpPr>
                <a:spLocks noChangeArrowheads="1"/>
              </p:cNvSpPr>
              <p:nvPr/>
            </p:nvSpPr>
            <p:spPr bwMode="auto">
              <a:xfrm>
                <a:off x="61214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80920" name="Rectangle 24"/>
              <p:cNvSpPr>
                <a:spLocks noChangeArrowheads="1"/>
              </p:cNvSpPr>
              <p:nvPr/>
            </p:nvSpPr>
            <p:spPr bwMode="auto">
              <a:xfrm>
                <a:off x="6643437" y="5126121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</p:grpSp>
        <p:sp>
          <p:nvSpPr>
            <p:cNvPr id="80915" name="Line 31"/>
            <p:cNvSpPr>
              <a:spLocks noChangeShapeType="1"/>
            </p:cNvSpPr>
            <p:nvPr/>
          </p:nvSpPr>
          <p:spPr bwMode="auto">
            <a:xfrm>
              <a:off x="6256421" y="5348706"/>
              <a:ext cx="0" cy="665747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0916" name="Freeform 24"/>
            <p:cNvSpPr>
              <a:spLocks/>
            </p:cNvSpPr>
            <p:nvPr/>
          </p:nvSpPr>
          <p:spPr bwMode="auto">
            <a:xfrm>
              <a:off x="6700253" y="5205245"/>
              <a:ext cx="614947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0917" name="Freeform 30"/>
            <p:cNvSpPr>
              <a:spLocks/>
            </p:cNvSpPr>
            <p:nvPr/>
          </p:nvSpPr>
          <p:spPr bwMode="auto">
            <a:xfrm rot="10800000">
              <a:off x="5181600" y="5342941"/>
              <a:ext cx="635000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80913" name="Text Box 28"/>
          <p:cNvSpPr txBox="1">
            <a:spLocks noChangeArrowheads="1"/>
          </p:cNvSpPr>
          <p:nvPr/>
        </p:nvSpPr>
        <p:spPr bwMode="auto">
          <a:xfrm>
            <a:off x="5105400" y="5965825"/>
            <a:ext cx="1236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Bernadette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642329" y="3200400"/>
            <a:ext cx="7559977" cy="7620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 Box 32"/>
          <p:cNvSpPr txBox="1">
            <a:spLocks noChangeArrowheads="1"/>
          </p:cNvSpPr>
          <p:nvPr/>
        </p:nvSpPr>
        <p:spPr bwMode="auto">
          <a:xfrm>
            <a:off x="1168003" y="5325636"/>
            <a:ext cx="4032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0000FF"/>
                </a:solidFill>
                <a:latin typeface="Calibri" pitchFamily="34" charset="0"/>
                <a:sym typeface="Symbol" charset="2"/>
              </a:rPr>
              <a:t></a:t>
            </a:r>
            <a:endParaRPr lang="en-US" altLang="en-US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70" name="Line 16"/>
          <p:cNvSpPr>
            <a:spLocks noChangeShapeType="1"/>
          </p:cNvSpPr>
          <p:nvPr/>
        </p:nvSpPr>
        <p:spPr bwMode="auto">
          <a:xfrm>
            <a:off x="1329545" y="5150643"/>
            <a:ext cx="378679" cy="27473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1" name="Text Box 32"/>
          <p:cNvSpPr txBox="1">
            <a:spLocks noChangeArrowheads="1"/>
          </p:cNvSpPr>
          <p:nvPr/>
        </p:nvSpPr>
        <p:spPr bwMode="auto">
          <a:xfrm>
            <a:off x="7515225" y="5404488"/>
            <a:ext cx="4032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0000FF"/>
                </a:solidFill>
                <a:latin typeface="Calibri" pitchFamily="34" charset="0"/>
                <a:sym typeface="Symbol" charset="2"/>
              </a:rPr>
              <a:t></a:t>
            </a:r>
            <a:endParaRPr lang="en-US" altLang="en-US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72" name="Line 16"/>
          <p:cNvSpPr>
            <a:spLocks noChangeShapeType="1"/>
          </p:cNvSpPr>
          <p:nvPr/>
        </p:nvSpPr>
        <p:spPr bwMode="auto">
          <a:xfrm flipH="1">
            <a:off x="7333627" y="5150645"/>
            <a:ext cx="495774" cy="2004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2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72222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Adding a Node: Special Case</a:t>
            </a:r>
          </a:p>
        </p:txBody>
      </p:sp>
      <p:sp>
        <p:nvSpPr>
          <p:cNvPr id="81923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dirty="0" smtClean="0"/>
              <a:t>Allocate a new node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dirty="0" smtClean="0"/>
              <a:t>Have new node point to the previous and next nodes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dirty="0" smtClean="0"/>
              <a:t>Update the previous and next nodes to point to the new node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82815" y="457201"/>
            <a:ext cx="7559977" cy="65758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Box 32"/>
          <p:cNvSpPr txBox="1">
            <a:spLocks noChangeArrowheads="1"/>
          </p:cNvSpPr>
          <p:nvPr/>
        </p:nvSpPr>
        <p:spPr bwMode="auto">
          <a:xfrm>
            <a:off x="3929285" y="4991052"/>
            <a:ext cx="4032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0000FF"/>
                </a:solidFill>
                <a:latin typeface="Calibri" pitchFamily="34" charset="0"/>
                <a:sym typeface="Symbol" charset="2"/>
              </a:rPr>
              <a:t></a:t>
            </a:r>
            <a:endParaRPr lang="en-US" altLang="en-US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>
            <a:off x="3163459" y="5182346"/>
            <a:ext cx="76582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" name="Line 16"/>
          <p:cNvSpPr>
            <a:spLocks noChangeShapeType="1"/>
          </p:cNvSpPr>
          <p:nvPr/>
        </p:nvSpPr>
        <p:spPr bwMode="auto">
          <a:xfrm flipH="1">
            <a:off x="4370988" y="5182346"/>
            <a:ext cx="58363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2527300" y="4949825"/>
            <a:ext cx="655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head</a:t>
            </a: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4846638" y="4967288"/>
            <a:ext cx="655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tail</a:t>
            </a:r>
          </a:p>
        </p:txBody>
      </p:sp>
    </p:spTree>
    <p:extLst>
      <p:ext uri="{BB962C8B-B14F-4D97-AF65-F5344CB8AC3E}">
        <p14:creationId xmlns:p14="http://schemas.microsoft.com/office/powerpoint/2010/main" val="197749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altLang="en-US" dirty="0"/>
              <a:t>Adding a Node: Special Case</a:t>
            </a:r>
            <a:endParaRPr lang="en-US" altLang="en-US" dirty="0" smtClean="0"/>
          </a:p>
        </p:txBody>
      </p:sp>
      <p:sp>
        <p:nvSpPr>
          <p:cNvPr id="81923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dirty="0" smtClean="0"/>
              <a:t>Allocate a new node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dirty="0" smtClean="0"/>
              <a:t>Have new node point to the previous and next nodes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dirty="0" smtClean="0"/>
              <a:t>Update the previous and next nodes to point to the new node</a:t>
            </a:r>
          </a:p>
        </p:txBody>
      </p:sp>
      <p:grpSp>
        <p:nvGrpSpPr>
          <p:cNvPr id="81934" name="Group 44"/>
          <p:cNvGrpSpPr>
            <a:grpSpLocks/>
          </p:cNvGrpSpPr>
          <p:nvPr/>
        </p:nvGrpSpPr>
        <p:grpSpPr bwMode="auto">
          <a:xfrm>
            <a:off x="3352800" y="3886200"/>
            <a:ext cx="1438275" cy="598488"/>
            <a:chOff x="5181600" y="5126121"/>
            <a:chExt cx="2133600" cy="888332"/>
          </a:xfrm>
        </p:grpSpPr>
        <p:grpSp>
          <p:nvGrpSpPr>
            <p:cNvPr id="81936" name="Group 40"/>
            <p:cNvGrpSpPr>
              <a:grpSpLocks/>
            </p:cNvGrpSpPr>
            <p:nvPr/>
          </p:nvGrpSpPr>
          <p:grpSpPr bwMode="auto">
            <a:xfrm>
              <a:off x="5600700" y="5126121"/>
              <a:ext cx="1309371" cy="436479"/>
              <a:chOff x="5600700" y="5126121"/>
              <a:chExt cx="1563437" cy="521172"/>
            </a:xfrm>
          </p:grpSpPr>
          <p:sp>
            <p:nvSpPr>
              <p:cNvPr id="81940" name="Rectangle 23"/>
              <p:cNvSpPr>
                <a:spLocks noChangeArrowheads="1"/>
              </p:cNvSpPr>
              <p:nvPr/>
            </p:nvSpPr>
            <p:spPr bwMode="auto">
              <a:xfrm>
                <a:off x="56007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81941" name="Rectangle 24"/>
              <p:cNvSpPr>
                <a:spLocks noChangeArrowheads="1"/>
              </p:cNvSpPr>
              <p:nvPr/>
            </p:nvSpPr>
            <p:spPr bwMode="auto">
              <a:xfrm>
                <a:off x="61214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81942" name="Rectangle 24"/>
              <p:cNvSpPr>
                <a:spLocks noChangeArrowheads="1"/>
              </p:cNvSpPr>
              <p:nvPr/>
            </p:nvSpPr>
            <p:spPr bwMode="auto">
              <a:xfrm>
                <a:off x="6643437" y="5126121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</p:grpSp>
        <p:sp>
          <p:nvSpPr>
            <p:cNvPr id="81937" name="Line 31"/>
            <p:cNvSpPr>
              <a:spLocks noChangeShapeType="1"/>
            </p:cNvSpPr>
            <p:nvPr/>
          </p:nvSpPr>
          <p:spPr bwMode="auto">
            <a:xfrm>
              <a:off x="6256421" y="5348706"/>
              <a:ext cx="0" cy="665747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1938" name="Freeform 24"/>
            <p:cNvSpPr>
              <a:spLocks/>
            </p:cNvSpPr>
            <p:nvPr/>
          </p:nvSpPr>
          <p:spPr bwMode="auto">
            <a:xfrm>
              <a:off x="6700253" y="5205245"/>
              <a:ext cx="614947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1939" name="Freeform 30"/>
            <p:cNvSpPr>
              <a:spLocks/>
            </p:cNvSpPr>
            <p:nvPr/>
          </p:nvSpPr>
          <p:spPr bwMode="auto">
            <a:xfrm rot="10800000">
              <a:off x="5181600" y="5342941"/>
              <a:ext cx="635000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81935" name="Text Box 28"/>
          <p:cNvSpPr txBox="1">
            <a:spLocks noChangeArrowheads="1"/>
          </p:cNvSpPr>
          <p:nvPr/>
        </p:nvSpPr>
        <p:spPr bwMode="auto">
          <a:xfrm>
            <a:off x="3632200" y="4495800"/>
            <a:ext cx="946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Sheldon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07623" y="1600200"/>
            <a:ext cx="7559977" cy="581621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Box 32"/>
          <p:cNvSpPr txBox="1">
            <a:spLocks noChangeArrowheads="1"/>
          </p:cNvSpPr>
          <p:nvPr/>
        </p:nvSpPr>
        <p:spPr bwMode="auto">
          <a:xfrm>
            <a:off x="3929285" y="4991052"/>
            <a:ext cx="4032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0000FF"/>
                </a:solidFill>
                <a:latin typeface="Calibri" pitchFamily="34" charset="0"/>
                <a:sym typeface="Symbol" charset="2"/>
              </a:rPr>
              <a:t></a:t>
            </a:r>
            <a:endParaRPr lang="en-US" altLang="en-US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31" name="Line 16"/>
          <p:cNvSpPr>
            <a:spLocks noChangeShapeType="1"/>
          </p:cNvSpPr>
          <p:nvPr/>
        </p:nvSpPr>
        <p:spPr bwMode="auto">
          <a:xfrm>
            <a:off x="3163459" y="5182346"/>
            <a:ext cx="76582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" name="Line 16"/>
          <p:cNvSpPr>
            <a:spLocks noChangeShapeType="1"/>
          </p:cNvSpPr>
          <p:nvPr/>
        </p:nvSpPr>
        <p:spPr bwMode="auto">
          <a:xfrm flipH="1">
            <a:off x="4370988" y="5182346"/>
            <a:ext cx="58363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3" name="Text Box 13"/>
          <p:cNvSpPr txBox="1">
            <a:spLocks noChangeArrowheads="1"/>
          </p:cNvSpPr>
          <p:nvPr/>
        </p:nvSpPr>
        <p:spPr bwMode="auto">
          <a:xfrm>
            <a:off x="2527300" y="4949825"/>
            <a:ext cx="655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head</a:t>
            </a:r>
          </a:p>
        </p:txBody>
      </p:sp>
      <p:sp>
        <p:nvSpPr>
          <p:cNvPr id="34" name="Text Box 13"/>
          <p:cNvSpPr txBox="1">
            <a:spLocks noChangeArrowheads="1"/>
          </p:cNvSpPr>
          <p:nvPr/>
        </p:nvSpPr>
        <p:spPr bwMode="auto">
          <a:xfrm>
            <a:off x="4846638" y="4967288"/>
            <a:ext cx="655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tail</a:t>
            </a:r>
          </a:p>
        </p:txBody>
      </p:sp>
    </p:spTree>
    <p:extLst>
      <p:ext uri="{BB962C8B-B14F-4D97-AF65-F5344CB8AC3E}">
        <p14:creationId xmlns:p14="http://schemas.microsoft.com/office/powerpoint/2010/main" val="174862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altLang="en-US" dirty="0"/>
              <a:t>Adding a Node: Special Case</a:t>
            </a:r>
            <a:endParaRPr lang="en-US" altLang="en-US" dirty="0" smtClean="0"/>
          </a:p>
        </p:txBody>
      </p:sp>
      <p:sp>
        <p:nvSpPr>
          <p:cNvPr id="82947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Allocate a new node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Have new node point to the previous and next nodes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Update the previous and next nodes to point to the new node</a:t>
            </a:r>
          </a:p>
        </p:txBody>
      </p:sp>
      <p:grpSp>
        <p:nvGrpSpPr>
          <p:cNvPr id="82956" name="Group 40"/>
          <p:cNvGrpSpPr>
            <a:grpSpLocks/>
          </p:cNvGrpSpPr>
          <p:nvPr/>
        </p:nvGrpSpPr>
        <p:grpSpPr bwMode="auto">
          <a:xfrm>
            <a:off x="3635375" y="3886200"/>
            <a:ext cx="882650" cy="293688"/>
            <a:chOff x="5600700" y="5126121"/>
            <a:chExt cx="1563437" cy="521172"/>
          </a:xfrm>
        </p:grpSpPr>
        <p:sp>
          <p:nvSpPr>
            <p:cNvPr id="82963" name="Rectangle 23"/>
            <p:cNvSpPr>
              <a:spLocks noChangeArrowheads="1"/>
            </p:cNvSpPr>
            <p:nvPr/>
          </p:nvSpPr>
          <p:spPr bwMode="auto">
            <a:xfrm>
              <a:off x="5600700" y="5126593"/>
              <a:ext cx="520700" cy="520700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964" name="Rectangle 24"/>
            <p:cNvSpPr>
              <a:spLocks noChangeArrowheads="1"/>
            </p:cNvSpPr>
            <p:nvPr/>
          </p:nvSpPr>
          <p:spPr bwMode="auto">
            <a:xfrm>
              <a:off x="6121400" y="5126593"/>
              <a:ext cx="520700" cy="520700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965" name="Rectangle 24"/>
            <p:cNvSpPr>
              <a:spLocks noChangeArrowheads="1"/>
            </p:cNvSpPr>
            <p:nvPr/>
          </p:nvSpPr>
          <p:spPr bwMode="auto">
            <a:xfrm>
              <a:off x="6643437" y="5126121"/>
              <a:ext cx="520700" cy="520700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</p:grpSp>
      <p:sp>
        <p:nvSpPr>
          <p:cNvPr id="82957" name="Line 31"/>
          <p:cNvSpPr>
            <a:spLocks noChangeShapeType="1"/>
          </p:cNvSpPr>
          <p:nvPr/>
        </p:nvSpPr>
        <p:spPr bwMode="auto">
          <a:xfrm>
            <a:off x="4076700" y="4035425"/>
            <a:ext cx="0" cy="449263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2958" name="Text Box 28"/>
          <p:cNvSpPr txBox="1">
            <a:spLocks noChangeArrowheads="1"/>
          </p:cNvSpPr>
          <p:nvPr/>
        </p:nvSpPr>
        <p:spPr bwMode="auto">
          <a:xfrm>
            <a:off x="3632200" y="4495800"/>
            <a:ext cx="946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Sheldon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3444828" y="4033838"/>
            <a:ext cx="344537" cy="450850"/>
          </a:xfrm>
          <a:prstGeom prst="straightConnector1">
            <a:avLst/>
          </a:prstGeom>
          <a:ln w="19050">
            <a:solidFill>
              <a:schemeClr val="tx1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375150" y="4029075"/>
            <a:ext cx="287654" cy="476251"/>
          </a:xfrm>
          <a:prstGeom prst="straightConnector1">
            <a:avLst/>
          </a:prstGeom>
          <a:ln w="19050">
            <a:solidFill>
              <a:schemeClr val="tx1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707622" y="2181821"/>
            <a:ext cx="7559977" cy="866179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3929285" y="4991052"/>
            <a:ext cx="4032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0000FF"/>
                </a:solidFill>
                <a:latin typeface="Calibri" pitchFamily="34" charset="0"/>
                <a:sym typeface="Symbol" charset="2"/>
              </a:rPr>
              <a:t></a:t>
            </a:r>
            <a:endParaRPr lang="en-US" altLang="en-US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35" name="Line 16"/>
          <p:cNvSpPr>
            <a:spLocks noChangeShapeType="1"/>
          </p:cNvSpPr>
          <p:nvPr/>
        </p:nvSpPr>
        <p:spPr bwMode="auto">
          <a:xfrm>
            <a:off x="3163459" y="5182346"/>
            <a:ext cx="76582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6" name="Line 16"/>
          <p:cNvSpPr>
            <a:spLocks noChangeShapeType="1"/>
          </p:cNvSpPr>
          <p:nvPr/>
        </p:nvSpPr>
        <p:spPr bwMode="auto">
          <a:xfrm flipH="1">
            <a:off x="4370988" y="5182346"/>
            <a:ext cx="58363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7" name="Text Box 13"/>
          <p:cNvSpPr txBox="1">
            <a:spLocks noChangeArrowheads="1"/>
          </p:cNvSpPr>
          <p:nvPr/>
        </p:nvSpPr>
        <p:spPr bwMode="auto">
          <a:xfrm>
            <a:off x="2527300" y="4949825"/>
            <a:ext cx="655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head</a:t>
            </a:r>
          </a:p>
        </p:txBody>
      </p:sp>
      <p:sp>
        <p:nvSpPr>
          <p:cNvPr id="38" name="Text Box 13"/>
          <p:cNvSpPr txBox="1">
            <a:spLocks noChangeArrowheads="1"/>
          </p:cNvSpPr>
          <p:nvPr/>
        </p:nvSpPr>
        <p:spPr bwMode="auto">
          <a:xfrm>
            <a:off x="4846638" y="4967288"/>
            <a:ext cx="655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tail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3444828" y="4505326"/>
            <a:ext cx="484512" cy="485726"/>
          </a:xfrm>
          <a:prstGeom prst="straightConnector1">
            <a:avLst/>
          </a:prstGeom>
          <a:ln w="19050">
            <a:solidFill>
              <a:schemeClr val="tx1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4224060" y="4505326"/>
            <a:ext cx="438744" cy="485726"/>
          </a:xfrm>
          <a:prstGeom prst="straightConnector1">
            <a:avLst/>
          </a:prstGeom>
          <a:ln w="19050">
            <a:solidFill>
              <a:schemeClr val="tx1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985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altLang="en-US" dirty="0"/>
              <a:t>Adding a Node: Special Case</a:t>
            </a:r>
            <a:endParaRPr lang="en-US" altLang="en-US" dirty="0" smtClean="0"/>
          </a:p>
        </p:txBody>
      </p:sp>
      <p:sp>
        <p:nvSpPr>
          <p:cNvPr id="83971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Allocate a new node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Have new node point to the previous and next nodes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Update the previous and next nodes to point to the new node</a:t>
            </a:r>
          </a:p>
        </p:txBody>
      </p:sp>
      <p:grpSp>
        <p:nvGrpSpPr>
          <p:cNvPr id="83980" name="Group 40"/>
          <p:cNvGrpSpPr>
            <a:grpSpLocks/>
          </p:cNvGrpSpPr>
          <p:nvPr/>
        </p:nvGrpSpPr>
        <p:grpSpPr bwMode="auto">
          <a:xfrm>
            <a:off x="3635375" y="3886200"/>
            <a:ext cx="882650" cy="293688"/>
            <a:chOff x="5600700" y="5126121"/>
            <a:chExt cx="1563437" cy="521172"/>
          </a:xfrm>
        </p:grpSpPr>
        <p:sp>
          <p:nvSpPr>
            <p:cNvPr id="83987" name="Rectangle 23"/>
            <p:cNvSpPr>
              <a:spLocks noChangeArrowheads="1"/>
            </p:cNvSpPr>
            <p:nvPr/>
          </p:nvSpPr>
          <p:spPr bwMode="auto">
            <a:xfrm>
              <a:off x="5600700" y="5126593"/>
              <a:ext cx="520700" cy="520700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3988" name="Rectangle 24"/>
            <p:cNvSpPr>
              <a:spLocks noChangeArrowheads="1"/>
            </p:cNvSpPr>
            <p:nvPr/>
          </p:nvSpPr>
          <p:spPr bwMode="auto">
            <a:xfrm>
              <a:off x="6121400" y="5126593"/>
              <a:ext cx="520700" cy="520700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3989" name="Rectangle 24"/>
            <p:cNvSpPr>
              <a:spLocks noChangeArrowheads="1"/>
            </p:cNvSpPr>
            <p:nvPr/>
          </p:nvSpPr>
          <p:spPr bwMode="auto">
            <a:xfrm>
              <a:off x="6643437" y="5126121"/>
              <a:ext cx="520700" cy="520700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</p:grpSp>
      <p:sp>
        <p:nvSpPr>
          <p:cNvPr id="83981" name="Line 31"/>
          <p:cNvSpPr>
            <a:spLocks noChangeShapeType="1"/>
          </p:cNvSpPr>
          <p:nvPr/>
        </p:nvSpPr>
        <p:spPr bwMode="auto">
          <a:xfrm>
            <a:off x="4076700" y="4035425"/>
            <a:ext cx="0" cy="449263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3982" name="Text Box 28"/>
          <p:cNvSpPr txBox="1">
            <a:spLocks noChangeArrowheads="1"/>
          </p:cNvSpPr>
          <p:nvPr/>
        </p:nvSpPr>
        <p:spPr bwMode="auto">
          <a:xfrm>
            <a:off x="3632200" y="4495800"/>
            <a:ext cx="946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Sheldon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3319740" y="4033838"/>
            <a:ext cx="469625" cy="450850"/>
          </a:xfrm>
          <a:prstGeom prst="straightConnector1">
            <a:avLst/>
          </a:prstGeom>
          <a:ln w="19050">
            <a:solidFill>
              <a:schemeClr val="tx1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375150" y="4029075"/>
            <a:ext cx="406651" cy="400468"/>
          </a:xfrm>
          <a:prstGeom prst="straightConnector1">
            <a:avLst/>
          </a:prstGeom>
          <a:ln w="19050">
            <a:solidFill>
              <a:schemeClr val="tx1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674778" y="3124200"/>
            <a:ext cx="7559977" cy="581621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684580" y="3686318"/>
            <a:ext cx="2777758" cy="581621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Box 32"/>
          <p:cNvSpPr txBox="1">
            <a:spLocks noChangeArrowheads="1"/>
          </p:cNvSpPr>
          <p:nvPr/>
        </p:nvSpPr>
        <p:spPr bwMode="auto">
          <a:xfrm>
            <a:off x="2971144" y="4455603"/>
            <a:ext cx="4032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0000FF"/>
                </a:solidFill>
                <a:latin typeface="Calibri" pitchFamily="34" charset="0"/>
                <a:sym typeface="Symbol" charset="2"/>
              </a:rPr>
              <a:t></a:t>
            </a:r>
            <a:endParaRPr lang="en-US" altLang="en-US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36" name="Text Box 32"/>
          <p:cNvSpPr txBox="1">
            <a:spLocks noChangeArrowheads="1"/>
          </p:cNvSpPr>
          <p:nvPr/>
        </p:nvSpPr>
        <p:spPr bwMode="auto">
          <a:xfrm>
            <a:off x="4873625" y="4429543"/>
            <a:ext cx="4032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0000FF"/>
                </a:solidFill>
                <a:latin typeface="Calibri" pitchFamily="34" charset="0"/>
                <a:sym typeface="Symbol" charset="2"/>
              </a:rPr>
              <a:t></a:t>
            </a:r>
            <a:endParaRPr lang="en-US" altLang="en-US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38" name="Line 16"/>
          <p:cNvSpPr>
            <a:spLocks noChangeShapeType="1"/>
          </p:cNvSpPr>
          <p:nvPr/>
        </p:nvSpPr>
        <p:spPr bwMode="auto">
          <a:xfrm flipV="1">
            <a:off x="3163459" y="4229309"/>
            <a:ext cx="765826" cy="9530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9" name="Line 16"/>
          <p:cNvSpPr>
            <a:spLocks noChangeShapeType="1"/>
          </p:cNvSpPr>
          <p:nvPr/>
        </p:nvSpPr>
        <p:spPr bwMode="auto">
          <a:xfrm flipH="1" flipV="1">
            <a:off x="4370987" y="4267939"/>
            <a:ext cx="583633" cy="91440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0" name="Text Box 13"/>
          <p:cNvSpPr txBox="1">
            <a:spLocks noChangeArrowheads="1"/>
          </p:cNvSpPr>
          <p:nvPr/>
        </p:nvSpPr>
        <p:spPr bwMode="auto">
          <a:xfrm>
            <a:off x="2527300" y="4949825"/>
            <a:ext cx="655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head</a:t>
            </a:r>
          </a:p>
        </p:txBody>
      </p:sp>
      <p:sp>
        <p:nvSpPr>
          <p:cNvPr id="41" name="Text Box 13"/>
          <p:cNvSpPr txBox="1">
            <a:spLocks noChangeArrowheads="1"/>
          </p:cNvSpPr>
          <p:nvPr/>
        </p:nvSpPr>
        <p:spPr bwMode="auto">
          <a:xfrm>
            <a:off x="4846638" y="4967288"/>
            <a:ext cx="655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tail</a:t>
            </a:r>
          </a:p>
        </p:txBody>
      </p:sp>
    </p:spTree>
    <p:extLst>
      <p:ext uri="{BB962C8B-B14F-4D97-AF65-F5344CB8AC3E}">
        <p14:creationId xmlns:p14="http://schemas.microsoft.com/office/powerpoint/2010/main" val="253111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altLang="en-US" dirty="0"/>
              <a:t>Adding a Node: Special Case</a:t>
            </a:r>
            <a:endParaRPr lang="en-US" altLang="en-US" dirty="0" smtClean="0"/>
          </a:p>
        </p:txBody>
      </p:sp>
      <p:sp>
        <p:nvSpPr>
          <p:cNvPr id="84995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Allocate a new node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Have new node point to the previous and next nodes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Update the previous and next nodes to point to the new node</a:t>
            </a:r>
          </a:p>
        </p:txBody>
      </p:sp>
      <p:sp>
        <p:nvSpPr>
          <p:cNvPr id="84996" name="Text Box 13"/>
          <p:cNvSpPr txBox="1">
            <a:spLocks noChangeArrowheads="1"/>
          </p:cNvSpPr>
          <p:nvPr/>
        </p:nvSpPr>
        <p:spPr bwMode="auto">
          <a:xfrm>
            <a:off x="2527300" y="4949825"/>
            <a:ext cx="655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head</a:t>
            </a:r>
          </a:p>
        </p:txBody>
      </p:sp>
      <p:sp>
        <p:nvSpPr>
          <p:cNvPr id="84997" name="Text Box 13"/>
          <p:cNvSpPr txBox="1">
            <a:spLocks noChangeArrowheads="1"/>
          </p:cNvSpPr>
          <p:nvPr/>
        </p:nvSpPr>
        <p:spPr bwMode="auto">
          <a:xfrm>
            <a:off x="4846638" y="4967288"/>
            <a:ext cx="655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tail</a:t>
            </a:r>
          </a:p>
        </p:txBody>
      </p:sp>
      <p:grpSp>
        <p:nvGrpSpPr>
          <p:cNvPr id="85000" name="Group 44"/>
          <p:cNvGrpSpPr>
            <a:grpSpLocks/>
          </p:cNvGrpSpPr>
          <p:nvPr/>
        </p:nvGrpSpPr>
        <p:grpSpPr bwMode="auto">
          <a:xfrm>
            <a:off x="3276600" y="5334000"/>
            <a:ext cx="1438275" cy="598488"/>
            <a:chOff x="5181600" y="5126121"/>
            <a:chExt cx="2133600" cy="888332"/>
          </a:xfrm>
        </p:grpSpPr>
        <p:grpSp>
          <p:nvGrpSpPr>
            <p:cNvPr id="85002" name="Group 40"/>
            <p:cNvGrpSpPr>
              <a:grpSpLocks/>
            </p:cNvGrpSpPr>
            <p:nvPr/>
          </p:nvGrpSpPr>
          <p:grpSpPr bwMode="auto">
            <a:xfrm>
              <a:off x="5600700" y="5126121"/>
              <a:ext cx="1309371" cy="436479"/>
              <a:chOff x="5600700" y="5126121"/>
              <a:chExt cx="1563437" cy="521172"/>
            </a:xfrm>
          </p:grpSpPr>
          <p:sp>
            <p:nvSpPr>
              <p:cNvPr id="85006" name="Rectangle 23"/>
              <p:cNvSpPr>
                <a:spLocks noChangeArrowheads="1"/>
              </p:cNvSpPr>
              <p:nvPr/>
            </p:nvSpPr>
            <p:spPr bwMode="auto">
              <a:xfrm>
                <a:off x="56007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85007" name="Rectangle 24"/>
              <p:cNvSpPr>
                <a:spLocks noChangeArrowheads="1"/>
              </p:cNvSpPr>
              <p:nvPr/>
            </p:nvSpPr>
            <p:spPr bwMode="auto">
              <a:xfrm>
                <a:off x="61214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85008" name="Rectangle 24"/>
              <p:cNvSpPr>
                <a:spLocks noChangeArrowheads="1"/>
              </p:cNvSpPr>
              <p:nvPr/>
            </p:nvSpPr>
            <p:spPr bwMode="auto">
              <a:xfrm>
                <a:off x="6643437" y="5126121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</p:grpSp>
        <p:sp>
          <p:nvSpPr>
            <p:cNvPr id="85003" name="Line 31"/>
            <p:cNvSpPr>
              <a:spLocks noChangeShapeType="1"/>
            </p:cNvSpPr>
            <p:nvPr/>
          </p:nvSpPr>
          <p:spPr bwMode="auto">
            <a:xfrm>
              <a:off x="6256421" y="5348706"/>
              <a:ext cx="0" cy="665747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5004" name="Freeform 24"/>
            <p:cNvSpPr>
              <a:spLocks/>
            </p:cNvSpPr>
            <p:nvPr/>
          </p:nvSpPr>
          <p:spPr bwMode="auto">
            <a:xfrm>
              <a:off x="6700253" y="5205245"/>
              <a:ext cx="614947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5005" name="Freeform 30"/>
            <p:cNvSpPr>
              <a:spLocks/>
            </p:cNvSpPr>
            <p:nvPr/>
          </p:nvSpPr>
          <p:spPr bwMode="auto">
            <a:xfrm rot="10800000">
              <a:off x="5181600" y="5342941"/>
              <a:ext cx="635000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85001" name="Text Box 28"/>
          <p:cNvSpPr txBox="1">
            <a:spLocks noChangeArrowheads="1"/>
          </p:cNvSpPr>
          <p:nvPr/>
        </p:nvSpPr>
        <p:spPr bwMode="auto">
          <a:xfrm>
            <a:off x="3556000" y="5943600"/>
            <a:ext cx="946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Sheldon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22161" y="4035425"/>
            <a:ext cx="7559977" cy="4572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Box 32"/>
          <p:cNvSpPr txBox="1">
            <a:spLocks noChangeArrowheads="1"/>
          </p:cNvSpPr>
          <p:nvPr/>
        </p:nvSpPr>
        <p:spPr bwMode="auto">
          <a:xfrm>
            <a:off x="2971144" y="5292666"/>
            <a:ext cx="4032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0000FF"/>
                </a:solidFill>
                <a:latin typeface="Calibri" pitchFamily="34" charset="0"/>
                <a:sym typeface="Symbol" charset="2"/>
              </a:rPr>
              <a:t></a:t>
            </a:r>
            <a:endParaRPr lang="en-US" altLang="en-US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33" name="Text Box 32"/>
          <p:cNvSpPr txBox="1">
            <a:spLocks noChangeArrowheads="1"/>
          </p:cNvSpPr>
          <p:nvPr/>
        </p:nvSpPr>
        <p:spPr bwMode="auto">
          <a:xfrm>
            <a:off x="4513262" y="5427603"/>
            <a:ext cx="4032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0000FF"/>
                </a:solidFill>
                <a:latin typeface="Calibri" pitchFamily="34" charset="0"/>
                <a:sym typeface="Symbol" charset="2"/>
              </a:rPr>
              <a:t></a:t>
            </a:r>
            <a:endParaRPr lang="en-US" altLang="en-US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34" name="Line 16"/>
          <p:cNvSpPr>
            <a:spLocks noChangeShapeType="1"/>
          </p:cNvSpPr>
          <p:nvPr/>
        </p:nvSpPr>
        <p:spPr bwMode="auto">
          <a:xfrm>
            <a:off x="3163459" y="5182345"/>
            <a:ext cx="327169" cy="11032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5" name="Line 16"/>
          <p:cNvSpPr>
            <a:spLocks noChangeShapeType="1"/>
          </p:cNvSpPr>
          <p:nvPr/>
        </p:nvSpPr>
        <p:spPr bwMode="auto">
          <a:xfrm flipH="1">
            <a:off x="4454765" y="5182345"/>
            <a:ext cx="499854" cy="11031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8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Removing a Node</a:t>
            </a:r>
          </a:p>
        </p:txBody>
      </p:sp>
      <p:sp>
        <p:nvSpPr>
          <p:cNvPr id="86019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Have the prev node’s next point to the next of the current node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Have the next node’s prev point to the prev of the current node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Delete the current node</a:t>
            </a:r>
          </a:p>
        </p:txBody>
      </p:sp>
      <p:sp>
        <p:nvSpPr>
          <p:cNvPr id="98" name="Rectangle 97"/>
          <p:cNvSpPr/>
          <p:nvPr/>
        </p:nvSpPr>
        <p:spPr>
          <a:xfrm>
            <a:off x="4876800" y="5105400"/>
            <a:ext cx="1101725" cy="12842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9" name="Rounded Rectangle 58"/>
          <p:cNvSpPr/>
          <p:nvPr/>
        </p:nvSpPr>
        <p:spPr>
          <a:xfrm>
            <a:off x="655285" y="609600"/>
            <a:ext cx="7559977" cy="581621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 Box 13"/>
          <p:cNvSpPr txBox="1">
            <a:spLocks noChangeArrowheads="1"/>
          </p:cNvSpPr>
          <p:nvPr/>
        </p:nvSpPr>
        <p:spPr bwMode="auto">
          <a:xfrm>
            <a:off x="1611313" y="4965700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head</a:t>
            </a:r>
          </a:p>
        </p:txBody>
      </p:sp>
      <p:sp>
        <p:nvSpPr>
          <p:cNvPr id="61" name="Text Box 13"/>
          <p:cNvSpPr txBox="1">
            <a:spLocks noChangeArrowheads="1"/>
          </p:cNvSpPr>
          <p:nvPr/>
        </p:nvSpPr>
        <p:spPr bwMode="auto">
          <a:xfrm>
            <a:off x="7451725" y="4962525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tail</a:t>
            </a:r>
          </a:p>
        </p:txBody>
      </p:sp>
      <p:sp>
        <p:nvSpPr>
          <p:cNvPr id="62" name="Line 16"/>
          <p:cNvSpPr>
            <a:spLocks noChangeShapeType="1"/>
          </p:cNvSpPr>
          <p:nvPr/>
        </p:nvSpPr>
        <p:spPr bwMode="auto">
          <a:xfrm>
            <a:off x="2265362" y="5150643"/>
            <a:ext cx="378679" cy="27473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63" name="Group 62"/>
          <p:cNvGrpSpPr/>
          <p:nvPr/>
        </p:nvGrpSpPr>
        <p:grpSpPr>
          <a:xfrm>
            <a:off x="2063750" y="5325995"/>
            <a:ext cx="5589587" cy="881130"/>
            <a:chOff x="2063750" y="5325995"/>
            <a:chExt cx="5589587" cy="881130"/>
          </a:xfrm>
        </p:grpSpPr>
        <p:grpSp>
          <p:nvGrpSpPr>
            <p:cNvPr id="64" name="Group 63"/>
            <p:cNvGrpSpPr/>
            <p:nvPr/>
          </p:nvGrpSpPr>
          <p:grpSpPr>
            <a:xfrm>
              <a:off x="2383374" y="5334000"/>
              <a:ext cx="5269963" cy="873125"/>
              <a:chOff x="2383374" y="5334000"/>
              <a:chExt cx="5269963" cy="873125"/>
            </a:xfrm>
          </p:grpSpPr>
          <p:grpSp>
            <p:nvGrpSpPr>
              <p:cNvPr id="66" name="Group 96"/>
              <p:cNvGrpSpPr>
                <a:grpSpLocks/>
              </p:cNvGrpSpPr>
              <p:nvPr/>
            </p:nvGrpSpPr>
            <p:grpSpPr bwMode="auto">
              <a:xfrm>
                <a:off x="2383374" y="5334000"/>
                <a:ext cx="4937657" cy="873125"/>
                <a:chOff x="1295400" y="5334000"/>
                <a:chExt cx="6248400" cy="1104101"/>
              </a:xfrm>
            </p:grpSpPr>
            <p:sp>
              <p:nvSpPr>
                <p:cNvPr id="68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881664" y="6123148"/>
                  <a:ext cx="810950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Leonard</a:t>
                  </a:r>
                </a:p>
              </p:txBody>
            </p:sp>
            <p:sp>
              <p:nvSpPr>
                <p:cNvPr id="69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255079" y="6123148"/>
                  <a:ext cx="806794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Sheldon</a:t>
                  </a:r>
                </a:p>
              </p:txBody>
            </p:sp>
            <p:sp>
              <p:nvSpPr>
                <p:cNvPr id="70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4749633" y="6113198"/>
                  <a:ext cx="786125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Howard</a:t>
                  </a:r>
                </a:p>
              </p:txBody>
            </p:sp>
            <p:sp>
              <p:nvSpPr>
                <p:cNvPr id="71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6439129" y="6113198"/>
                  <a:ext cx="404901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Raj</a:t>
                  </a:r>
                </a:p>
              </p:txBody>
            </p:sp>
            <p:grpSp>
              <p:nvGrpSpPr>
                <p:cNvPr id="72" name="Group 43"/>
                <p:cNvGrpSpPr>
                  <a:grpSpLocks/>
                </p:cNvGrpSpPr>
                <p:nvPr/>
              </p:nvGrpSpPr>
              <p:grpSpPr bwMode="auto">
                <a:xfrm>
                  <a:off x="5724343" y="533400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97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102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3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4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99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00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01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3" name="Group 44"/>
                <p:cNvGrpSpPr>
                  <a:grpSpLocks/>
                </p:cNvGrpSpPr>
                <p:nvPr/>
              </p:nvGrpSpPr>
              <p:grpSpPr bwMode="auto">
                <a:xfrm>
                  <a:off x="4244609" y="5345400"/>
                  <a:ext cx="1819457" cy="757542"/>
                  <a:chOff x="5181600" y="5126117"/>
                  <a:chExt cx="2133600" cy="888336"/>
                </a:xfrm>
              </p:grpSpPr>
              <p:grpSp>
                <p:nvGrpSpPr>
                  <p:cNvPr id="90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698" y="5126117"/>
                    <a:ext cx="1309373" cy="436486"/>
                    <a:chOff x="5600700" y="5126113"/>
                    <a:chExt cx="1563440" cy="521180"/>
                  </a:xfrm>
                </p:grpSpPr>
                <p:sp>
                  <p:nvSpPr>
                    <p:cNvPr id="94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5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6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40" y="5126113"/>
                      <a:ext cx="520700" cy="520698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91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2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3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4" name="Group 52"/>
                <p:cNvGrpSpPr>
                  <a:grpSpLocks/>
                </p:cNvGrpSpPr>
                <p:nvPr/>
              </p:nvGrpSpPr>
              <p:grpSpPr bwMode="auto">
                <a:xfrm>
                  <a:off x="2775134" y="534426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83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87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88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89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84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85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86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5" name="Group 60"/>
                <p:cNvGrpSpPr>
                  <a:grpSpLocks/>
                </p:cNvGrpSpPr>
                <p:nvPr/>
              </p:nvGrpSpPr>
              <p:grpSpPr bwMode="auto">
                <a:xfrm>
                  <a:off x="1295400" y="535566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76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80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81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82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77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78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79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67" name="Text Box 32"/>
              <p:cNvSpPr txBox="1">
                <a:spLocks noChangeArrowheads="1"/>
              </p:cNvSpPr>
              <p:nvPr/>
            </p:nvSpPr>
            <p:spPr bwMode="auto">
              <a:xfrm>
                <a:off x="7250112" y="5404488"/>
                <a:ext cx="403225" cy="382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b="1" dirty="0">
                    <a:solidFill>
                      <a:srgbClr val="0000FF"/>
                    </a:solidFill>
                    <a:latin typeface="Calibri" pitchFamily="34" charset="0"/>
                    <a:sym typeface="Symbol" charset="2"/>
                  </a:rPr>
                  <a:t></a:t>
                </a:r>
                <a:endParaRPr lang="en-US" altLang="en-US" b="1" dirty="0">
                  <a:solidFill>
                    <a:srgbClr val="0000FF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65" name="Text Box 32"/>
            <p:cNvSpPr txBox="1">
              <a:spLocks noChangeArrowheads="1"/>
            </p:cNvSpPr>
            <p:nvPr/>
          </p:nvSpPr>
          <p:spPr bwMode="auto">
            <a:xfrm>
              <a:off x="2063750" y="5325995"/>
              <a:ext cx="403225" cy="382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dirty="0">
                  <a:solidFill>
                    <a:srgbClr val="0000FF"/>
                  </a:solidFill>
                  <a:latin typeface="Calibri" pitchFamily="34" charset="0"/>
                  <a:sym typeface="Symbol" charset="2"/>
                </a:rPr>
                <a:t></a:t>
              </a:r>
              <a:endParaRPr lang="en-US" altLang="en-US" b="1" dirty="0">
                <a:solidFill>
                  <a:srgbClr val="0000FF"/>
                </a:solidFill>
                <a:latin typeface="Calibri" pitchFamily="34" charset="0"/>
              </a:endParaRPr>
            </a:p>
          </p:txBody>
        </p:sp>
      </p:grpSp>
      <p:sp>
        <p:nvSpPr>
          <p:cNvPr id="105" name="Line 16"/>
          <p:cNvSpPr>
            <a:spLocks noChangeShapeType="1"/>
          </p:cNvSpPr>
          <p:nvPr/>
        </p:nvSpPr>
        <p:spPr bwMode="auto">
          <a:xfrm flipH="1">
            <a:off x="7048023" y="5150645"/>
            <a:ext cx="495774" cy="2004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6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Removing a Node</a:t>
            </a:r>
          </a:p>
        </p:txBody>
      </p:sp>
      <p:sp>
        <p:nvSpPr>
          <p:cNvPr id="87043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Have the prev node’s next point to the next of the current node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Have the next node’s prev point to the prev of the current node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Delete the current node</a:t>
            </a:r>
          </a:p>
        </p:txBody>
      </p:sp>
      <p:grpSp>
        <p:nvGrpSpPr>
          <p:cNvPr id="87054" name="Group 44"/>
          <p:cNvGrpSpPr>
            <a:grpSpLocks/>
          </p:cNvGrpSpPr>
          <p:nvPr/>
        </p:nvGrpSpPr>
        <p:grpSpPr bwMode="auto">
          <a:xfrm>
            <a:off x="4713288" y="5343525"/>
            <a:ext cx="1438275" cy="598488"/>
            <a:chOff x="5181600" y="5126121"/>
            <a:chExt cx="2133600" cy="888332"/>
          </a:xfrm>
        </p:grpSpPr>
        <p:grpSp>
          <p:nvGrpSpPr>
            <p:cNvPr id="87086" name="Group 40"/>
            <p:cNvGrpSpPr>
              <a:grpSpLocks/>
            </p:cNvGrpSpPr>
            <p:nvPr/>
          </p:nvGrpSpPr>
          <p:grpSpPr bwMode="auto">
            <a:xfrm>
              <a:off x="5600700" y="5126121"/>
              <a:ext cx="1309371" cy="436479"/>
              <a:chOff x="5600700" y="5126121"/>
              <a:chExt cx="1563437" cy="521172"/>
            </a:xfrm>
          </p:grpSpPr>
          <p:sp>
            <p:nvSpPr>
              <p:cNvPr id="87090" name="Rectangle 23"/>
              <p:cNvSpPr>
                <a:spLocks noChangeArrowheads="1"/>
              </p:cNvSpPr>
              <p:nvPr/>
            </p:nvSpPr>
            <p:spPr bwMode="auto">
              <a:xfrm>
                <a:off x="56007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87091" name="Rectangle 24"/>
              <p:cNvSpPr>
                <a:spLocks noChangeArrowheads="1"/>
              </p:cNvSpPr>
              <p:nvPr/>
            </p:nvSpPr>
            <p:spPr bwMode="auto">
              <a:xfrm>
                <a:off x="61214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87092" name="Rectangle 24"/>
              <p:cNvSpPr>
                <a:spLocks noChangeArrowheads="1"/>
              </p:cNvSpPr>
              <p:nvPr/>
            </p:nvSpPr>
            <p:spPr bwMode="auto">
              <a:xfrm>
                <a:off x="6643437" y="5126121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</p:grpSp>
        <p:sp>
          <p:nvSpPr>
            <p:cNvPr id="87087" name="Line 31"/>
            <p:cNvSpPr>
              <a:spLocks noChangeShapeType="1"/>
            </p:cNvSpPr>
            <p:nvPr/>
          </p:nvSpPr>
          <p:spPr bwMode="auto">
            <a:xfrm>
              <a:off x="6256421" y="5348706"/>
              <a:ext cx="0" cy="665747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7088" name="Freeform 24"/>
            <p:cNvSpPr>
              <a:spLocks/>
            </p:cNvSpPr>
            <p:nvPr/>
          </p:nvSpPr>
          <p:spPr bwMode="auto">
            <a:xfrm>
              <a:off x="6700253" y="5205245"/>
              <a:ext cx="614947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7089" name="Freeform 30"/>
            <p:cNvSpPr>
              <a:spLocks/>
            </p:cNvSpPr>
            <p:nvPr/>
          </p:nvSpPr>
          <p:spPr bwMode="auto">
            <a:xfrm rot="10800000">
              <a:off x="5181600" y="5342941"/>
              <a:ext cx="635000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87057" name="Freeform 24"/>
          <p:cNvSpPr>
            <a:spLocks/>
          </p:cNvSpPr>
          <p:nvPr/>
        </p:nvSpPr>
        <p:spPr bwMode="auto">
          <a:xfrm>
            <a:off x="4575175" y="5105400"/>
            <a:ext cx="1597025" cy="381000"/>
          </a:xfrm>
          <a:custGeom>
            <a:avLst/>
            <a:gdLst>
              <a:gd name="T0" fmla="*/ 0 w 480"/>
              <a:gd name="T1" fmla="*/ 2147483647 h 88"/>
              <a:gd name="T2" fmla="*/ 2147483647 w 480"/>
              <a:gd name="T3" fmla="*/ 0 h 88"/>
              <a:gd name="T4" fmla="*/ 2147483647 w 480"/>
              <a:gd name="T5" fmla="*/ 2147483647 h 88"/>
              <a:gd name="T6" fmla="*/ 0 60000 65536"/>
              <a:gd name="T7" fmla="*/ 0 60000 65536"/>
              <a:gd name="T8" fmla="*/ 0 60000 65536"/>
              <a:gd name="T9" fmla="*/ 0 w 480"/>
              <a:gd name="T10" fmla="*/ 0 h 88"/>
              <a:gd name="T11" fmla="*/ 480 w 480"/>
              <a:gd name="T12" fmla="*/ 88 h 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0" h="88">
                <a:moveTo>
                  <a:pt x="0" y="87"/>
                </a:moveTo>
                <a:cubicBezTo>
                  <a:pt x="39" y="73"/>
                  <a:pt x="157" y="0"/>
                  <a:pt x="237" y="0"/>
                </a:cubicBezTo>
                <a:cubicBezTo>
                  <a:pt x="317" y="0"/>
                  <a:pt x="430" y="70"/>
                  <a:pt x="480" y="88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 type="oval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>
            <a:off x="698793" y="1752600"/>
            <a:ext cx="7789570" cy="8382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Text Box 13"/>
          <p:cNvSpPr txBox="1">
            <a:spLocks noChangeArrowheads="1"/>
          </p:cNvSpPr>
          <p:nvPr/>
        </p:nvSpPr>
        <p:spPr bwMode="auto">
          <a:xfrm>
            <a:off x="1611313" y="4965700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head</a:t>
            </a:r>
          </a:p>
        </p:txBody>
      </p:sp>
      <p:sp>
        <p:nvSpPr>
          <p:cNvPr id="193" name="Text Box 13"/>
          <p:cNvSpPr txBox="1">
            <a:spLocks noChangeArrowheads="1"/>
          </p:cNvSpPr>
          <p:nvPr/>
        </p:nvSpPr>
        <p:spPr bwMode="auto">
          <a:xfrm>
            <a:off x="7451725" y="4962525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tail</a:t>
            </a:r>
          </a:p>
        </p:txBody>
      </p:sp>
      <p:sp>
        <p:nvSpPr>
          <p:cNvPr id="194" name="Line 16"/>
          <p:cNvSpPr>
            <a:spLocks noChangeShapeType="1"/>
          </p:cNvSpPr>
          <p:nvPr/>
        </p:nvSpPr>
        <p:spPr bwMode="auto">
          <a:xfrm>
            <a:off x="2265362" y="5150643"/>
            <a:ext cx="378679" cy="27473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195" name="Group 194"/>
          <p:cNvGrpSpPr/>
          <p:nvPr/>
        </p:nvGrpSpPr>
        <p:grpSpPr>
          <a:xfrm>
            <a:off x="2063750" y="5325995"/>
            <a:ext cx="5589587" cy="881130"/>
            <a:chOff x="2063750" y="5325995"/>
            <a:chExt cx="5589587" cy="881130"/>
          </a:xfrm>
        </p:grpSpPr>
        <p:grpSp>
          <p:nvGrpSpPr>
            <p:cNvPr id="196" name="Group 195"/>
            <p:cNvGrpSpPr/>
            <p:nvPr/>
          </p:nvGrpSpPr>
          <p:grpSpPr>
            <a:xfrm>
              <a:off x="2383374" y="5334000"/>
              <a:ext cx="5269963" cy="873125"/>
              <a:chOff x="2383374" y="5334000"/>
              <a:chExt cx="5269963" cy="873125"/>
            </a:xfrm>
          </p:grpSpPr>
          <p:grpSp>
            <p:nvGrpSpPr>
              <p:cNvPr id="198" name="Group 96"/>
              <p:cNvGrpSpPr>
                <a:grpSpLocks/>
              </p:cNvGrpSpPr>
              <p:nvPr/>
            </p:nvGrpSpPr>
            <p:grpSpPr bwMode="auto">
              <a:xfrm>
                <a:off x="2383374" y="5334000"/>
                <a:ext cx="4937657" cy="873125"/>
                <a:chOff x="1295400" y="5334000"/>
                <a:chExt cx="6248400" cy="1104101"/>
              </a:xfrm>
            </p:grpSpPr>
            <p:sp>
              <p:nvSpPr>
                <p:cNvPr id="200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881664" y="6123148"/>
                  <a:ext cx="810950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Leonard</a:t>
                  </a:r>
                </a:p>
              </p:txBody>
            </p:sp>
            <p:sp>
              <p:nvSpPr>
                <p:cNvPr id="201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255079" y="6123148"/>
                  <a:ext cx="806794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Sheldon</a:t>
                  </a:r>
                </a:p>
              </p:txBody>
            </p:sp>
            <p:sp>
              <p:nvSpPr>
                <p:cNvPr id="202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4749633" y="6113198"/>
                  <a:ext cx="786125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Howard</a:t>
                  </a:r>
                </a:p>
              </p:txBody>
            </p:sp>
            <p:sp>
              <p:nvSpPr>
                <p:cNvPr id="203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6439129" y="6113198"/>
                  <a:ext cx="404901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Raj</a:t>
                  </a:r>
                </a:p>
              </p:txBody>
            </p:sp>
            <p:grpSp>
              <p:nvGrpSpPr>
                <p:cNvPr id="204" name="Group 43"/>
                <p:cNvGrpSpPr>
                  <a:grpSpLocks/>
                </p:cNvGrpSpPr>
                <p:nvPr/>
              </p:nvGrpSpPr>
              <p:grpSpPr bwMode="auto">
                <a:xfrm>
                  <a:off x="5724343" y="533400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229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233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34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35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230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231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232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24" name="Freeform 24"/>
                <p:cNvSpPr>
                  <a:spLocks/>
                </p:cNvSpPr>
                <p:nvPr/>
              </p:nvSpPr>
              <p:spPr bwMode="auto">
                <a:xfrm>
                  <a:off x="5539666" y="5412867"/>
                  <a:ext cx="524405" cy="119131"/>
                </a:xfrm>
                <a:custGeom>
                  <a:avLst/>
                  <a:gdLst>
                    <a:gd name="T0" fmla="*/ 0 w 480"/>
                    <a:gd name="T1" fmla="*/ 2147483647 h 88"/>
                    <a:gd name="T2" fmla="*/ 2147483647 w 480"/>
                    <a:gd name="T3" fmla="*/ 0 h 88"/>
                    <a:gd name="T4" fmla="*/ 2147483647 w 480"/>
                    <a:gd name="T5" fmla="*/ 2147483647 h 88"/>
                    <a:gd name="T6" fmla="*/ 0 60000 65536"/>
                    <a:gd name="T7" fmla="*/ 0 60000 65536"/>
                    <a:gd name="T8" fmla="*/ 0 60000 65536"/>
                    <a:gd name="T9" fmla="*/ 0 w 480"/>
                    <a:gd name="T10" fmla="*/ 0 h 88"/>
                    <a:gd name="T11" fmla="*/ 480 w 480"/>
                    <a:gd name="T12" fmla="*/ 88 h 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80" h="88">
                      <a:moveTo>
                        <a:pt x="0" y="87"/>
                      </a:moveTo>
                      <a:cubicBezTo>
                        <a:pt x="39" y="73"/>
                        <a:pt x="157" y="0"/>
                        <a:pt x="237" y="0"/>
                      </a:cubicBezTo>
                      <a:cubicBezTo>
                        <a:pt x="317" y="0"/>
                        <a:pt x="430" y="70"/>
                        <a:pt x="480" y="88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 type="oval" w="sm" len="sm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206" name="Group 52"/>
                <p:cNvGrpSpPr>
                  <a:grpSpLocks/>
                </p:cNvGrpSpPr>
                <p:nvPr/>
              </p:nvGrpSpPr>
              <p:grpSpPr bwMode="auto">
                <a:xfrm>
                  <a:off x="2775135" y="5344260"/>
                  <a:ext cx="1473978" cy="757538"/>
                  <a:chOff x="5181600" y="5126121"/>
                  <a:chExt cx="1728471" cy="888332"/>
                </a:xfrm>
              </p:grpSpPr>
              <p:grpSp>
                <p:nvGrpSpPr>
                  <p:cNvPr id="215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219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20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21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216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218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7" name="Group 60"/>
                <p:cNvGrpSpPr>
                  <a:grpSpLocks/>
                </p:cNvGrpSpPr>
                <p:nvPr/>
              </p:nvGrpSpPr>
              <p:grpSpPr bwMode="auto">
                <a:xfrm>
                  <a:off x="1295400" y="535566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208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212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13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14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209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210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211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99" name="Text Box 32"/>
              <p:cNvSpPr txBox="1">
                <a:spLocks noChangeArrowheads="1"/>
              </p:cNvSpPr>
              <p:nvPr/>
            </p:nvSpPr>
            <p:spPr bwMode="auto">
              <a:xfrm>
                <a:off x="7250112" y="5404488"/>
                <a:ext cx="403225" cy="382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b="1" dirty="0">
                    <a:solidFill>
                      <a:srgbClr val="0000FF"/>
                    </a:solidFill>
                    <a:latin typeface="Calibri" pitchFamily="34" charset="0"/>
                    <a:sym typeface="Symbol" charset="2"/>
                  </a:rPr>
                  <a:t></a:t>
                </a:r>
                <a:endParaRPr lang="en-US" altLang="en-US" b="1" dirty="0">
                  <a:solidFill>
                    <a:srgbClr val="0000FF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197" name="Text Box 32"/>
            <p:cNvSpPr txBox="1">
              <a:spLocks noChangeArrowheads="1"/>
            </p:cNvSpPr>
            <p:nvPr/>
          </p:nvSpPr>
          <p:spPr bwMode="auto">
            <a:xfrm>
              <a:off x="2063750" y="5325995"/>
              <a:ext cx="403225" cy="382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dirty="0">
                  <a:solidFill>
                    <a:srgbClr val="0000FF"/>
                  </a:solidFill>
                  <a:latin typeface="Calibri" pitchFamily="34" charset="0"/>
                  <a:sym typeface="Symbol" charset="2"/>
                </a:rPr>
                <a:t></a:t>
              </a:r>
              <a:endParaRPr lang="en-US" altLang="en-US" b="1" dirty="0">
                <a:solidFill>
                  <a:srgbClr val="0000FF"/>
                </a:solidFill>
                <a:latin typeface="Calibri" pitchFamily="34" charset="0"/>
              </a:endParaRPr>
            </a:p>
          </p:txBody>
        </p:sp>
      </p:grpSp>
      <p:sp>
        <p:nvSpPr>
          <p:cNvPr id="236" name="Line 16"/>
          <p:cNvSpPr>
            <a:spLocks noChangeShapeType="1"/>
          </p:cNvSpPr>
          <p:nvPr/>
        </p:nvSpPr>
        <p:spPr bwMode="auto">
          <a:xfrm flipH="1">
            <a:off x="7048023" y="5150645"/>
            <a:ext cx="495774" cy="2004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9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Removing a Node</a:t>
            </a:r>
          </a:p>
        </p:txBody>
      </p:sp>
      <p:sp>
        <p:nvSpPr>
          <p:cNvPr id="88067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Have the prev node’s next point to the next of the current node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Have the next node’s prev point to the prev of the current node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Delete the current node</a:t>
            </a:r>
          </a:p>
        </p:txBody>
      </p:sp>
      <p:sp>
        <p:nvSpPr>
          <p:cNvPr id="88077" name="Freeform 30"/>
          <p:cNvSpPr>
            <a:spLocks/>
          </p:cNvSpPr>
          <p:nvPr/>
        </p:nvSpPr>
        <p:spPr bwMode="auto">
          <a:xfrm rot="10800000">
            <a:off x="4724400" y="5491163"/>
            <a:ext cx="1595438" cy="376237"/>
          </a:xfrm>
          <a:custGeom>
            <a:avLst/>
            <a:gdLst>
              <a:gd name="T0" fmla="*/ 0 w 480"/>
              <a:gd name="T1" fmla="*/ 2147483647 h 88"/>
              <a:gd name="T2" fmla="*/ 2147483647 w 480"/>
              <a:gd name="T3" fmla="*/ 0 h 88"/>
              <a:gd name="T4" fmla="*/ 2147483647 w 480"/>
              <a:gd name="T5" fmla="*/ 2147483647 h 88"/>
              <a:gd name="T6" fmla="*/ 0 60000 65536"/>
              <a:gd name="T7" fmla="*/ 0 60000 65536"/>
              <a:gd name="T8" fmla="*/ 0 60000 65536"/>
              <a:gd name="T9" fmla="*/ 0 w 480"/>
              <a:gd name="T10" fmla="*/ 0 h 88"/>
              <a:gd name="T11" fmla="*/ 480 w 480"/>
              <a:gd name="T12" fmla="*/ 88 h 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0" h="88">
                <a:moveTo>
                  <a:pt x="0" y="87"/>
                </a:moveTo>
                <a:cubicBezTo>
                  <a:pt x="39" y="73"/>
                  <a:pt x="157" y="0"/>
                  <a:pt x="237" y="0"/>
                </a:cubicBezTo>
                <a:cubicBezTo>
                  <a:pt x="317" y="0"/>
                  <a:pt x="430" y="70"/>
                  <a:pt x="480" y="88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 type="oval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>
            <a:off x="681731" y="2667000"/>
            <a:ext cx="7806632" cy="9144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44"/>
          <p:cNvGrpSpPr>
            <a:grpSpLocks/>
          </p:cNvGrpSpPr>
          <p:nvPr/>
        </p:nvGrpSpPr>
        <p:grpSpPr bwMode="auto">
          <a:xfrm>
            <a:off x="4713288" y="5343525"/>
            <a:ext cx="1438275" cy="598488"/>
            <a:chOff x="5181600" y="5126121"/>
            <a:chExt cx="2133600" cy="888332"/>
          </a:xfrm>
        </p:grpSpPr>
        <p:grpSp>
          <p:nvGrpSpPr>
            <p:cNvPr id="58" name="Group 40"/>
            <p:cNvGrpSpPr>
              <a:grpSpLocks/>
            </p:cNvGrpSpPr>
            <p:nvPr/>
          </p:nvGrpSpPr>
          <p:grpSpPr bwMode="auto">
            <a:xfrm>
              <a:off x="5600700" y="5126121"/>
              <a:ext cx="1309371" cy="436479"/>
              <a:chOff x="5600700" y="5126121"/>
              <a:chExt cx="1563437" cy="521172"/>
            </a:xfrm>
          </p:grpSpPr>
          <p:sp>
            <p:nvSpPr>
              <p:cNvPr id="62" name="Rectangle 23"/>
              <p:cNvSpPr>
                <a:spLocks noChangeArrowheads="1"/>
              </p:cNvSpPr>
              <p:nvPr/>
            </p:nvSpPr>
            <p:spPr bwMode="auto">
              <a:xfrm>
                <a:off x="56007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63" name="Rectangle 24"/>
              <p:cNvSpPr>
                <a:spLocks noChangeArrowheads="1"/>
              </p:cNvSpPr>
              <p:nvPr/>
            </p:nvSpPr>
            <p:spPr bwMode="auto">
              <a:xfrm>
                <a:off x="61214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64" name="Rectangle 24"/>
              <p:cNvSpPr>
                <a:spLocks noChangeArrowheads="1"/>
              </p:cNvSpPr>
              <p:nvPr/>
            </p:nvSpPr>
            <p:spPr bwMode="auto">
              <a:xfrm>
                <a:off x="6643437" y="5126121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</p:grpSp>
        <p:sp>
          <p:nvSpPr>
            <p:cNvPr id="59" name="Line 31"/>
            <p:cNvSpPr>
              <a:spLocks noChangeShapeType="1"/>
            </p:cNvSpPr>
            <p:nvPr/>
          </p:nvSpPr>
          <p:spPr bwMode="auto">
            <a:xfrm>
              <a:off x="6256421" y="5348706"/>
              <a:ext cx="0" cy="665747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" name="Freeform 24"/>
            <p:cNvSpPr>
              <a:spLocks/>
            </p:cNvSpPr>
            <p:nvPr/>
          </p:nvSpPr>
          <p:spPr bwMode="auto">
            <a:xfrm>
              <a:off x="6700253" y="5205245"/>
              <a:ext cx="614947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" name="Freeform 30"/>
            <p:cNvSpPr>
              <a:spLocks/>
            </p:cNvSpPr>
            <p:nvPr/>
          </p:nvSpPr>
          <p:spPr bwMode="auto">
            <a:xfrm rot="10800000">
              <a:off x="5181600" y="5342941"/>
              <a:ext cx="635000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65" name="Freeform 24"/>
          <p:cNvSpPr>
            <a:spLocks/>
          </p:cNvSpPr>
          <p:nvPr/>
        </p:nvSpPr>
        <p:spPr bwMode="auto">
          <a:xfrm>
            <a:off x="4575175" y="5105400"/>
            <a:ext cx="1597025" cy="381000"/>
          </a:xfrm>
          <a:custGeom>
            <a:avLst/>
            <a:gdLst>
              <a:gd name="T0" fmla="*/ 0 w 480"/>
              <a:gd name="T1" fmla="*/ 2147483647 h 88"/>
              <a:gd name="T2" fmla="*/ 2147483647 w 480"/>
              <a:gd name="T3" fmla="*/ 0 h 88"/>
              <a:gd name="T4" fmla="*/ 2147483647 w 480"/>
              <a:gd name="T5" fmla="*/ 2147483647 h 88"/>
              <a:gd name="T6" fmla="*/ 0 60000 65536"/>
              <a:gd name="T7" fmla="*/ 0 60000 65536"/>
              <a:gd name="T8" fmla="*/ 0 60000 65536"/>
              <a:gd name="T9" fmla="*/ 0 w 480"/>
              <a:gd name="T10" fmla="*/ 0 h 88"/>
              <a:gd name="T11" fmla="*/ 480 w 480"/>
              <a:gd name="T12" fmla="*/ 88 h 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0" h="88">
                <a:moveTo>
                  <a:pt x="0" y="87"/>
                </a:moveTo>
                <a:cubicBezTo>
                  <a:pt x="39" y="73"/>
                  <a:pt x="157" y="0"/>
                  <a:pt x="237" y="0"/>
                </a:cubicBezTo>
                <a:cubicBezTo>
                  <a:pt x="317" y="0"/>
                  <a:pt x="430" y="70"/>
                  <a:pt x="480" y="88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 type="oval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6" name="Text Box 13"/>
          <p:cNvSpPr txBox="1">
            <a:spLocks noChangeArrowheads="1"/>
          </p:cNvSpPr>
          <p:nvPr/>
        </p:nvSpPr>
        <p:spPr bwMode="auto">
          <a:xfrm>
            <a:off x="1611313" y="4965700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head</a:t>
            </a:r>
          </a:p>
        </p:txBody>
      </p:sp>
      <p:sp>
        <p:nvSpPr>
          <p:cNvPr id="67" name="Text Box 13"/>
          <p:cNvSpPr txBox="1">
            <a:spLocks noChangeArrowheads="1"/>
          </p:cNvSpPr>
          <p:nvPr/>
        </p:nvSpPr>
        <p:spPr bwMode="auto">
          <a:xfrm>
            <a:off x="7451725" y="4962525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tail</a:t>
            </a:r>
          </a:p>
        </p:txBody>
      </p:sp>
      <p:sp>
        <p:nvSpPr>
          <p:cNvPr id="68" name="Line 16"/>
          <p:cNvSpPr>
            <a:spLocks noChangeShapeType="1"/>
          </p:cNvSpPr>
          <p:nvPr/>
        </p:nvSpPr>
        <p:spPr bwMode="auto">
          <a:xfrm>
            <a:off x="2265362" y="5150643"/>
            <a:ext cx="378679" cy="27473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69" name="Group 68"/>
          <p:cNvGrpSpPr/>
          <p:nvPr/>
        </p:nvGrpSpPr>
        <p:grpSpPr>
          <a:xfrm>
            <a:off x="2063750" y="5325995"/>
            <a:ext cx="5589587" cy="881130"/>
            <a:chOff x="2063750" y="5325995"/>
            <a:chExt cx="5589587" cy="881130"/>
          </a:xfrm>
        </p:grpSpPr>
        <p:grpSp>
          <p:nvGrpSpPr>
            <p:cNvPr id="70" name="Group 69"/>
            <p:cNvGrpSpPr/>
            <p:nvPr/>
          </p:nvGrpSpPr>
          <p:grpSpPr>
            <a:xfrm>
              <a:off x="2383374" y="5334000"/>
              <a:ext cx="5269963" cy="873125"/>
              <a:chOff x="2383374" y="5334000"/>
              <a:chExt cx="5269963" cy="873125"/>
            </a:xfrm>
          </p:grpSpPr>
          <p:grpSp>
            <p:nvGrpSpPr>
              <p:cNvPr id="72" name="Group 96"/>
              <p:cNvGrpSpPr>
                <a:grpSpLocks/>
              </p:cNvGrpSpPr>
              <p:nvPr/>
            </p:nvGrpSpPr>
            <p:grpSpPr bwMode="auto">
              <a:xfrm>
                <a:off x="2383374" y="5334000"/>
                <a:ext cx="4937658" cy="873125"/>
                <a:chOff x="1295400" y="5334000"/>
                <a:chExt cx="6248401" cy="1104101"/>
              </a:xfrm>
            </p:grpSpPr>
            <p:sp>
              <p:nvSpPr>
                <p:cNvPr id="74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881664" y="6123148"/>
                  <a:ext cx="810950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Leonard</a:t>
                  </a:r>
                </a:p>
              </p:txBody>
            </p:sp>
            <p:sp>
              <p:nvSpPr>
                <p:cNvPr id="75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255079" y="6123148"/>
                  <a:ext cx="806794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Sheldon</a:t>
                  </a:r>
                </a:p>
              </p:txBody>
            </p:sp>
            <p:sp>
              <p:nvSpPr>
                <p:cNvPr id="76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4749633" y="6113198"/>
                  <a:ext cx="786125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Howard</a:t>
                  </a:r>
                </a:p>
              </p:txBody>
            </p:sp>
            <p:sp>
              <p:nvSpPr>
                <p:cNvPr id="77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6439129" y="6113198"/>
                  <a:ext cx="404901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Raj</a:t>
                  </a:r>
                </a:p>
              </p:txBody>
            </p:sp>
            <p:grpSp>
              <p:nvGrpSpPr>
                <p:cNvPr id="78" name="Group 43"/>
                <p:cNvGrpSpPr>
                  <a:grpSpLocks/>
                </p:cNvGrpSpPr>
                <p:nvPr/>
              </p:nvGrpSpPr>
              <p:grpSpPr bwMode="auto">
                <a:xfrm>
                  <a:off x="6081737" y="5334000"/>
                  <a:ext cx="1462064" cy="757538"/>
                  <a:chOff x="5600700" y="5126121"/>
                  <a:chExt cx="1714500" cy="888332"/>
                </a:xfrm>
              </p:grpSpPr>
              <p:grpSp>
                <p:nvGrpSpPr>
                  <p:cNvPr id="95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99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0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1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96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7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9" name="Freeform 24"/>
                <p:cNvSpPr>
                  <a:spLocks/>
                </p:cNvSpPr>
                <p:nvPr/>
              </p:nvSpPr>
              <p:spPr bwMode="auto">
                <a:xfrm>
                  <a:off x="5539666" y="5412867"/>
                  <a:ext cx="524405" cy="119131"/>
                </a:xfrm>
                <a:custGeom>
                  <a:avLst/>
                  <a:gdLst>
                    <a:gd name="T0" fmla="*/ 0 w 480"/>
                    <a:gd name="T1" fmla="*/ 2147483647 h 88"/>
                    <a:gd name="T2" fmla="*/ 2147483647 w 480"/>
                    <a:gd name="T3" fmla="*/ 0 h 88"/>
                    <a:gd name="T4" fmla="*/ 2147483647 w 480"/>
                    <a:gd name="T5" fmla="*/ 2147483647 h 88"/>
                    <a:gd name="T6" fmla="*/ 0 60000 65536"/>
                    <a:gd name="T7" fmla="*/ 0 60000 65536"/>
                    <a:gd name="T8" fmla="*/ 0 60000 65536"/>
                    <a:gd name="T9" fmla="*/ 0 w 480"/>
                    <a:gd name="T10" fmla="*/ 0 h 88"/>
                    <a:gd name="T11" fmla="*/ 480 w 480"/>
                    <a:gd name="T12" fmla="*/ 88 h 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80" h="88">
                      <a:moveTo>
                        <a:pt x="0" y="87"/>
                      </a:moveTo>
                      <a:cubicBezTo>
                        <a:pt x="39" y="73"/>
                        <a:pt x="157" y="0"/>
                        <a:pt x="237" y="0"/>
                      </a:cubicBezTo>
                      <a:cubicBezTo>
                        <a:pt x="317" y="0"/>
                        <a:pt x="430" y="70"/>
                        <a:pt x="480" y="88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 type="oval" w="sm" len="sm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80" name="Group 52"/>
                <p:cNvGrpSpPr>
                  <a:grpSpLocks/>
                </p:cNvGrpSpPr>
                <p:nvPr/>
              </p:nvGrpSpPr>
              <p:grpSpPr bwMode="auto">
                <a:xfrm>
                  <a:off x="2775135" y="5344260"/>
                  <a:ext cx="1473978" cy="757538"/>
                  <a:chOff x="5181600" y="5126121"/>
                  <a:chExt cx="1728471" cy="888332"/>
                </a:xfrm>
              </p:grpSpPr>
              <p:grpSp>
                <p:nvGrpSpPr>
                  <p:cNvPr id="89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92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3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4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90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1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1" name="Group 60"/>
                <p:cNvGrpSpPr>
                  <a:grpSpLocks/>
                </p:cNvGrpSpPr>
                <p:nvPr/>
              </p:nvGrpSpPr>
              <p:grpSpPr bwMode="auto">
                <a:xfrm>
                  <a:off x="1295400" y="535566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82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86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87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88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83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84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85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73" name="Text Box 32"/>
              <p:cNvSpPr txBox="1">
                <a:spLocks noChangeArrowheads="1"/>
              </p:cNvSpPr>
              <p:nvPr/>
            </p:nvSpPr>
            <p:spPr bwMode="auto">
              <a:xfrm>
                <a:off x="7250112" y="5404488"/>
                <a:ext cx="403225" cy="382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b="1" dirty="0">
                    <a:solidFill>
                      <a:srgbClr val="0000FF"/>
                    </a:solidFill>
                    <a:latin typeface="Calibri" pitchFamily="34" charset="0"/>
                    <a:sym typeface="Symbol" charset="2"/>
                  </a:rPr>
                  <a:t></a:t>
                </a:r>
                <a:endParaRPr lang="en-US" altLang="en-US" b="1" dirty="0">
                  <a:solidFill>
                    <a:srgbClr val="0000FF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71" name="Text Box 32"/>
            <p:cNvSpPr txBox="1">
              <a:spLocks noChangeArrowheads="1"/>
            </p:cNvSpPr>
            <p:nvPr/>
          </p:nvSpPr>
          <p:spPr bwMode="auto">
            <a:xfrm>
              <a:off x="2063750" y="5325995"/>
              <a:ext cx="403225" cy="382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dirty="0">
                  <a:solidFill>
                    <a:srgbClr val="0000FF"/>
                  </a:solidFill>
                  <a:latin typeface="Calibri" pitchFamily="34" charset="0"/>
                  <a:sym typeface="Symbol" charset="2"/>
                </a:rPr>
                <a:t></a:t>
              </a:r>
              <a:endParaRPr lang="en-US" altLang="en-US" b="1" dirty="0">
                <a:solidFill>
                  <a:srgbClr val="0000FF"/>
                </a:solidFill>
                <a:latin typeface="Calibri" pitchFamily="34" charset="0"/>
              </a:endParaRPr>
            </a:p>
          </p:txBody>
        </p:sp>
      </p:grpSp>
      <p:sp>
        <p:nvSpPr>
          <p:cNvPr id="102" name="Line 16"/>
          <p:cNvSpPr>
            <a:spLocks noChangeShapeType="1"/>
          </p:cNvSpPr>
          <p:nvPr/>
        </p:nvSpPr>
        <p:spPr bwMode="auto">
          <a:xfrm flipH="1">
            <a:off x="7048023" y="5150645"/>
            <a:ext cx="495774" cy="2004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9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Removing a Node</a:t>
            </a:r>
          </a:p>
        </p:txBody>
      </p:sp>
      <p:sp>
        <p:nvSpPr>
          <p:cNvPr id="89091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Have the prev node’s next point to the next of the current node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Have the next node’s prev point to the prev of the current node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Delete the current node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677406" y="3581400"/>
            <a:ext cx="7559977" cy="581621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30"/>
          <p:cNvSpPr>
            <a:spLocks/>
          </p:cNvSpPr>
          <p:nvPr/>
        </p:nvSpPr>
        <p:spPr bwMode="auto">
          <a:xfrm rot="10800000">
            <a:off x="4724400" y="5491163"/>
            <a:ext cx="1595438" cy="376237"/>
          </a:xfrm>
          <a:custGeom>
            <a:avLst/>
            <a:gdLst>
              <a:gd name="T0" fmla="*/ 0 w 480"/>
              <a:gd name="T1" fmla="*/ 2147483647 h 88"/>
              <a:gd name="T2" fmla="*/ 2147483647 w 480"/>
              <a:gd name="T3" fmla="*/ 0 h 88"/>
              <a:gd name="T4" fmla="*/ 2147483647 w 480"/>
              <a:gd name="T5" fmla="*/ 2147483647 h 88"/>
              <a:gd name="T6" fmla="*/ 0 60000 65536"/>
              <a:gd name="T7" fmla="*/ 0 60000 65536"/>
              <a:gd name="T8" fmla="*/ 0 60000 65536"/>
              <a:gd name="T9" fmla="*/ 0 w 480"/>
              <a:gd name="T10" fmla="*/ 0 h 88"/>
              <a:gd name="T11" fmla="*/ 480 w 480"/>
              <a:gd name="T12" fmla="*/ 88 h 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0" h="88">
                <a:moveTo>
                  <a:pt x="0" y="87"/>
                </a:moveTo>
                <a:cubicBezTo>
                  <a:pt x="39" y="73"/>
                  <a:pt x="157" y="0"/>
                  <a:pt x="237" y="0"/>
                </a:cubicBezTo>
                <a:cubicBezTo>
                  <a:pt x="317" y="0"/>
                  <a:pt x="430" y="70"/>
                  <a:pt x="480" y="88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 type="oval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61" name="Group 44"/>
          <p:cNvGrpSpPr>
            <a:grpSpLocks/>
          </p:cNvGrpSpPr>
          <p:nvPr/>
        </p:nvGrpSpPr>
        <p:grpSpPr bwMode="auto">
          <a:xfrm>
            <a:off x="4713288" y="5343525"/>
            <a:ext cx="1438275" cy="598488"/>
            <a:chOff x="5181600" y="5126121"/>
            <a:chExt cx="2133600" cy="888332"/>
          </a:xfrm>
        </p:grpSpPr>
        <p:grpSp>
          <p:nvGrpSpPr>
            <p:cNvPr id="62" name="Group 40"/>
            <p:cNvGrpSpPr>
              <a:grpSpLocks/>
            </p:cNvGrpSpPr>
            <p:nvPr/>
          </p:nvGrpSpPr>
          <p:grpSpPr bwMode="auto">
            <a:xfrm>
              <a:off x="5600700" y="5126121"/>
              <a:ext cx="1309371" cy="436479"/>
              <a:chOff x="5600700" y="5126121"/>
              <a:chExt cx="1563437" cy="521172"/>
            </a:xfrm>
          </p:grpSpPr>
          <p:sp>
            <p:nvSpPr>
              <p:cNvPr id="66" name="Rectangle 23"/>
              <p:cNvSpPr>
                <a:spLocks noChangeArrowheads="1"/>
              </p:cNvSpPr>
              <p:nvPr/>
            </p:nvSpPr>
            <p:spPr bwMode="auto">
              <a:xfrm>
                <a:off x="56007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67" name="Rectangle 24"/>
              <p:cNvSpPr>
                <a:spLocks noChangeArrowheads="1"/>
              </p:cNvSpPr>
              <p:nvPr/>
            </p:nvSpPr>
            <p:spPr bwMode="auto">
              <a:xfrm>
                <a:off x="61214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69" name="Rectangle 24"/>
              <p:cNvSpPr>
                <a:spLocks noChangeArrowheads="1"/>
              </p:cNvSpPr>
              <p:nvPr/>
            </p:nvSpPr>
            <p:spPr bwMode="auto">
              <a:xfrm>
                <a:off x="6643437" y="5126121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</p:grpSp>
        <p:sp>
          <p:nvSpPr>
            <p:cNvPr id="63" name="Line 31"/>
            <p:cNvSpPr>
              <a:spLocks noChangeShapeType="1"/>
            </p:cNvSpPr>
            <p:nvPr/>
          </p:nvSpPr>
          <p:spPr bwMode="auto">
            <a:xfrm>
              <a:off x="6256421" y="5348706"/>
              <a:ext cx="0" cy="665747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4" name="Freeform 24"/>
            <p:cNvSpPr>
              <a:spLocks/>
            </p:cNvSpPr>
            <p:nvPr/>
          </p:nvSpPr>
          <p:spPr bwMode="auto">
            <a:xfrm>
              <a:off x="6700253" y="5205245"/>
              <a:ext cx="614947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" name="Freeform 30"/>
            <p:cNvSpPr>
              <a:spLocks/>
            </p:cNvSpPr>
            <p:nvPr/>
          </p:nvSpPr>
          <p:spPr bwMode="auto">
            <a:xfrm rot="10800000">
              <a:off x="5181600" y="5342941"/>
              <a:ext cx="635000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70" name="Freeform 24"/>
          <p:cNvSpPr>
            <a:spLocks/>
          </p:cNvSpPr>
          <p:nvPr/>
        </p:nvSpPr>
        <p:spPr bwMode="auto">
          <a:xfrm>
            <a:off x="4575175" y="5105400"/>
            <a:ext cx="1597025" cy="381000"/>
          </a:xfrm>
          <a:custGeom>
            <a:avLst/>
            <a:gdLst>
              <a:gd name="T0" fmla="*/ 0 w 480"/>
              <a:gd name="T1" fmla="*/ 2147483647 h 88"/>
              <a:gd name="T2" fmla="*/ 2147483647 w 480"/>
              <a:gd name="T3" fmla="*/ 0 h 88"/>
              <a:gd name="T4" fmla="*/ 2147483647 w 480"/>
              <a:gd name="T5" fmla="*/ 2147483647 h 88"/>
              <a:gd name="T6" fmla="*/ 0 60000 65536"/>
              <a:gd name="T7" fmla="*/ 0 60000 65536"/>
              <a:gd name="T8" fmla="*/ 0 60000 65536"/>
              <a:gd name="T9" fmla="*/ 0 w 480"/>
              <a:gd name="T10" fmla="*/ 0 h 88"/>
              <a:gd name="T11" fmla="*/ 480 w 480"/>
              <a:gd name="T12" fmla="*/ 88 h 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0" h="88">
                <a:moveTo>
                  <a:pt x="0" y="87"/>
                </a:moveTo>
                <a:cubicBezTo>
                  <a:pt x="39" y="73"/>
                  <a:pt x="157" y="0"/>
                  <a:pt x="237" y="0"/>
                </a:cubicBezTo>
                <a:cubicBezTo>
                  <a:pt x="317" y="0"/>
                  <a:pt x="430" y="70"/>
                  <a:pt x="480" y="88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 type="oval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1" name="Text Box 13"/>
          <p:cNvSpPr txBox="1">
            <a:spLocks noChangeArrowheads="1"/>
          </p:cNvSpPr>
          <p:nvPr/>
        </p:nvSpPr>
        <p:spPr bwMode="auto">
          <a:xfrm>
            <a:off x="1611313" y="4965700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head</a:t>
            </a:r>
          </a:p>
        </p:txBody>
      </p:sp>
      <p:sp>
        <p:nvSpPr>
          <p:cNvPr id="72" name="Text Box 13"/>
          <p:cNvSpPr txBox="1">
            <a:spLocks noChangeArrowheads="1"/>
          </p:cNvSpPr>
          <p:nvPr/>
        </p:nvSpPr>
        <p:spPr bwMode="auto">
          <a:xfrm>
            <a:off x="7451725" y="4962525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tail</a:t>
            </a:r>
          </a:p>
        </p:txBody>
      </p:sp>
      <p:sp>
        <p:nvSpPr>
          <p:cNvPr id="73" name="Line 16"/>
          <p:cNvSpPr>
            <a:spLocks noChangeShapeType="1"/>
          </p:cNvSpPr>
          <p:nvPr/>
        </p:nvSpPr>
        <p:spPr bwMode="auto">
          <a:xfrm>
            <a:off x="2265362" y="5150643"/>
            <a:ext cx="378679" cy="27473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74" name="Group 73"/>
          <p:cNvGrpSpPr/>
          <p:nvPr/>
        </p:nvGrpSpPr>
        <p:grpSpPr>
          <a:xfrm>
            <a:off x="2063750" y="5325995"/>
            <a:ext cx="5589587" cy="881130"/>
            <a:chOff x="2063750" y="5325995"/>
            <a:chExt cx="5589587" cy="881130"/>
          </a:xfrm>
        </p:grpSpPr>
        <p:grpSp>
          <p:nvGrpSpPr>
            <p:cNvPr id="76" name="Group 75"/>
            <p:cNvGrpSpPr/>
            <p:nvPr/>
          </p:nvGrpSpPr>
          <p:grpSpPr>
            <a:xfrm>
              <a:off x="2383374" y="5334000"/>
              <a:ext cx="5269963" cy="873125"/>
              <a:chOff x="2383374" y="5334000"/>
              <a:chExt cx="5269963" cy="873125"/>
            </a:xfrm>
          </p:grpSpPr>
          <p:grpSp>
            <p:nvGrpSpPr>
              <p:cNvPr id="78" name="Group 96"/>
              <p:cNvGrpSpPr>
                <a:grpSpLocks/>
              </p:cNvGrpSpPr>
              <p:nvPr/>
            </p:nvGrpSpPr>
            <p:grpSpPr bwMode="auto">
              <a:xfrm>
                <a:off x="2383374" y="5334000"/>
                <a:ext cx="4937658" cy="873125"/>
                <a:chOff x="1295400" y="5334000"/>
                <a:chExt cx="6248401" cy="1104101"/>
              </a:xfrm>
            </p:grpSpPr>
            <p:sp>
              <p:nvSpPr>
                <p:cNvPr id="80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881664" y="6123148"/>
                  <a:ext cx="810950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Leonard</a:t>
                  </a:r>
                </a:p>
              </p:txBody>
            </p:sp>
            <p:sp>
              <p:nvSpPr>
                <p:cNvPr id="81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255079" y="6123148"/>
                  <a:ext cx="806794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Sheldon</a:t>
                  </a:r>
                </a:p>
              </p:txBody>
            </p:sp>
            <p:sp>
              <p:nvSpPr>
                <p:cNvPr id="82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4749633" y="6113198"/>
                  <a:ext cx="786125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Howard</a:t>
                  </a:r>
                </a:p>
              </p:txBody>
            </p:sp>
            <p:sp>
              <p:nvSpPr>
                <p:cNvPr id="83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6439129" y="6113198"/>
                  <a:ext cx="404901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Raj</a:t>
                  </a:r>
                </a:p>
              </p:txBody>
            </p:sp>
            <p:grpSp>
              <p:nvGrpSpPr>
                <p:cNvPr id="84" name="Group 43"/>
                <p:cNvGrpSpPr>
                  <a:grpSpLocks/>
                </p:cNvGrpSpPr>
                <p:nvPr/>
              </p:nvGrpSpPr>
              <p:grpSpPr bwMode="auto">
                <a:xfrm>
                  <a:off x="6081737" y="5334000"/>
                  <a:ext cx="1462064" cy="757538"/>
                  <a:chOff x="5600700" y="5126121"/>
                  <a:chExt cx="1714500" cy="888332"/>
                </a:xfrm>
              </p:grpSpPr>
              <p:grpSp>
                <p:nvGrpSpPr>
                  <p:cNvPr id="101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104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5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6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102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03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5" name="Freeform 24"/>
                <p:cNvSpPr>
                  <a:spLocks/>
                </p:cNvSpPr>
                <p:nvPr/>
              </p:nvSpPr>
              <p:spPr bwMode="auto">
                <a:xfrm>
                  <a:off x="5539666" y="5412867"/>
                  <a:ext cx="524405" cy="119131"/>
                </a:xfrm>
                <a:custGeom>
                  <a:avLst/>
                  <a:gdLst>
                    <a:gd name="T0" fmla="*/ 0 w 480"/>
                    <a:gd name="T1" fmla="*/ 2147483647 h 88"/>
                    <a:gd name="T2" fmla="*/ 2147483647 w 480"/>
                    <a:gd name="T3" fmla="*/ 0 h 88"/>
                    <a:gd name="T4" fmla="*/ 2147483647 w 480"/>
                    <a:gd name="T5" fmla="*/ 2147483647 h 88"/>
                    <a:gd name="T6" fmla="*/ 0 60000 65536"/>
                    <a:gd name="T7" fmla="*/ 0 60000 65536"/>
                    <a:gd name="T8" fmla="*/ 0 60000 65536"/>
                    <a:gd name="T9" fmla="*/ 0 w 480"/>
                    <a:gd name="T10" fmla="*/ 0 h 88"/>
                    <a:gd name="T11" fmla="*/ 480 w 480"/>
                    <a:gd name="T12" fmla="*/ 88 h 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80" h="88">
                      <a:moveTo>
                        <a:pt x="0" y="87"/>
                      </a:moveTo>
                      <a:cubicBezTo>
                        <a:pt x="39" y="73"/>
                        <a:pt x="157" y="0"/>
                        <a:pt x="237" y="0"/>
                      </a:cubicBezTo>
                      <a:cubicBezTo>
                        <a:pt x="317" y="0"/>
                        <a:pt x="430" y="70"/>
                        <a:pt x="480" y="88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 type="oval" w="sm" len="sm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86" name="Group 52"/>
                <p:cNvGrpSpPr>
                  <a:grpSpLocks/>
                </p:cNvGrpSpPr>
                <p:nvPr/>
              </p:nvGrpSpPr>
              <p:grpSpPr bwMode="auto">
                <a:xfrm>
                  <a:off x="2775135" y="5344260"/>
                  <a:ext cx="1473978" cy="757538"/>
                  <a:chOff x="5181600" y="5126121"/>
                  <a:chExt cx="1728471" cy="888332"/>
                </a:xfrm>
              </p:grpSpPr>
              <p:grpSp>
                <p:nvGrpSpPr>
                  <p:cNvPr id="95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98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9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0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96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7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" name="Group 60"/>
                <p:cNvGrpSpPr>
                  <a:grpSpLocks/>
                </p:cNvGrpSpPr>
                <p:nvPr/>
              </p:nvGrpSpPr>
              <p:grpSpPr bwMode="auto">
                <a:xfrm>
                  <a:off x="1295400" y="535566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88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92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3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4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89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0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1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79" name="Text Box 32"/>
              <p:cNvSpPr txBox="1">
                <a:spLocks noChangeArrowheads="1"/>
              </p:cNvSpPr>
              <p:nvPr/>
            </p:nvSpPr>
            <p:spPr bwMode="auto">
              <a:xfrm>
                <a:off x="7250112" y="5404488"/>
                <a:ext cx="403225" cy="382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b="1" dirty="0">
                    <a:solidFill>
                      <a:srgbClr val="0000FF"/>
                    </a:solidFill>
                    <a:latin typeface="Calibri" pitchFamily="34" charset="0"/>
                    <a:sym typeface="Symbol" charset="2"/>
                  </a:rPr>
                  <a:t></a:t>
                </a:r>
                <a:endParaRPr lang="en-US" altLang="en-US" b="1" dirty="0">
                  <a:solidFill>
                    <a:srgbClr val="0000FF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77" name="Text Box 32"/>
            <p:cNvSpPr txBox="1">
              <a:spLocks noChangeArrowheads="1"/>
            </p:cNvSpPr>
            <p:nvPr/>
          </p:nvSpPr>
          <p:spPr bwMode="auto">
            <a:xfrm>
              <a:off x="2063750" y="5325995"/>
              <a:ext cx="403225" cy="382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dirty="0">
                  <a:solidFill>
                    <a:srgbClr val="0000FF"/>
                  </a:solidFill>
                  <a:latin typeface="Calibri" pitchFamily="34" charset="0"/>
                  <a:sym typeface="Symbol" charset="2"/>
                </a:rPr>
                <a:t></a:t>
              </a:r>
              <a:endParaRPr lang="en-US" altLang="en-US" b="1" dirty="0">
                <a:solidFill>
                  <a:srgbClr val="0000FF"/>
                </a:solidFill>
                <a:latin typeface="Calibri" pitchFamily="34" charset="0"/>
              </a:endParaRPr>
            </a:p>
          </p:txBody>
        </p:sp>
      </p:grpSp>
      <p:sp>
        <p:nvSpPr>
          <p:cNvPr id="107" name="Line 16"/>
          <p:cNvSpPr>
            <a:spLocks noChangeShapeType="1"/>
          </p:cNvSpPr>
          <p:nvPr/>
        </p:nvSpPr>
        <p:spPr bwMode="auto">
          <a:xfrm flipH="1">
            <a:off x="7048023" y="5150645"/>
            <a:ext cx="495774" cy="2004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89110" name="Group 60"/>
          <p:cNvGrpSpPr>
            <a:grpSpLocks/>
          </p:cNvGrpSpPr>
          <p:nvPr/>
        </p:nvGrpSpPr>
        <p:grpSpPr bwMode="auto">
          <a:xfrm>
            <a:off x="4953000" y="5105400"/>
            <a:ext cx="990600" cy="914400"/>
            <a:chOff x="381000" y="4419600"/>
            <a:chExt cx="990600" cy="914400"/>
          </a:xfrm>
        </p:grpSpPr>
        <p:cxnSp>
          <p:nvCxnSpPr>
            <p:cNvPr id="68" name="Straight Connector 67"/>
            <p:cNvCxnSpPr/>
            <p:nvPr/>
          </p:nvCxnSpPr>
          <p:spPr>
            <a:xfrm>
              <a:off x="381000" y="4419600"/>
              <a:ext cx="990600" cy="91440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H="1">
              <a:off x="381000" y="4419600"/>
              <a:ext cx="914400" cy="91440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7454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Previously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r>
              <a:rPr lang="en-US" dirty="0" smtClean="0"/>
              <a:t>Stacks implemented using</a:t>
            </a:r>
          </a:p>
          <a:p>
            <a:pPr lvl="1"/>
            <a:r>
              <a:rPr lang="en-US" dirty="0" smtClean="0"/>
              <a:t>Static Arrays</a:t>
            </a:r>
          </a:p>
          <a:p>
            <a:pPr lvl="1"/>
            <a:r>
              <a:rPr lang="en-US" dirty="0" smtClean="0"/>
              <a:t>Dynamic Arrays  </a:t>
            </a:r>
            <a:r>
              <a:rPr lang="en-US" sz="2000" dirty="0" smtClean="0"/>
              <a:t>(also in the homework)</a:t>
            </a:r>
            <a:endParaRPr lang="en-US" dirty="0" smtClean="0"/>
          </a:p>
          <a:p>
            <a:pPr lvl="1"/>
            <a:r>
              <a:rPr lang="en-US" dirty="0" smtClean="0"/>
              <a:t>Linked Lists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Next</a:t>
            </a:r>
          </a:p>
          <a:p>
            <a:pPr lvl="1"/>
            <a:r>
              <a:rPr lang="en-US" dirty="0" smtClean="0"/>
              <a:t>Review: Linked Lists</a:t>
            </a:r>
          </a:p>
          <a:p>
            <a:pPr lvl="1"/>
            <a:r>
              <a:rPr lang="en-US" dirty="0" smtClean="0"/>
              <a:t>Review: How to implement a stack </a:t>
            </a:r>
            <a:br>
              <a:rPr lang="en-US" dirty="0" smtClean="0"/>
            </a:br>
            <a:r>
              <a:rPr lang="en-US" dirty="0" smtClean="0"/>
              <a:t>              using a Linked List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9087408">
            <a:off x="62160" y="389392"/>
            <a:ext cx="83388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stellar" panose="020A0402060406010301" pitchFamily="18" charset="0"/>
              </a:rPr>
              <a:t>Review</a:t>
            </a:r>
            <a:endParaRPr lang="en-US" sz="1200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62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Removing a Node</a:t>
            </a:r>
          </a:p>
        </p:txBody>
      </p:sp>
      <p:sp>
        <p:nvSpPr>
          <p:cNvPr id="90115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Have the prev node’s next point to the next of the current node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Have the next node’s prev point to the prev of the current node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Delete the current node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43082" y="4114800"/>
            <a:ext cx="7559977" cy="581621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 Box 13"/>
          <p:cNvSpPr txBox="1">
            <a:spLocks noChangeArrowheads="1"/>
          </p:cNvSpPr>
          <p:nvPr/>
        </p:nvSpPr>
        <p:spPr bwMode="auto">
          <a:xfrm>
            <a:off x="1611313" y="4965700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head</a:t>
            </a:r>
          </a:p>
        </p:txBody>
      </p:sp>
      <p:sp>
        <p:nvSpPr>
          <p:cNvPr id="61" name="Text Box 13"/>
          <p:cNvSpPr txBox="1">
            <a:spLocks noChangeArrowheads="1"/>
          </p:cNvSpPr>
          <p:nvPr/>
        </p:nvSpPr>
        <p:spPr bwMode="auto">
          <a:xfrm>
            <a:off x="6355191" y="4962525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tail</a:t>
            </a:r>
          </a:p>
        </p:txBody>
      </p:sp>
      <p:sp>
        <p:nvSpPr>
          <p:cNvPr id="62" name="Line 16"/>
          <p:cNvSpPr>
            <a:spLocks noChangeShapeType="1"/>
          </p:cNvSpPr>
          <p:nvPr/>
        </p:nvSpPr>
        <p:spPr bwMode="auto">
          <a:xfrm>
            <a:off x="2265362" y="5150643"/>
            <a:ext cx="378679" cy="27473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63" name="Group 62"/>
          <p:cNvGrpSpPr/>
          <p:nvPr/>
        </p:nvGrpSpPr>
        <p:grpSpPr>
          <a:xfrm>
            <a:off x="2063750" y="5325995"/>
            <a:ext cx="4445441" cy="885538"/>
            <a:chOff x="2063750" y="5325995"/>
            <a:chExt cx="4445441" cy="885538"/>
          </a:xfrm>
        </p:grpSpPr>
        <p:grpSp>
          <p:nvGrpSpPr>
            <p:cNvPr id="64" name="Group 63"/>
            <p:cNvGrpSpPr/>
            <p:nvPr/>
          </p:nvGrpSpPr>
          <p:grpSpPr>
            <a:xfrm>
              <a:off x="2383374" y="5342117"/>
              <a:ext cx="4125817" cy="869416"/>
              <a:chOff x="2383374" y="5342117"/>
              <a:chExt cx="4125817" cy="869416"/>
            </a:xfrm>
          </p:grpSpPr>
          <p:grpSp>
            <p:nvGrpSpPr>
              <p:cNvPr id="66" name="Group 96"/>
              <p:cNvGrpSpPr>
                <a:grpSpLocks/>
              </p:cNvGrpSpPr>
              <p:nvPr/>
            </p:nvGrpSpPr>
            <p:grpSpPr bwMode="auto">
              <a:xfrm>
                <a:off x="2383374" y="5342117"/>
                <a:ext cx="3793512" cy="869416"/>
                <a:chOff x="1295400" y="5344260"/>
                <a:chExt cx="4800532" cy="1099410"/>
              </a:xfrm>
            </p:grpSpPr>
            <p:sp>
              <p:nvSpPr>
                <p:cNvPr id="68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881664" y="6123148"/>
                  <a:ext cx="810950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Leonard</a:t>
                  </a:r>
                </a:p>
              </p:txBody>
            </p:sp>
            <p:sp>
              <p:nvSpPr>
                <p:cNvPr id="69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255079" y="6123148"/>
                  <a:ext cx="806794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Sheldon</a:t>
                  </a:r>
                </a:p>
              </p:txBody>
            </p:sp>
            <p:sp>
              <p:nvSpPr>
                <p:cNvPr id="71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5005744" y="6128716"/>
                  <a:ext cx="404901" cy="3149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 dirty="0">
                      <a:solidFill>
                        <a:schemeClr val="tx2"/>
                      </a:solidFill>
                      <a:latin typeface="Calibri" pitchFamily="34" charset="0"/>
                    </a:rPr>
                    <a:t>Raj</a:t>
                  </a:r>
                </a:p>
              </p:txBody>
            </p:sp>
            <p:grpSp>
              <p:nvGrpSpPr>
                <p:cNvPr id="72" name="Group 43"/>
                <p:cNvGrpSpPr>
                  <a:grpSpLocks/>
                </p:cNvGrpSpPr>
                <p:nvPr/>
              </p:nvGrpSpPr>
              <p:grpSpPr bwMode="auto">
                <a:xfrm>
                  <a:off x="4633868" y="5350059"/>
                  <a:ext cx="1462064" cy="757538"/>
                  <a:chOff x="3902846" y="5144952"/>
                  <a:chExt cx="1714500" cy="888332"/>
                </a:xfrm>
              </p:grpSpPr>
              <p:grpSp>
                <p:nvGrpSpPr>
                  <p:cNvPr id="89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3902846" y="5144952"/>
                    <a:ext cx="1309371" cy="436479"/>
                    <a:chOff x="3573400" y="5148606"/>
                    <a:chExt cx="1563437" cy="521172"/>
                  </a:xfrm>
                </p:grpSpPr>
                <p:sp>
                  <p:nvSpPr>
                    <p:cNvPr id="92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73400" y="5149079"/>
                      <a:ext cx="520700" cy="520699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3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94100" y="5149078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4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16137" y="5148606"/>
                      <a:ext cx="520700" cy="520699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90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4558567" y="5367537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1" name="Freeform 24"/>
                  <p:cNvSpPr>
                    <a:spLocks/>
                  </p:cNvSpPr>
                  <p:nvPr/>
                </p:nvSpPr>
                <p:spPr bwMode="auto">
                  <a:xfrm>
                    <a:off x="5002399" y="5224076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3" name="Freeform 24"/>
                <p:cNvSpPr>
                  <a:spLocks/>
                </p:cNvSpPr>
                <p:nvPr/>
              </p:nvSpPr>
              <p:spPr bwMode="auto">
                <a:xfrm>
                  <a:off x="4091797" y="5428925"/>
                  <a:ext cx="524405" cy="119131"/>
                </a:xfrm>
                <a:custGeom>
                  <a:avLst/>
                  <a:gdLst>
                    <a:gd name="T0" fmla="*/ 0 w 480"/>
                    <a:gd name="T1" fmla="*/ 2147483647 h 88"/>
                    <a:gd name="T2" fmla="*/ 2147483647 w 480"/>
                    <a:gd name="T3" fmla="*/ 0 h 88"/>
                    <a:gd name="T4" fmla="*/ 2147483647 w 480"/>
                    <a:gd name="T5" fmla="*/ 2147483647 h 88"/>
                    <a:gd name="T6" fmla="*/ 0 60000 65536"/>
                    <a:gd name="T7" fmla="*/ 0 60000 65536"/>
                    <a:gd name="T8" fmla="*/ 0 60000 65536"/>
                    <a:gd name="T9" fmla="*/ 0 w 480"/>
                    <a:gd name="T10" fmla="*/ 0 h 88"/>
                    <a:gd name="T11" fmla="*/ 480 w 480"/>
                    <a:gd name="T12" fmla="*/ 88 h 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80" h="88">
                      <a:moveTo>
                        <a:pt x="0" y="87"/>
                      </a:moveTo>
                      <a:cubicBezTo>
                        <a:pt x="39" y="73"/>
                        <a:pt x="157" y="0"/>
                        <a:pt x="237" y="0"/>
                      </a:cubicBezTo>
                      <a:cubicBezTo>
                        <a:pt x="317" y="0"/>
                        <a:pt x="430" y="70"/>
                        <a:pt x="480" y="88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 type="oval" w="sm" len="sm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74" name="Group 52"/>
                <p:cNvGrpSpPr>
                  <a:grpSpLocks/>
                </p:cNvGrpSpPr>
                <p:nvPr/>
              </p:nvGrpSpPr>
              <p:grpSpPr bwMode="auto">
                <a:xfrm>
                  <a:off x="2775135" y="5344260"/>
                  <a:ext cx="1473978" cy="757538"/>
                  <a:chOff x="5181600" y="5126121"/>
                  <a:chExt cx="1728471" cy="888332"/>
                </a:xfrm>
              </p:grpSpPr>
              <p:grpSp>
                <p:nvGrpSpPr>
                  <p:cNvPr id="83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86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87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88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84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85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5" name="Group 60"/>
                <p:cNvGrpSpPr>
                  <a:grpSpLocks/>
                </p:cNvGrpSpPr>
                <p:nvPr/>
              </p:nvGrpSpPr>
              <p:grpSpPr bwMode="auto">
                <a:xfrm>
                  <a:off x="1295400" y="535566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76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80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81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82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77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78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79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67" name="Text Box 32"/>
              <p:cNvSpPr txBox="1">
                <a:spLocks noChangeArrowheads="1"/>
              </p:cNvSpPr>
              <p:nvPr/>
            </p:nvSpPr>
            <p:spPr bwMode="auto">
              <a:xfrm>
                <a:off x="6105966" y="5417187"/>
                <a:ext cx="403225" cy="382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b="1" dirty="0">
                    <a:solidFill>
                      <a:srgbClr val="0000FF"/>
                    </a:solidFill>
                    <a:latin typeface="Calibri" pitchFamily="34" charset="0"/>
                    <a:sym typeface="Symbol" charset="2"/>
                  </a:rPr>
                  <a:t></a:t>
                </a:r>
                <a:endParaRPr lang="en-US" altLang="en-US" b="1" dirty="0">
                  <a:solidFill>
                    <a:srgbClr val="0000FF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65" name="Text Box 32"/>
            <p:cNvSpPr txBox="1">
              <a:spLocks noChangeArrowheads="1"/>
            </p:cNvSpPr>
            <p:nvPr/>
          </p:nvSpPr>
          <p:spPr bwMode="auto">
            <a:xfrm>
              <a:off x="2063750" y="5325995"/>
              <a:ext cx="403225" cy="382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dirty="0">
                  <a:solidFill>
                    <a:srgbClr val="0000FF"/>
                  </a:solidFill>
                  <a:latin typeface="Calibri" pitchFamily="34" charset="0"/>
                  <a:sym typeface="Symbol" charset="2"/>
                </a:rPr>
                <a:t></a:t>
              </a:r>
              <a:endParaRPr lang="en-US" altLang="en-US" b="1" dirty="0">
                <a:solidFill>
                  <a:srgbClr val="0000FF"/>
                </a:solidFill>
                <a:latin typeface="Calibri" pitchFamily="34" charset="0"/>
              </a:endParaRPr>
            </a:p>
          </p:txBody>
        </p:sp>
      </p:grpSp>
      <p:sp>
        <p:nvSpPr>
          <p:cNvPr id="95" name="Line 16"/>
          <p:cNvSpPr>
            <a:spLocks noChangeShapeType="1"/>
          </p:cNvSpPr>
          <p:nvPr/>
        </p:nvSpPr>
        <p:spPr bwMode="auto">
          <a:xfrm flipH="1">
            <a:off x="5951489" y="5150645"/>
            <a:ext cx="495774" cy="2004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9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of Doubly Linked List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 ends the description of a doubly linked list</a:t>
            </a:r>
          </a:p>
          <a:p>
            <a:endParaRPr lang="en-US" dirty="0"/>
          </a:p>
          <a:p>
            <a:r>
              <a:rPr lang="en-US" dirty="0" smtClean="0"/>
              <a:t>Next</a:t>
            </a:r>
          </a:p>
          <a:p>
            <a:pPr lvl="1"/>
            <a:r>
              <a:rPr lang="en-US" dirty="0" err="1" smtClean="0"/>
              <a:t>Deques</a:t>
            </a:r>
            <a:r>
              <a:rPr lang="en-US" dirty="0" smtClean="0"/>
              <a:t>  (decks): Double Ended Queues</a:t>
            </a:r>
          </a:p>
          <a:p>
            <a:pPr lvl="2"/>
            <a:r>
              <a:rPr lang="en-US" dirty="0" smtClean="0"/>
              <a:t>And using Doubly Linked Lists to implement them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16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Marker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943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Questions on:</a:t>
            </a:r>
          </a:p>
          <a:p>
            <a:pPr lvl="1"/>
            <a:r>
              <a:rPr lang="en-US" dirty="0"/>
              <a:t>Review </a:t>
            </a:r>
            <a:r>
              <a:rPr lang="en-US" dirty="0" smtClean="0"/>
              <a:t>Stacks, Singly Linked Lists</a:t>
            </a:r>
            <a:endParaRPr lang="en-US" dirty="0"/>
          </a:p>
          <a:p>
            <a:pPr lvl="1"/>
            <a:r>
              <a:rPr lang="en-US" dirty="0" smtClean="0"/>
              <a:t>Queues</a:t>
            </a:r>
          </a:p>
          <a:p>
            <a:pPr lvl="2"/>
            <a:r>
              <a:rPr lang="en-US" dirty="0" smtClean="0"/>
              <a:t>In General</a:t>
            </a:r>
          </a:p>
          <a:p>
            <a:pPr lvl="2"/>
            <a:r>
              <a:rPr lang="en-US" dirty="0" smtClean="0"/>
              <a:t>Concept of Implementation using Circular Array</a:t>
            </a:r>
          </a:p>
          <a:p>
            <a:pPr lvl="2"/>
            <a:r>
              <a:rPr lang="en-US" dirty="0" smtClean="0"/>
              <a:t>Pseudo-Code Implementation</a:t>
            </a:r>
          </a:p>
          <a:p>
            <a:pPr lvl="2"/>
            <a:r>
              <a:rPr lang="en-US" dirty="0" smtClean="0"/>
              <a:t>Linked List Implementation Concept</a:t>
            </a:r>
          </a:p>
          <a:p>
            <a:pPr lvl="1"/>
            <a:r>
              <a:rPr lang="en-US" dirty="0"/>
              <a:t>Doubly Linked List</a:t>
            </a:r>
          </a:p>
          <a:p>
            <a:pPr lvl="2"/>
            <a:r>
              <a:rPr lang="en-US" dirty="0" smtClean="0"/>
              <a:t>General Concept, Node Setup</a:t>
            </a:r>
          </a:p>
          <a:p>
            <a:pPr lvl="2"/>
            <a:r>
              <a:rPr lang="en-US" dirty="0"/>
              <a:t>Pseudo-Code Implementation Concept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Next up</a:t>
            </a:r>
          </a:p>
          <a:p>
            <a:pPr lvl="1"/>
            <a:r>
              <a:rPr lang="en-US" dirty="0" err="1" smtClean="0"/>
              <a:t>Deques</a:t>
            </a:r>
            <a:r>
              <a:rPr lang="en-US" dirty="0" smtClean="0"/>
              <a:t> (pronounced Decks)</a:t>
            </a:r>
          </a:p>
          <a:p>
            <a:pPr lvl="2"/>
            <a:r>
              <a:rPr lang="en-US" dirty="0" smtClean="0"/>
              <a:t>Implemented Using Doubly Linked Lists</a:t>
            </a:r>
          </a:p>
          <a:p>
            <a:pPr lvl="1"/>
            <a:r>
              <a:rPr lang="en-US" dirty="0"/>
              <a:t>Iterators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4419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Double-Ended Queues</a:t>
            </a:r>
            <a:endParaRPr lang="en-US" altLang="en-US" sz="4000" dirty="0" smtClean="0"/>
          </a:p>
        </p:txBody>
      </p:sp>
      <p:sp>
        <p:nvSpPr>
          <p:cNvPr id="7168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219200"/>
            <a:ext cx="3962400" cy="52578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000" dirty="0" smtClean="0"/>
              <a:t>The </a:t>
            </a:r>
            <a:r>
              <a:rPr lang="en-US" sz="2000" dirty="0" smtClean="0">
                <a:solidFill>
                  <a:srgbClr val="FF0000"/>
                </a:solidFill>
              </a:rPr>
              <a:t>Double-Ended Queue, or </a:t>
            </a:r>
            <a:r>
              <a:rPr lang="en-US" sz="2000" dirty="0" err="1" smtClean="0">
                <a:solidFill>
                  <a:srgbClr val="FF0000"/>
                </a:solidFill>
              </a:rPr>
              <a:t>Deque</a:t>
            </a:r>
            <a:r>
              <a:rPr lang="en-US" sz="2000" dirty="0" smtClean="0">
                <a:solidFill>
                  <a:schemeClr val="tx2"/>
                </a:solidFill>
              </a:rPr>
              <a:t>,</a:t>
            </a:r>
            <a:r>
              <a:rPr lang="en-US" sz="2000" dirty="0" smtClean="0"/>
              <a:t> ADT stores arbitrary objects. (Pronounced ‘deck’)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sz="20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000" dirty="0" smtClean="0"/>
              <a:t>Richer than stack or queue ADTs. Supports insertions and deletions at both the front and the end.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sz="20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000" b="1" dirty="0" smtClean="0"/>
              <a:t>Main </a:t>
            </a:r>
            <a:r>
              <a:rPr lang="en-US" sz="2000" b="1" dirty="0" err="1" smtClean="0"/>
              <a:t>deque</a:t>
            </a:r>
            <a:r>
              <a:rPr lang="en-US" sz="2000" b="1" dirty="0" smtClean="0"/>
              <a:t> operations: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insertFirst</a:t>
            </a:r>
            <a:r>
              <a:rPr lang="en-US" sz="1800" dirty="0" smtClean="0">
                <a:solidFill>
                  <a:srgbClr val="FF0000"/>
                </a:solidFill>
              </a:rPr>
              <a:t>(object o)</a:t>
            </a:r>
            <a:r>
              <a:rPr lang="en-US" sz="1800" dirty="0" smtClean="0"/>
              <a:t>: inserts element o at the beginning of the </a:t>
            </a:r>
            <a:r>
              <a:rPr lang="en-US" sz="1800" dirty="0" err="1" smtClean="0"/>
              <a:t>deque</a:t>
            </a: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insertLast</a:t>
            </a:r>
            <a:r>
              <a:rPr lang="en-US" sz="1800" dirty="0" smtClean="0">
                <a:solidFill>
                  <a:srgbClr val="FF0000"/>
                </a:solidFill>
              </a:rPr>
              <a:t>(object o)</a:t>
            </a:r>
            <a:r>
              <a:rPr lang="en-US" sz="1800" dirty="0" smtClean="0"/>
              <a:t>: inserts element o at the end of the </a:t>
            </a:r>
            <a:r>
              <a:rPr lang="en-US" sz="1800" dirty="0" err="1" smtClean="0"/>
              <a:t>deque</a:t>
            </a: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removeFirst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removes and returns the element at the front of the </a:t>
            </a:r>
            <a:r>
              <a:rPr lang="en-US" sz="1800" dirty="0" err="1" smtClean="0"/>
              <a:t>deque</a:t>
            </a: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removeLast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removes and returns the element at the end of the </a:t>
            </a:r>
            <a:r>
              <a:rPr lang="en-US" sz="1800" dirty="0" err="1" smtClean="0"/>
              <a:t>deque</a:t>
            </a:r>
            <a:endParaRPr lang="en-US" sz="1800" dirty="0" smtClean="0"/>
          </a:p>
        </p:txBody>
      </p:sp>
      <p:sp>
        <p:nvSpPr>
          <p:cNvPr id="2053" name="Rectangle 4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676400"/>
            <a:ext cx="42672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000" dirty="0" smtClean="0"/>
              <a:t>Auxiliary </a:t>
            </a:r>
            <a:r>
              <a:rPr lang="en-US" altLang="en-US" sz="2000" dirty="0" err="1" smtClean="0"/>
              <a:t>deque</a:t>
            </a:r>
            <a:r>
              <a:rPr lang="en-US" altLang="en-US" sz="2000" dirty="0" smtClean="0"/>
              <a:t> operations: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 smtClean="0">
                <a:solidFill>
                  <a:srgbClr val="FF0000"/>
                </a:solidFill>
              </a:rPr>
              <a:t>first()</a:t>
            </a:r>
            <a:r>
              <a:rPr lang="en-US" altLang="en-US" sz="1800" dirty="0" smtClean="0"/>
              <a:t>: returns the element at the front without removing it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 smtClean="0">
                <a:solidFill>
                  <a:srgbClr val="FF0000"/>
                </a:solidFill>
              </a:rPr>
              <a:t>last()</a:t>
            </a:r>
            <a:r>
              <a:rPr lang="en-US" altLang="en-US" sz="1800" dirty="0" smtClean="0"/>
              <a:t>: returns the element at the front without removing it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 smtClean="0">
                <a:solidFill>
                  <a:srgbClr val="FF0000"/>
                </a:solidFill>
              </a:rPr>
              <a:t>size()</a:t>
            </a:r>
            <a:r>
              <a:rPr lang="en-US" altLang="en-US" sz="1800" dirty="0" smtClean="0"/>
              <a:t>: returns the number of elements stored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 err="1" smtClean="0">
                <a:solidFill>
                  <a:srgbClr val="FF0000"/>
                </a:solidFill>
              </a:rPr>
              <a:t>isEmpty</a:t>
            </a:r>
            <a:r>
              <a:rPr lang="en-US" altLang="en-US" sz="1800" dirty="0" smtClean="0">
                <a:solidFill>
                  <a:srgbClr val="FF0000"/>
                </a:solidFill>
              </a:rPr>
              <a:t>()</a:t>
            </a:r>
            <a:r>
              <a:rPr lang="en-US" altLang="en-US" sz="1800" dirty="0" smtClean="0"/>
              <a:t>: returns a Boolean value indicating whether no elements are stored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000" dirty="0" smtClean="0"/>
              <a:t>Exceptions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 smtClean="0"/>
              <a:t>Attempting to execute </a:t>
            </a:r>
            <a:r>
              <a:rPr lang="en-US" altLang="en-US" sz="1800" dirty="0" err="1" smtClean="0"/>
              <a:t>removeFirst,removeLast</a:t>
            </a:r>
            <a:r>
              <a:rPr lang="en-US" altLang="en-US" sz="1800" dirty="0" smtClean="0"/>
              <a:t>, front, or last on an empty </a:t>
            </a:r>
            <a:r>
              <a:rPr lang="en-US" altLang="en-US" sz="1800" dirty="0" err="1" smtClean="0"/>
              <a:t>deque</a:t>
            </a:r>
            <a:r>
              <a:rPr lang="en-US" altLang="en-US" sz="1800" dirty="0" smtClean="0"/>
              <a:t> throws an </a:t>
            </a:r>
            <a:r>
              <a:rPr lang="en-US" altLang="en-US" sz="1800" dirty="0" err="1" smtClean="0">
                <a:solidFill>
                  <a:srgbClr val="FF0000"/>
                </a:solidFill>
              </a:rPr>
              <a:t>EmptyDequeException</a:t>
            </a:r>
            <a:endParaRPr lang="en-US" altLang="en-US" sz="1800" dirty="0" smtClean="0">
              <a:solidFill>
                <a:srgbClr val="FF0000"/>
              </a:solidFill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0917185"/>
              </p:ext>
            </p:extLst>
          </p:nvPr>
        </p:nvGraphicFramePr>
        <p:xfrm>
          <a:off x="8001000" y="228600"/>
          <a:ext cx="697548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" name="Clip" r:id="rId4" imgW="1878594" imgH="3468986" progId="MS_ClipArt_Gallery.2">
                  <p:embed/>
                </p:oleObj>
              </mc:Choice>
              <mc:Fallback>
                <p:oleObj name="Clip" r:id="rId4" imgW="1878594" imgH="3468986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228600"/>
                        <a:ext cx="697548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ounded Rectangle 1"/>
          <p:cNvSpPr/>
          <p:nvPr/>
        </p:nvSpPr>
        <p:spPr>
          <a:xfrm>
            <a:off x="4800600" y="1524000"/>
            <a:ext cx="4191000" cy="4876800"/>
          </a:xfrm>
          <a:prstGeom prst="roundRect">
            <a:avLst/>
          </a:prstGeom>
          <a:solidFill>
            <a:schemeClr val="bg1">
              <a:lumMod val="9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45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6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6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6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6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Double-Ended Queues</a:t>
            </a:r>
            <a:endParaRPr lang="en-US" altLang="en-US" sz="4000" dirty="0" smtClean="0"/>
          </a:p>
        </p:txBody>
      </p:sp>
      <p:sp>
        <p:nvSpPr>
          <p:cNvPr id="7168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219200"/>
            <a:ext cx="3962400" cy="52578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000" dirty="0" smtClean="0"/>
              <a:t>The </a:t>
            </a:r>
            <a:r>
              <a:rPr lang="en-US" sz="2000" dirty="0" smtClean="0">
                <a:solidFill>
                  <a:srgbClr val="FF0000"/>
                </a:solidFill>
              </a:rPr>
              <a:t>Double-Ended Queue, or </a:t>
            </a:r>
            <a:r>
              <a:rPr lang="en-US" sz="2000" dirty="0" err="1" smtClean="0">
                <a:solidFill>
                  <a:srgbClr val="FF0000"/>
                </a:solidFill>
              </a:rPr>
              <a:t>Deque</a:t>
            </a:r>
            <a:r>
              <a:rPr lang="en-US" sz="2000" dirty="0" smtClean="0">
                <a:solidFill>
                  <a:schemeClr val="tx2"/>
                </a:solidFill>
              </a:rPr>
              <a:t>,</a:t>
            </a:r>
            <a:r>
              <a:rPr lang="en-US" sz="2000" dirty="0" smtClean="0"/>
              <a:t> ADT stores arbitrary objects. (Pronounced ‘deck’)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sz="20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000" dirty="0" smtClean="0"/>
              <a:t>Richer than stack or queue ADTs. Supports insertions and deletions at both the front and the end.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sz="20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000" dirty="0" smtClean="0"/>
              <a:t>Main </a:t>
            </a:r>
            <a:r>
              <a:rPr lang="en-US" sz="2000" dirty="0" err="1" smtClean="0"/>
              <a:t>deque</a:t>
            </a:r>
            <a:r>
              <a:rPr lang="en-US" sz="2000" dirty="0" smtClean="0"/>
              <a:t> operations: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insertFirst</a:t>
            </a:r>
            <a:r>
              <a:rPr lang="en-US" sz="1800" dirty="0" smtClean="0">
                <a:solidFill>
                  <a:srgbClr val="FF0000"/>
                </a:solidFill>
              </a:rPr>
              <a:t>(object o)</a:t>
            </a:r>
            <a:r>
              <a:rPr lang="en-US" sz="1800" dirty="0" smtClean="0"/>
              <a:t>: inserts element o at the beginning of the </a:t>
            </a:r>
            <a:r>
              <a:rPr lang="en-US" sz="1800" dirty="0" err="1" smtClean="0"/>
              <a:t>deque</a:t>
            </a: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insertLast</a:t>
            </a:r>
            <a:r>
              <a:rPr lang="en-US" sz="1800" dirty="0" smtClean="0">
                <a:solidFill>
                  <a:srgbClr val="FF0000"/>
                </a:solidFill>
              </a:rPr>
              <a:t>(object o)</a:t>
            </a:r>
            <a:r>
              <a:rPr lang="en-US" sz="1800" dirty="0" smtClean="0"/>
              <a:t>: inserts element o at the end of the </a:t>
            </a:r>
            <a:r>
              <a:rPr lang="en-US" sz="1800" dirty="0" err="1" smtClean="0"/>
              <a:t>deque</a:t>
            </a: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removeFirst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removes and returns the element at the front of the </a:t>
            </a:r>
            <a:r>
              <a:rPr lang="en-US" sz="1800" dirty="0" err="1" smtClean="0"/>
              <a:t>deque</a:t>
            </a: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removeLast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removes and returns the element at the end of the </a:t>
            </a:r>
            <a:r>
              <a:rPr lang="en-US" sz="1800" dirty="0" err="1" smtClean="0"/>
              <a:t>deque</a:t>
            </a:r>
            <a:endParaRPr lang="en-US" sz="1800" dirty="0" smtClean="0"/>
          </a:p>
        </p:txBody>
      </p:sp>
      <p:sp>
        <p:nvSpPr>
          <p:cNvPr id="2053" name="Rectangle 4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676400"/>
            <a:ext cx="42672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000" b="1" dirty="0" smtClean="0"/>
              <a:t>Auxiliary </a:t>
            </a:r>
            <a:r>
              <a:rPr lang="en-US" altLang="en-US" sz="2000" b="1" dirty="0" err="1" smtClean="0"/>
              <a:t>deque</a:t>
            </a:r>
            <a:r>
              <a:rPr lang="en-US" altLang="en-US" sz="2000" b="1" dirty="0" smtClean="0"/>
              <a:t> operations: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 smtClean="0">
                <a:solidFill>
                  <a:srgbClr val="FF0000"/>
                </a:solidFill>
              </a:rPr>
              <a:t>first()</a:t>
            </a:r>
            <a:r>
              <a:rPr lang="en-US" altLang="en-US" sz="1800" dirty="0" smtClean="0"/>
              <a:t>: returns the element at the front without removing it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 smtClean="0">
                <a:solidFill>
                  <a:srgbClr val="FF0000"/>
                </a:solidFill>
              </a:rPr>
              <a:t>last()</a:t>
            </a:r>
            <a:r>
              <a:rPr lang="en-US" altLang="en-US" sz="1800" dirty="0" smtClean="0"/>
              <a:t>: returns the element at the front without removing it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 smtClean="0">
                <a:solidFill>
                  <a:srgbClr val="FF0000"/>
                </a:solidFill>
              </a:rPr>
              <a:t>size()</a:t>
            </a:r>
            <a:r>
              <a:rPr lang="en-US" altLang="en-US" sz="1800" dirty="0" smtClean="0"/>
              <a:t>: returns the number of elements stored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 err="1" smtClean="0">
                <a:solidFill>
                  <a:srgbClr val="FF0000"/>
                </a:solidFill>
              </a:rPr>
              <a:t>isEmpty</a:t>
            </a:r>
            <a:r>
              <a:rPr lang="en-US" altLang="en-US" sz="1800" dirty="0" smtClean="0">
                <a:solidFill>
                  <a:srgbClr val="FF0000"/>
                </a:solidFill>
              </a:rPr>
              <a:t>()</a:t>
            </a:r>
            <a:r>
              <a:rPr lang="en-US" altLang="en-US" sz="1800" dirty="0" smtClean="0"/>
              <a:t>: returns a Boolean value indicating whether no elements are stored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000" dirty="0" smtClean="0"/>
              <a:t>Exceptions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 smtClean="0"/>
              <a:t>Attempting to execute </a:t>
            </a:r>
            <a:r>
              <a:rPr lang="en-US" altLang="en-US" sz="1800" dirty="0" err="1" smtClean="0"/>
              <a:t>removeFirst,removeLast</a:t>
            </a:r>
            <a:r>
              <a:rPr lang="en-US" altLang="en-US" sz="1800" dirty="0" smtClean="0"/>
              <a:t>, front, or last on an empty </a:t>
            </a:r>
            <a:r>
              <a:rPr lang="en-US" altLang="en-US" sz="1800" dirty="0" err="1" smtClean="0"/>
              <a:t>deque</a:t>
            </a:r>
            <a:r>
              <a:rPr lang="en-US" altLang="en-US" sz="1800" dirty="0" smtClean="0"/>
              <a:t> throws an </a:t>
            </a:r>
            <a:r>
              <a:rPr lang="en-US" altLang="en-US" sz="1800" dirty="0" err="1" smtClean="0">
                <a:solidFill>
                  <a:srgbClr val="FF0000"/>
                </a:solidFill>
              </a:rPr>
              <a:t>EmptyDequeException</a:t>
            </a:r>
            <a:endParaRPr lang="en-US" altLang="en-US" sz="1800" dirty="0" smtClean="0">
              <a:solidFill>
                <a:srgbClr val="FF0000"/>
              </a:solidFill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1109725"/>
              </p:ext>
            </p:extLst>
          </p:nvPr>
        </p:nvGraphicFramePr>
        <p:xfrm>
          <a:off x="8001000" y="228600"/>
          <a:ext cx="697548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Clip" r:id="rId4" imgW="1878594" imgH="3468986" progId="MS_ClipArt_Gallery.2">
                  <p:embed/>
                </p:oleObj>
              </mc:Choice>
              <mc:Fallback>
                <p:oleObj name="Clip" r:id="rId4" imgW="1878594" imgH="3468986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228600"/>
                        <a:ext cx="697548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4800600" y="4572000"/>
            <a:ext cx="4191000" cy="1828800"/>
          </a:xfrm>
          <a:prstGeom prst="roundRect">
            <a:avLst/>
          </a:prstGeom>
          <a:solidFill>
            <a:schemeClr val="bg1">
              <a:lumMod val="9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0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Double-Ended Queues</a:t>
            </a:r>
            <a:endParaRPr lang="en-US" altLang="en-US" sz="4000" dirty="0" smtClean="0"/>
          </a:p>
        </p:txBody>
      </p:sp>
      <p:sp>
        <p:nvSpPr>
          <p:cNvPr id="7168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219200"/>
            <a:ext cx="3962400" cy="52578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000" dirty="0" smtClean="0"/>
              <a:t>The </a:t>
            </a:r>
            <a:r>
              <a:rPr lang="en-US" sz="2000" dirty="0" smtClean="0">
                <a:solidFill>
                  <a:srgbClr val="FF0000"/>
                </a:solidFill>
              </a:rPr>
              <a:t>Double-Ended Queue, or </a:t>
            </a:r>
            <a:r>
              <a:rPr lang="en-US" sz="2000" dirty="0" err="1" smtClean="0">
                <a:solidFill>
                  <a:srgbClr val="FF0000"/>
                </a:solidFill>
              </a:rPr>
              <a:t>Deque</a:t>
            </a:r>
            <a:r>
              <a:rPr lang="en-US" sz="2000" dirty="0" smtClean="0">
                <a:solidFill>
                  <a:schemeClr val="tx2"/>
                </a:solidFill>
              </a:rPr>
              <a:t>,</a:t>
            </a:r>
            <a:r>
              <a:rPr lang="en-US" sz="2000" dirty="0" smtClean="0"/>
              <a:t> ADT stores arbitrary objects. (Pronounced ‘deck’)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sz="20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000" dirty="0" smtClean="0"/>
              <a:t>Richer than stack or queue ADTs. Supports insertions and deletions at both the front and the end.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sz="20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000" dirty="0" smtClean="0"/>
              <a:t>Main </a:t>
            </a:r>
            <a:r>
              <a:rPr lang="en-US" sz="2000" dirty="0" err="1" smtClean="0"/>
              <a:t>deque</a:t>
            </a:r>
            <a:r>
              <a:rPr lang="en-US" sz="2000" dirty="0" smtClean="0"/>
              <a:t> operations: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insertFirst</a:t>
            </a:r>
            <a:r>
              <a:rPr lang="en-US" sz="1800" dirty="0" smtClean="0">
                <a:solidFill>
                  <a:srgbClr val="FF0000"/>
                </a:solidFill>
              </a:rPr>
              <a:t>(object o)</a:t>
            </a:r>
            <a:r>
              <a:rPr lang="en-US" sz="1800" dirty="0" smtClean="0"/>
              <a:t>: inserts element o at the beginning of the </a:t>
            </a:r>
            <a:r>
              <a:rPr lang="en-US" sz="1800" dirty="0" err="1" smtClean="0"/>
              <a:t>deque</a:t>
            </a: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insertLast</a:t>
            </a:r>
            <a:r>
              <a:rPr lang="en-US" sz="1800" dirty="0" smtClean="0">
                <a:solidFill>
                  <a:srgbClr val="FF0000"/>
                </a:solidFill>
              </a:rPr>
              <a:t>(object o)</a:t>
            </a:r>
            <a:r>
              <a:rPr lang="en-US" sz="1800" dirty="0" smtClean="0"/>
              <a:t>: inserts element o at the end of the </a:t>
            </a:r>
            <a:r>
              <a:rPr lang="en-US" sz="1800" dirty="0" err="1" smtClean="0"/>
              <a:t>deque</a:t>
            </a: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removeFirst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removes and returns the element at the front of the </a:t>
            </a:r>
            <a:r>
              <a:rPr lang="en-US" sz="1800" dirty="0" err="1" smtClean="0"/>
              <a:t>deque</a:t>
            </a: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removeLast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removes and returns the element at the end of the </a:t>
            </a:r>
            <a:r>
              <a:rPr lang="en-US" sz="1800" dirty="0" err="1" smtClean="0"/>
              <a:t>deque</a:t>
            </a:r>
            <a:endParaRPr lang="en-US" sz="1800" dirty="0" smtClean="0"/>
          </a:p>
        </p:txBody>
      </p:sp>
      <p:sp>
        <p:nvSpPr>
          <p:cNvPr id="2053" name="Rectangle 4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676400"/>
            <a:ext cx="42672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000" dirty="0" smtClean="0"/>
              <a:t>Auxiliary </a:t>
            </a:r>
            <a:r>
              <a:rPr lang="en-US" altLang="en-US" sz="2000" dirty="0" err="1" smtClean="0"/>
              <a:t>deque</a:t>
            </a:r>
            <a:r>
              <a:rPr lang="en-US" altLang="en-US" sz="2000" dirty="0" smtClean="0"/>
              <a:t> operations: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 smtClean="0">
                <a:solidFill>
                  <a:srgbClr val="FF0000"/>
                </a:solidFill>
              </a:rPr>
              <a:t>first()</a:t>
            </a:r>
            <a:r>
              <a:rPr lang="en-US" altLang="en-US" sz="1800" dirty="0" smtClean="0"/>
              <a:t>: returns the element at the front without removing it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 smtClean="0">
                <a:solidFill>
                  <a:srgbClr val="FF0000"/>
                </a:solidFill>
              </a:rPr>
              <a:t>last()</a:t>
            </a:r>
            <a:r>
              <a:rPr lang="en-US" altLang="en-US" sz="1800" dirty="0" smtClean="0"/>
              <a:t>: returns the element at the front without removing it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 smtClean="0">
                <a:solidFill>
                  <a:srgbClr val="FF0000"/>
                </a:solidFill>
              </a:rPr>
              <a:t>size()</a:t>
            </a:r>
            <a:r>
              <a:rPr lang="en-US" altLang="en-US" sz="1800" dirty="0" smtClean="0"/>
              <a:t>: returns the number of elements stored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 err="1" smtClean="0">
                <a:solidFill>
                  <a:srgbClr val="FF0000"/>
                </a:solidFill>
              </a:rPr>
              <a:t>isEmpty</a:t>
            </a:r>
            <a:r>
              <a:rPr lang="en-US" altLang="en-US" sz="1800" dirty="0" smtClean="0">
                <a:solidFill>
                  <a:srgbClr val="FF0000"/>
                </a:solidFill>
              </a:rPr>
              <a:t>()</a:t>
            </a:r>
            <a:r>
              <a:rPr lang="en-US" altLang="en-US" sz="1800" dirty="0" smtClean="0"/>
              <a:t>: returns a Boolean value indicating whether no elements are stored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000" b="1" dirty="0" smtClean="0"/>
              <a:t>Exceptions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 smtClean="0"/>
              <a:t>Attempting to execute </a:t>
            </a:r>
            <a:r>
              <a:rPr lang="en-US" altLang="en-US" sz="1800" dirty="0" err="1" smtClean="0"/>
              <a:t>removeFirst,removeLast</a:t>
            </a:r>
            <a:r>
              <a:rPr lang="en-US" altLang="en-US" sz="1800" dirty="0" smtClean="0"/>
              <a:t>, front, or last on an empty </a:t>
            </a:r>
            <a:r>
              <a:rPr lang="en-US" altLang="en-US" sz="1800" dirty="0" err="1" smtClean="0"/>
              <a:t>deque</a:t>
            </a:r>
            <a:r>
              <a:rPr lang="en-US" altLang="en-US" sz="1800" dirty="0" smtClean="0"/>
              <a:t> throws an </a:t>
            </a:r>
            <a:r>
              <a:rPr lang="en-US" altLang="en-US" sz="1800" dirty="0" err="1" smtClean="0">
                <a:solidFill>
                  <a:srgbClr val="FF0000"/>
                </a:solidFill>
              </a:rPr>
              <a:t>EmptyDequeException</a:t>
            </a:r>
            <a:endParaRPr lang="en-US" altLang="en-US" sz="1800" dirty="0" smtClean="0">
              <a:solidFill>
                <a:srgbClr val="FF0000"/>
              </a:solidFill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8678741"/>
              </p:ext>
            </p:extLst>
          </p:nvPr>
        </p:nvGraphicFramePr>
        <p:xfrm>
          <a:off x="8001000" y="228600"/>
          <a:ext cx="697548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Clip" r:id="rId4" imgW="1878594" imgH="3468986" progId="MS_ClipArt_Gallery.2">
                  <p:embed/>
                </p:oleObj>
              </mc:Choice>
              <mc:Fallback>
                <p:oleObj name="Clip" r:id="rId4" imgW="1878594" imgH="3468986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228600"/>
                        <a:ext cx="697548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3617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dirty="0" smtClean="0"/>
              <a:t>Double-Ended Queues &amp; Doubly Linked Lists</a:t>
            </a:r>
            <a:endParaRPr lang="en-US" altLang="en-US" sz="2800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0" y="990600"/>
            <a:ext cx="4648200" cy="55626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000" dirty="0"/>
              <a:t>Main </a:t>
            </a:r>
            <a:r>
              <a:rPr lang="en-US" sz="2000" dirty="0" err="1"/>
              <a:t>deque</a:t>
            </a:r>
            <a:r>
              <a:rPr lang="en-US" sz="2000" dirty="0"/>
              <a:t> operations</a:t>
            </a:r>
            <a:r>
              <a:rPr lang="en-US" sz="2000" dirty="0" smtClean="0"/>
              <a:t>: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2000" dirty="0"/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</a:rPr>
              <a:t>insertFirst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(object o)</a:t>
            </a:r>
            <a:r>
              <a:rPr lang="en-US" sz="1800" dirty="0"/>
              <a:t>: inserts element o at the beginning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insertLast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</a:rPr>
              <a:t>(object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o)</a:t>
            </a:r>
            <a:r>
              <a:rPr lang="en-US" sz="1800" dirty="0"/>
              <a:t>: inserts element o at the end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removeFirst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sz="1800" dirty="0"/>
              <a:t>: removes and returns the element at the front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removeLast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sz="1800" dirty="0"/>
              <a:t>: removes and returns the element at the end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</a:pPr>
            <a:endParaRPr lang="en-US" alt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first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element at the front without removing it</a:t>
            </a:r>
          </a:p>
          <a:p>
            <a:pPr lvl="1">
              <a:lnSpc>
                <a:spcPct val="90000"/>
              </a:lnSpc>
            </a:pPr>
            <a:endParaRPr lang="en-US" alt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last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element at </a:t>
            </a:r>
            <a:r>
              <a:rPr lang="en-US" altLang="en-US" sz="1800"/>
              <a:t>the </a:t>
            </a:r>
            <a:r>
              <a:rPr lang="en-US" altLang="en-US" sz="1800" smtClean="0"/>
              <a:t>end without </a:t>
            </a:r>
            <a:r>
              <a:rPr lang="en-US" altLang="en-US" sz="1800" dirty="0"/>
              <a:t>removing it</a:t>
            </a:r>
          </a:p>
          <a:p>
            <a:pPr lvl="1">
              <a:lnSpc>
                <a:spcPct val="90000"/>
              </a:lnSpc>
            </a:pPr>
            <a:endParaRPr lang="en-US" alt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size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number of elements stored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dirty="0" err="1">
                <a:solidFill>
                  <a:schemeClr val="accent6">
                    <a:lumMod val="75000"/>
                  </a:schemeClr>
                </a:solidFill>
              </a:rPr>
              <a:t>isEmpty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a Boolean value indicating whether no elements are stored</a:t>
            </a:r>
          </a:p>
          <a:p>
            <a:endParaRPr lang="en-US" dirty="0"/>
          </a:p>
        </p:txBody>
      </p:sp>
      <p:sp>
        <p:nvSpPr>
          <p:cNvPr id="7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>
          <a:xfrm>
            <a:off x="4800600" y="1066800"/>
            <a:ext cx="40386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3000" dirty="0" smtClean="0"/>
              <a:t>Doubly linked list operations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insertFront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front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removeFront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front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insertBack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back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removeBack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end of the list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</p:txBody>
      </p:sp>
      <p:sp>
        <p:nvSpPr>
          <p:cNvPr id="8" name="TextBox 7"/>
          <p:cNvSpPr txBox="1"/>
          <p:nvPr/>
        </p:nvSpPr>
        <p:spPr>
          <a:xfrm rot="18013506">
            <a:off x="-112532" y="389876"/>
            <a:ext cx="1042273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stellar" panose="020A0402060406010301" pitchFamily="18" charset="0"/>
              </a:rPr>
              <a:t>Recall</a:t>
            </a:r>
            <a:endParaRPr lang="en-US" sz="1600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04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20000"/>
                <a:lumOff val="80000"/>
              </a:schemeClr>
            </a:gs>
            <a:gs pos="39999">
              <a:schemeClr val="accent5">
                <a:lumMod val="60000"/>
                <a:lumOff val="40000"/>
              </a:schemeClr>
            </a:gs>
            <a:gs pos="7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8934" y="274638"/>
            <a:ext cx="7637865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In-Class Activity</a:t>
            </a:r>
          </a:p>
        </p:txBody>
      </p:sp>
      <p:sp>
        <p:nvSpPr>
          <p:cNvPr id="6861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914400" y="1374027"/>
            <a:ext cx="7924800" cy="487437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Describe how to implement a </a:t>
            </a:r>
            <a:r>
              <a:rPr lang="en-US" altLang="en-US" dirty="0" err="1" smtClean="0"/>
              <a:t>Deque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using a doubly-linked list</a:t>
            </a:r>
          </a:p>
          <a:p>
            <a:pPr lvl="1">
              <a:lnSpc>
                <a:spcPct val="90000"/>
              </a:lnSpc>
            </a:pPr>
            <a:endParaRPr lang="en-US" altLang="en-US" dirty="0" smtClean="0"/>
          </a:p>
          <a:p>
            <a:pPr lvl="1">
              <a:lnSpc>
                <a:spcPct val="90000"/>
              </a:lnSpc>
            </a:pPr>
            <a:r>
              <a:rPr lang="en-US" altLang="en-US" dirty="0" smtClean="0"/>
              <a:t>Based on</a:t>
            </a:r>
          </a:p>
          <a:p>
            <a:pPr lvl="2">
              <a:lnSpc>
                <a:spcPct val="90000"/>
              </a:lnSpc>
            </a:pPr>
            <a:r>
              <a:rPr lang="en-US" altLang="en-US" dirty="0" smtClean="0"/>
              <a:t>Queue operations</a:t>
            </a:r>
            <a:r>
              <a:rPr lang="en-US" altLang="en-US" dirty="0"/>
              <a:t> </a:t>
            </a:r>
            <a:r>
              <a:rPr lang="en-US" altLang="en-US" dirty="0" smtClean="0"/>
              <a:t>and</a:t>
            </a:r>
          </a:p>
          <a:p>
            <a:pPr lvl="2">
              <a:lnSpc>
                <a:spcPct val="90000"/>
              </a:lnSpc>
            </a:pPr>
            <a:r>
              <a:rPr lang="en-US" altLang="en-US" dirty="0" smtClean="0"/>
              <a:t>Doubly-Linked operations </a:t>
            </a:r>
            <a:r>
              <a:rPr lang="en-US" altLang="en-US" dirty="0"/>
              <a:t>per the previous slide</a:t>
            </a:r>
            <a:endParaRPr lang="en-US" altLang="en-US" dirty="0" smtClean="0"/>
          </a:p>
          <a:p>
            <a:pPr lvl="1" eaLnBrk="1" hangingPunct="1">
              <a:lnSpc>
                <a:spcPct val="90000"/>
              </a:lnSpc>
            </a:pPr>
            <a:endParaRPr lang="en-US" altLang="en-US" dirty="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dirty="0" smtClean="0"/>
              <a:t>For each operation, give the Big-Oh running time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dirty="0"/>
          </a:p>
          <a:p>
            <a:pPr lvl="1" eaLnBrk="1" hangingPunct="1">
              <a:lnSpc>
                <a:spcPct val="90000"/>
              </a:lnSpc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9538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010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Deque with a Doubly Linked List</a:t>
            </a:r>
            <a:endParaRPr lang="en-US" altLang="en-US" smtClean="0"/>
          </a:p>
        </p:txBody>
      </p:sp>
      <p:sp>
        <p:nvSpPr>
          <p:cNvPr id="74756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838200" y="1676400"/>
            <a:ext cx="7772400" cy="2133600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b="1" u="sng" dirty="0" smtClean="0"/>
              <a:t>CLAIM</a:t>
            </a:r>
            <a:r>
              <a:rPr lang="en-US" dirty="0" smtClean="0"/>
              <a:t>:</a:t>
            </a:r>
          </a:p>
          <a:p>
            <a:pPr lvl="1">
              <a:buClr>
                <a:schemeClr val="tx1"/>
              </a:buClr>
              <a:defRPr/>
            </a:pPr>
            <a:r>
              <a:rPr lang="en-US" dirty="0" smtClean="0"/>
              <a:t>We can implement a </a:t>
            </a:r>
            <a:r>
              <a:rPr lang="en-US" dirty="0" err="1" smtClean="0"/>
              <a:t>deque</a:t>
            </a:r>
            <a:r>
              <a:rPr lang="en-US" dirty="0" smtClean="0"/>
              <a:t> with a doubly linked list</a:t>
            </a:r>
          </a:p>
          <a:p>
            <a:pPr lvl="2">
              <a:buFont typeface="Arial" pitchFamily="34" charset="0"/>
              <a:buChar char="–"/>
              <a:defRPr/>
            </a:pPr>
            <a:r>
              <a:rPr lang="en-US" dirty="0" smtClean="0"/>
              <a:t>The front element is pointed to by head</a:t>
            </a:r>
          </a:p>
          <a:p>
            <a:pPr lvl="2">
              <a:buFont typeface="Arial" pitchFamily="34" charset="0"/>
              <a:buChar char="–"/>
              <a:defRPr/>
            </a:pPr>
            <a:r>
              <a:rPr lang="en-US" dirty="0" smtClean="0"/>
              <a:t>The rear element is pointed to by tail</a:t>
            </a:r>
          </a:p>
          <a:p>
            <a:pPr eaLnBrk="1" fontAlgn="auto" hangingPunct="1"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dirty="0" smtClean="0"/>
          </a:p>
          <a:p>
            <a:pPr lvl="1">
              <a:buClr>
                <a:schemeClr val="tx1"/>
              </a:buClr>
              <a:defRPr/>
            </a:pPr>
            <a:r>
              <a:rPr lang="en-US" dirty="0" smtClean="0"/>
              <a:t>The space used is </a:t>
            </a:r>
            <a:r>
              <a:rPr lang="en-US" b="1" i="1" dirty="0" smtClean="0">
                <a:latin typeface="Times New Roman" charset="0"/>
              </a:rPr>
              <a:t>O</a:t>
            </a:r>
            <a:r>
              <a:rPr lang="en-US" dirty="0" smtClean="0">
                <a:latin typeface="Times New Roman" charset="0"/>
              </a:rPr>
              <a:t>(</a:t>
            </a:r>
            <a:r>
              <a:rPr lang="en-US" b="1" i="1" dirty="0" smtClean="0">
                <a:latin typeface="Times New Roman" charset="0"/>
              </a:rPr>
              <a:t>n</a:t>
            </a:r>
            <a:r>
              <a:rPr lang="en-US" dirty="0" smtClean="0">
                <a:latin typeface="Times New Roman" charset="0"/>
              </a:rPr>
              <a:t>)</a:t>
            </a:r>
            <a:r>
              <a:rPr lang="en-US" dirty="0" smtClean="0"/>
              <a:t> and each operation of the </a:t>
            </a:r>
            <a:r>
              <a:rPr lang="en-US" dirty="0" err="1" smtClean="0"/>
              <a:t>Deque</a:t>
            </a:r>
            <a:r>
              <a:rPr lang="en-US" dirty="0" smtClean="0"/>
              <a:t> ADT takes </a:t>
            </a:r>
            <a:r>
              <a:rPr lang="en-US" b="1" i="1" dirty="0" smtClean="0">
                <a:latin typeface="Times New Roman" charset="0"/>
              </a:rPr>
              <a:t>O</a:t>
            </a:r>
            <a:r>
              <a:rPr lang="en-US" dirty="0" smtClean="0">
                <a:latin typeface="Times New Roman" charset="0"/>
              </a:rPr>
              <a:t>(1) </a:t>
            </a:r>
            <a:r>
              <a:rPr lang="en-US" dirty="0" smtClean="0"/>
              <a:t>time</a:t>
            </a:r>
          </a:p>
        </p:txBody>
      </p:sp>
      <p:sp>
        <p:nvSpPr>
          <p:cNvPr id="91140" name="Text Box 13"/>
          <p:cNvSpPr txBox="1">
            <a:spLocks noChangeArrowheads="1"/>
          </p:cNvSpPr>
          <p:nvPr/>
        </p:nvSpPr>
        <p:spPr bwMode="auto">
          <a:xfrm>
            <a:off x="1611313" y="4965700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head</a:t>
            </a:r>
          </a:p>
        </p:txBody>
      </p:sp>
      <p:sp>
        <p:nvSpPr>
          <p:cNvPr id="91141" name="Text Box 13"/>
          <p:cNvSpPr txBox="1">
            <a:spLocks noChangeArrowheads="1"/>
          </p:cNvSpPr>
          <p:nvPr/>
        </p:nvSpPr>
        <p:spPr bwMode="auto">
          <a:xfrm>
            <a:off x="7451725" y="4962525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tail</a:t>
            </a:r>
          </a:p>
        </p:txBody>
      </p:sp>
      <p:grpSp>
        <p:nvGrpSpPr>
          <p:cNvPr id="91142" name="Group 96"/>
          <p:cNvGrpSpPr>
            <a:grpSpLocks/>
          </p:cNvGrpSpPr>
          <p:nvPr/>
        </p:nvGrpSpPr>
        <p:grpSpPr bwMode="auto">
          <a:xfrm>
            <a:off x="1219200" y="5334000"/>
            <a:ext cx="7269163" cy="873125"/>
            <a:chOff x="-177815" y="5334000"/>
            <a:chExt cx="9198825" cy="1104101"/>
          </a:xfrm>
        </p:grpSpPr>
        <p:sp>
          <p:nvSpPr>
            <p:cNvPr id="91143" name="Text Box 13"/>
            <p:cNvSpPr txBox="1">
              <a:spLocks noChangeArrowheads="1"/>
            </p:cNvSpPr>
            <p:nvPr/>
          </p:nvSpPr>
          <p:spPr bwMode="auto">
            <a:xfrm>
              <a:off x="1881664" y="6123148"/>
              <a:ext cx="810950" cy="314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>
                  <a:solidFill>
                    <a:schemeClr val="tx2"/>
                  </a:solidFill>
                  <a:latin typeface="Calibri" pitchFamily="34" charset="0"/>
                </a:rPr>
                <a:t>Leonard</a:t>
              </a:r>
            </a:p>
          </p:txBody>
        </p:sp>
        <p:sp>
          <p:nvSpPr>
            <p:cNvPr id="91144" name="Text Box 26"/>
            <p:cNvSpPr txBox="1">
              <a:spLocks noChangeArrowheads="1"/>
            </p:cNvSpPr>
            <p:nvPr/>
          </p:nvSpPr>
          <p:spPr bwMode="auto">
            <a:xfrm>
              <a:off x="3255079" y="6123148"/>
              <a:ext cx="806794" cy="314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>
                  <a:solidFill>
                    <a:schemeClr val="tx2"/>
                  </a:solidFill>
                  <a:latin typeface="Calibri" pitchFamily="34" charset="0"/>
                </a:rPr>
                <a:t>Sheldon</a:t>
              </a:r>
            </a:p>
          </p:txBody>
        </p:sp>
        <p:sp>
          <p:nvSpPr>
            <p:cNvPr id="91145" name="Text Box 28"/>
            <p:cNvSpPr txBox="1">
              <a:spLocks noChangeArrowheads="1"/>
            </p:cNvSpPr>
            <p:nvPr/>
          </p:nvSpPr>
          <p:spPr bwMode="auto">
            <a:xfrm>
              <a:off x="4749633" y="6113198"/>
              <a:ext cx="786125" cy="314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>
                  <a:solidFill>
                    <a:schemeClr val="tx2"/>
                  </a:solidFill>
                  <a:latin typeface="Calibri" pitchFamily="34" charset="0"/>
                </a:rPr>
                <a:t>Howard</a:t>
              </a:r>
            </a:p>
          </p:txBody>
        </p:sp>
        <p:sp>
          <p:nvSpPr>
            <p:cNvPr id="91146" name="Text Box 30"/>
            <p:cNvSpPr txBox="1">
              <a:spLocks noChangeArrowheads="1"/>
            </p:cNvSpPr>
            <p:nvPr/>
          </p:nvSpPr>
          <p:spPr bwMode="auto">
            <a:xfrm>
              <a:off x="6439129" y="6113198"/>
              <a:ext cx="404901" cy="314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>
                  <a:solidFill>
                    <a:schemeClr val="tx2"/>
                  </a:solidFill>
                  <a:latin typeface="Calibri" pitchFamily="34" charset="0"/>
                </a:rPr>
                <a:t>Raj</a:t>
              </a:r>
            </a:p>
          </p:txBody>
        </p:sp>
        <p:grpSp>
          <p:nvGrpSpPr>
            <p:cNvPr id="91147" name="Group 43"/>
            <p:cNvGrpSpPr>
              <a:grpSpLocks/>
            </p:cNvGrpSpPr>
            <p:nvPr/>
          </p:nvGrpSpPr>
          <p:grpSpPr bwMode="auto">
            <a:xfrm>
              <a:off x="5724343" y="5334000"/>
              <a:ext cx="1819457" cy="757538"/>
              <a:chOff x="5181600" y="5126121"/>
              <a:chExt cx="2133600" cy="888332"/>
            </a:xfrm>
          </p:grpSpPr>
          <p:grpSp>
            <p:nvGrpSpPr>
              <p:cNvPr id="91188" name="Group 40"/>
              <p:cNvGrpSpPr>
                <a:grpSpLocks/>
              </p:cNvGrpSpPr>
              <p:nvPr/>
            </p:nvGrpSpPr>
            <p:grpSpPr bwMode="auto">
              <a:xfrm>
                <a:off x="5600700" y="5126121"/>
                <a:ext cx="1309371" cy="436479"/>
                <a:chOff x="5600700" y="5126121"/>
                <a:chExt cx="1563437" cy="521172"/>
              </a:xfrm>
            </p:grpSpPr>
            <p:sp>
              <p:nvSpPr>
                <p:cNvPr id="91192" name="Rectangle 23"/>
                <p:cNvSpPr>
                  <a:spLocks noChangeArrowheads="1"/>
                </p:cNvSpPr>
                <p:nvPr/>
              </p:nvSpPr>
              <p:spPr bwMode="auto">
                <a:xfrm>
                  <a:off x="5600700" y="5126593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91193" name="Rectangle 24"/>
                <p:cNvSpPr>
                  <a:spLocks noChangeArrowheads="1"/>
                </p:cNvSpPr>
                <p:nvPr/>
              </p:nvSpPr>
              <p:spPr bwMode="auto">
                <a:xfrm>
                  <a:off x="6121400" y="5126593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91194" name="Rectangle 24"/>
                <p:cNvSpPr>
                  <a:spLocks noChangeArrowheads="1"/>
                </p:cNvSpPr>
                <p:nvPr/>
              </p:nvSpPr>
              <p:spPr bwMode="auto">
                <a:xfrm>
                  <a:off x="6643437" y="5126121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</p:grpSp>
          <p:sp>
            <p:nvSpPr>
              <p:cNvPr id="91189" name="Line 31"/>
              <p:cNvSpPr>
                <a:spLocks noChangeShapeType="1"/>
              </p:cNvSpPr>
              <p:nvPr/>
            </p:nvSpPr>
            <p:spPr bwMode="auto">
              <a:xfrm>
                <a:off x="6256421" y="5348706"/>
                <a:ext cx="0" cy="665747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1190" name="Freeform 24"/>
              <p:cNvSpPr>
                <a:spLocks/>
              </p:cNvSpPr>
              <p:nvPr/>
            </p:nvSpPr>
            <p:spPr bwMode="auto">
              <a:xfrm>
                <a:off x="6700253" y="5205245"/>
                <a:ext cx="614947" cy="139700"/>
              </a:xfrm>
              <a:custGeom>
                <a:avLst/>
                <a:gdLst>
                  <a:gd name="T0" fmla="*/ 0 w 480"/>
                  <a:gd name="T1" fmla="*/ 2147483647 h 88"/>
                  <a:gd name="T2" fmla="*/ 2147483647 w 480"/>
                  <a:gd name="T3" fmla="*/ 0 h 88"/>
                  <a:gd name="T4" fmla="*/ 2147483647 w 480"/>
                  <a:gd name="T5" fmla="*/ 2147483647 h 8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88"/>
                  <a:gd name="T11" fmla="*/ 480 w 480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88">
                    <a:moveTo>
                      <a:pt x="0" y="87"/>
                    </a:moveTo>
                    <a:cubicBezTo>
                      <a:pt x="39" y="73"/>
                      <a:pt x="157" y="0"/>
                      <a:pt x="237" y="0"/>
                    </a:cubicBezTo>
                    <a:cubicBezTo>
                      <a:pt x="317" y="0"/>
                      <a:pt x="430" y="70"/>
                      <a:pt x="480" y="8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oval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1191" name="Freeform 30"/>
              <p:cNvSpPr>
                <a:spLocks/>
              </p:cNvSpPr>
              <p:nvPr/>
            </p:nvSpPr>
            <p:spPr bwMode="auto">
              <a:xfrm rot="10800000">
                <a:off x="5181600" y="5342941"/>
                <a:ext cx="635000" cy="139700"/>
              </a:xfrm>
              <a:custGeom>
                <a:avLst/>
                <a:gdLst>
                  <a:gd name="T0" fmla="*/ 0 w 480"/>
                  <a:gd name="T1" fmla="*/ 2147483647 h 88"/>
                  <a:gd name="T2" fmla="*/ 2147483647 w 480"/>
                  <a:gd name="T3" fmla="*/ 0 h 88"/>
                  <a:gd name="T4" fmla="*/ 2147483647 w 480"/>
                  <a:gd name="T5" fmla="*/ 2147483647 h 8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88"/>
                  <a:gd name="T11" fmla="*/ 480 w 480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88">
                    <a:moveTo>
                      <a:pt x="0" y="87"/>
                    </a:moveTo>
                    <a:cubicBezTo>
                      <a:pt x="39" y="73"/>
                      <a:pt x="157" y="0"/>
                      <a:pt x="237" y="0"/>
                    </a:cubicBezTo>
                    <a:cubicBezTo>
                      <a:pt x="317" y="0"/>
                      <a:pt x="430" y="70"/>
                      <a:pt x="480" y="8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oval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91148" name="Group 44"/>
            <p:cNvGrpSpPr>
              <a:grpSpLocks/>
            </p:cNvGrpSpPr>
            <p:nvPr/>
          </p:nvGrpSpPr>
          <p:grpSpPr bwMode="auto">
            <a:xfrm>
              <a:off x="4244609" y="5345400"/>
              <a:ext cx="1819457" cy="757538"/>
              <a:chOff x="5181600" y="5126121"/>
              <a:chExt cx="2133600" cy="888332"/>
            </a:xfrm>
          </p:grpSpPr>
          <p:grpSp>
            <p:nvGrpSpPr>
              <p:cNvPr id="91181" name="Group 40"/>
              <p:cNvGrpSpPr>
                <a:grpSpLocks/>
              </p:cNvGrpSpPr>
              <p:nvPr/>
            </p:nvGrpSpPr>
            <p:grpSpPr bwMode="auto">
              <a:xfrm>
                <a:off x="5600700" y="5126121"/>
                <a:ext cx="1309371" cy="436479"/>
                <a:chOff x="5600700" y="5126121"/>
                <a:chExt cx="1563437" cy="521172"/>
              </a:xfrm>
            </p:grpSpPr>
            <p:sp>
              <p:nvSpPr>
                <p:cNvPr id="91185" name="Rectangle 23"/>
                <p:cNvSpPr>
                  <a:spLocks noChangeArrowheads="1"/>
                </p:cNvSpPr>
                <p:nvPr/>
              </p:nvSpPr>
              <p:spPr bwMode="auto">
                <a:xfrm>
                  <a:off x="5600700" y="5126593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91186" name="Rectangle 24"/>
                <p:cNvSpPr>
                  <a:spLocks noChangeArrowheads="1"/>
                </p:cNvSpPr>
                <p:nvPr/>
              </p:nvSpPr>
              <p:spPr bwMode="auto">
                <a:xfrm>
                  <a:off x="6121400" y="5126593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91187" name="Rectangle 24"/>
                <p:cNvSpPr>
                  <a:spLocks noChangeArrowheads="1"/>
                </p:cNvSpPr>
                <p:nvPr/>
              </p:nvSpPr>
              <p:spPr bwMode="auto">
                <a:xfrm>
                  <a:off x="6643437" y="5126121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</p:grpSp>
          <p:sp>
            <p:nvSpPr>
              <p:cNvPr id="91182" name="Line 31"/>
              <p:cNvSpPr>
                <a:spLocks noChangeShapeType="1"/>
              </p:cNvSpPr>
              <p:nvPr/>
            </p:nvSpPr>
            <p:spPr bwMode="auto">
              <a:xfrm>
                <a:off x="6256421" y="5348706"/>
                <a:ext cx="0" cy="665747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1183" name="Freeform 24"/>
              <p:cNvSpPr>
                <a:spLocks/>
              </p:cNvSpPr>
              <p:nvPr/>
            </p:nvSpPr>
            <p:spPr bwMode="auto">
              <a:xfrm>
                <a:off x="6700253" y="5205245"/>
                <a:ext cx="614947" cy="139700"/>
              </a:xfrm>
              <a:custGeom>
                <a:avLst/>
                <a:gdLst>
                  <a:gd name="T0" fmla="*/ 0 w 480"/>
                  <a:gd name="T1" fmla="*/ 2147483647 h 88"/>
                  <a:gd name="T2" fmla="*/ 2147483647 w 480"/>
                  <a:gd name="T3" fmla="*/ 0 h 88"/>
                  <a:gd name="T4" fmla="*/ 2147483647 w 480"/>
                  <a:gd name="T5" fmla="*/ 2147483647 h 8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88"/>
                  <a:gd name="T11" fmla="*/ 480 w 480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88">
                    <a:moveTo>
                      <a:pt x="0" y="87"/>
                    </a:moveTo>
                    <a:cubicBezTo>
                      <a:pt x="39" y="73"/>
                      <a:pt x="157" y="0"/>
                      <a:pt x="237" y="0"/>
                    </a:cubicBezTo>
                    <a:cubicBezTo>
                      <a:pt x="317" y="0"/>
                      <a:pt x="430" y="70"/>
                      <a:pt x="480" y="8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oval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1184" name="Freeform 30"/>
              <p:cNvSpPr>
                <a:spLocks/>
              </p:cNvSpPr>
              <p:nvPr/>
            </p:nvSpPr>
            <p:spPr bwMode="auto">
              <a:xfrm rot="10800000">
                <a:off x="5181600" y="5342941"/>
                <a:ext cx="635000" cy="139700"/>
              </a:xfrm>
              <a:custGeom>
                <a:avLst/>
                <a:gdLst>
                  <a:gd name="T0" fmla="*/ 0 w 480"/>
                  <a:gd name="T1" fmla="*/ 2147483647 h 88"/>
                  <a:gd name="T2" fmla="*/ 2147483647 w 480"/>
                  <a:gd name="T3" fmla="*/ 0 h 88"/>
                  <a:gd name="T4" fmla="*/ 2147483647 w 480"/>
                  <a:gd name="T5" fmla="*/ 2147483647 h 8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88"/>
                  <a:gd name="T11" fmla="*/ 480 w 480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88">
                    <a:moveTo>
                      <a:pt x="0" y="87"/>
                    </a:moveTo>
                    <a:cubicBezTo>
                      <a:pt x="39" y="73"/>
                      <a:pt x="157" y="0"/>
                      <a:pt x="237" y="0"/>
                    </a:cubicBezTo>
                    <a:cubicBezTo>
                      <a:pt x="317" y="0"/>
                      <a:pt x="430" y="70"/>
                      <a:pt x="480" y="8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oval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91149" name="Group 52"/>
            <p:cNvGrpSpPr>
              <a:grpSpLocks/>
            </p:cNvGrpSpPr>
            <p:nvPr/>
          </p:nvGrpSpPr>
          <p:grpSpPr bwMode="auto">
            <a:xfrm>
              <a:off x="2775134" y="5344260"/>
              <a:ext cx="1819457" cy="757538"/>
              <a:chOff x="5181600" y="5126121"/>
              <a:chExt cx="2133600" cy="888332"/>
            </a:xfrm>
          </p:grpSpPr>
          <p:grpSp>
            <p:nvGrpSpPr>
              <p:cNvPr id="91174" name="Group 40"/>
              <p:cNvGrpSpPr>
                <a:grpSpLocks/>
              </p:cNvGrpSpPr>
              <p:nvPr/>
            </p:nvGrpSpPr>
            <p:grpSpPr bwMode="auto">
              <a:xfrm>
                <a:off x="5600700" y="5126121"/>
                <a:ext cx="1309371" cy="436479"/>
                <a:chOff x="5600700" y="5126121"/>
                <a:chExt cx="1563437" cy="521172"/>
              </a:xfrm>
            </p:grpSpPr>
            <p:sp>
              <p:nvSpPr>
                <p:cNvPr id="91178" name="Rectangle 23"/>
                <p:cNvSpPr>
                  <a:spLocks noChangeArrowheads="1"/>
                </p:cNvSpPr>
                <p:nvPr/>
              </p:nvSpPr>
              <p:spPr bwMode="auto">
                <a:xfrm>
                  <a:off x="5600700" y="5126593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91179" name="Rectangle 24"/>
                <p:cNvSpPr>
                  <a:spLocks noChangeArrowheads="1"/>
                </p:cNvSpPr>
                <p:nvPr/>
              </p:nvSpPr>
              <p:spPr bwMode="auto">
                <a:xfrm>
                  <a:off x="6121400" y="5126593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91180" name="Rectangle 24"/>
                <p:cNvSpPr>
                  <a:spLocks noChangeArrowheads="1"/>
                </p:cNvSpPr>
                <p:nvPr/>
              </p:nvSpPr>
              <p:spPr bwMode="auto">
                <a:xfrm>
                  <a:off x="6643437" y="5126121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</p:grpSp>
          <p:sp>
            <p:nvSpPr>
              <p:cNvPr id="91175" name="Line 31"/>
              <p:cNvSpPr>
                <a:spLocks noChangeShapeType="1"/>
              </p:cNvSpPr>
              <p:nvPr/>
            </p:nvSpPr>
            <p:spPr bwMode="auto">
              <a:xfrm>
                <a:off x="6256421" y="5348706"/>
                <a:ext cx="0" cy="665747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1176" name="Freeform 24"/>
              <p:cNvSpPr>
                <a:spLocks/>
              </p:cNvSpPr>
              <p:nvPr/>
            </p:nvSpPr>
            <p:spPr bwMode="auto">
              <a:xfrm>
                <a:off x="6700253" y="5205245"/>
                <a:ext cx="614947" cy="139700"/>
              </a:xfrm>
              <a:custGeom>
                <a:avLst/>
                <a:gdLst>
                  <a:gd name="T0" fmla="*/ 0 w 480"/>
                  <a:gd name="T1" fmla="*/ 2147483647 h 88"/>
                  <a:gd name="T2" fmla="*/ 2147483647 w 480"/>
                  <a:gd name="T3" fmla="*/ 0 h 88"/>
                  <a:gd name="T4" fmla="*/ 2147483647 w 480"/>
                  <a:gd name="T5" fmla="*/ 2147483647 h 8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88"/>
                  <a:gd name="T11" fmla="*/ 480 w 480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88">
                    <a:moveTo>
                      <a:pt x="0" y="87"/>
                    </a:moveTo>
                    <a:cubicBezTo>
                      <a:pt x="39" y="73"/>
                      <a:pt x="157" y="0"/>
                      <a:pt x="237" y="0"/>
                    </a:cubicBezTo>
                    <a:cubicBezTo>
                      <a:pt x="317" y="0"/>
                      <a:pt x="430" y="70"/>
                      <a:pt x="480" y="8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oval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1177" name="Freeform 30"/>
              <p:cNvSpPr>
                <a:spLocks/>
              </p:cNvSpPr>
              <p:nvPr/>
            </p:nvSpPr>
            <p:spPr bwMode="auto">
              <a:xfrm rot="10800000">
                <a:off x="5181600" y="5342941"/>
                <a:ext cx="635000" cy="139700"/>
              </a:xfrm>
              <a:custGeom>
                <a:avLst/>
                <a:gdLst>
                  <a:gd name="T0" fmla="*/ 0 w 480"/>
                  <a:gd name="T1" fmla="*/ 2147483647 h 88"/>
                  <a:gd name="T2" fmla="*/ 2147483647 w 480"/>
                  <a:gd name="T3" fmla="*/ 0 h 88"/>
                  <a:gd name="T4" fmla="*/ 2147483647 w 480"/>
                  <a:gd name="T5" fmla="*/ 2147483647 h 8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88"/>
                  <a:gd name="T11" fmla="*/ 480 w 480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88">
                    <a:moveTo>
                      <a:pt x="0" y="87"/>
                    </a:moveTo>
                    <a:cubicBezTo>
                      <a:pt x="39" y="73"/>
                      <a:pt x="157" y="0"/>
                      <a:pt x="237" y="0"/>
                    </a:cubicBezTo>
                    <a:cubicBezTo>
                      <a:pt x="317" y="0"/>
                      <a:pt x="430" y="70"/>
                      <a:pt x="480" y="8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oval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91150" name="Group 60"/>
            <p:cNvGrpSpPr>
              <a:grpSpLocks/>
            </p:cNvGrpSpPr>
            <p:nvPr/>
          </p:nvGrpSpPr>
          <p:grpSpPr bwMode="auto">
            <a:xfrm>
              <a:off x="1295400" y="5355660"/>
              <a:ext cx="1819457" cy="757538"/>
              <a:chOff x="5181600" y="5126121"/>
              <a:chExt cx="2133600" cy="888332"/>
            </a:xfrm>
          </p:grpSpPr>
          <p:grpSp>
            <p:nvGrpSpPr>
              <p:cNvPr id="91167" name="Group 40"/>
              <p:cNvGrpSpPr>
                <a:grpSpLocks/>
              </p:cNvGrpSpPr>
              <p:nvPr/>
            </p:nvGrpSpPr>
            <p:grpSpPr bwMode="auto">
              <a:xfrm>
                <a:off x="5600700" y="5126121"/>
                <a:ext cx="1309371" cy="436479"/>
                <a:chOff x="5600700" y="5126121"/>
                <a:chExt cx="1563437" cy="521172"/>
              </a:xfrm>
            </p:grpSpPr>
            <p:sp>
              <p:nvSpPr>
                <p:cNvPr id="91171" name="Rectangle 23"/>
                <p:cNvSpPr>
                  <a:spLocks noChangeArrowheads="1"/>
                </p:cNvSpPr>
                <p:nvPr/>
              </p:nvSpPr>
              <p:spPr bwMode="auto">
                <a:xfrm>
                  <a:off x="5600700" y="5126593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91172" name="Rectangle 24"/>
                <p:cNvSpPr>
                  <a:spLocks noChangeArrowheads="1"/>
                </p:cNvSpPr>
                <p:nvPr/>
              </p:nvSpPr>
              <p:spPr bwMode="auto">
                <a:xfrm>
                  <a:off x="6121400" y="5126593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91173" name="Rectangle 24"/>
                <p:cNvSpPr>
                  <a:spLocks noChangeArrowheads="1"/>
                </p:cNvSpPr>
                <p:nvPr/>
              </p:nvSpPr>
              <p:spPr bwMode="auto">
                <a:xfrm>
                  <a:off x="6643437" y="5126121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</p:grpSp>
          <p:sp>
            <p:nvSpPr>
              <p:cNvPr id="91168" name="Line 31"/>
              <p:cNvSpPr>
                <a:spLocks noChangeShapeType="1"/>
              </p:cNvSpPr>
              <p:nvPr/>
            </p:nvSpPr>
            <p:spPr bwMode="auto">
              <a:xfrm>
                <a:off x="6256421" y="5348706"/>
                <a:ext cx="0" cy="665747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1169" name="Freeform 24"/>
              <p:cNvSpPr>
                <a:spLocks/>
              </p:cNvSpPr>
              <p:nvPr/>
            </p:nvSpPr>
            <p:spPr bwMode="auto">
              <a:xfrm>
                <a:off x="6700253" y="5205245"/>
                <a:ext cx="614947" cy="139700"/>
              </a:xfrm>
              <a:custGeom>
                <a:avLst/>
                <a:gdLst>
                  <a:gd name="T0" fmla="*/ 0 w 480"/>
                  <a:gd name="T1" fmla="*/ 2147483647 h 88"/>
                  <a:gd name="T2" fmla="*/ 2147483647 w 480"/>
                  <a:gd name="T3" fmla="*/ 0 h 88"/>
                  <a:gd name="T4" fmla="*/ 2147483647 w 480"/>
                  <a:gd name="T5" fmla="*/ 2147483647 h 8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88"/>
                  <a:gd name="T11" fmla="*/ 480 w 480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88">
                    <a:moveTo>
                      <a:pt x="0" y="87"/>
                    </a:moveTo>
                    <a:cubicBezTo>
                      <a:pt x="39" y="73"/>
                      <a:pt x="157" y="0"/>
                      <a:pt x="237" y="0"/>
                    </a:cubicBezTo>
                    <a:cubicBezTo>
                      <a:pt x="317" y="0"/>
                      <a:pt x="430" y="70"/>
                      <a:pt x="480" y="8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oval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1170" name="Freeform 30"/>
              <p:cNvSpPr>
                <a:spLocks/>
              </p:cNvSpPr>
              <p:nvPr/>
            </p:nvSpPr>
            <p:spPr bwMode="auto">
              <a:xfrm rot="10800000">
                <a:off x="5181600" y="5342941"/>
                <a:ext cx="635000" cy="139700"/>
              </a:xfrm>
              <a:custGeom>
                <a:avLst/>
                <a:gdLst>
                  <a:gd name="T0" fmla="*/ 0 w 480"/>
                  <a:gd name="T1" fmla="*/ 2147483647 h 88"/>
                  <a:gd name="T2" fmla="*/ 2147483647 w 480"/>
                  <a:gd name="T3" fmla="*/ 0 h 88"/>
                  <a:gd name="T4" fmla="*/ 2147483647 w 480"/>
                  <a:gd name="T5" fmla="*/ 2147483647 h 8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88"/>
                  <a:gd name="T11" fmla="*/ 480 w 480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88">
                    <a:moveTo>
                      <a:pt x="0" y="87"/>
                    </a:moveTo>
                    <a:cubicBezTo>
                      <a:pt x="39" y="73"/>
                      <a:pt x="157" y="0"/>
                      <a:pt x="237" y="0"/>
                    </a:cubicBezTo>
                    <a:cubicBezTo>
                      <a:pt x="317" y="0"/>
                      <a:pt x="430" y="70"/>
                      <a:pt x="480" y="8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oval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91151" name="Group 80"/>
            <p:cNvGrpSpPr>
              <a:grpSpLocks/>
            </p:cNvGrpSpPr>
            <p:nvPr/>
          </p:nvGrpSpPr>
          <p:grpSpPr bwMode="auto">
            <a:xfrm>
              <a:off x="7201553" y="5336674"/>
              <a:ext cx="1819457" cy="757538"/>
              <a:chOff x="5181600" y="5126121"/>
              <a:chExt cx="2133600" cy="888332"/>
            </a:xfrm>
          </p:grpSpPr>
          <p:grpSp>
            <p:nvGrpSpPr>
              <p:cNvPr id="91160" name="Group 40"/>
              <p:cNvGrpSpPr>
                <a:grpSpLocks/>
              </p:cNvGrpSpPr>
              <p:nvPr/>
            </p:nvGrpSpPr>
            <p:grpSpPr bwMode="auto">
              <a:xfrm>
                <a:off x="5600700" y="5126121"/>
                <a:ext cx="1309371" cy="436479"/>
                <a:chOff x="5600700" y="5126121"/>
                <a:chExt cx="1563437" cy="521172"/>
              </a:xfrm>
            </p:grpSpPr>
            <p:sp>
              <p:nvSpPr>
                <p:cNvPr id="91164" name="Rectangle 23"/>
                <p:cNvSpPr>
                  <a:spLocks noChangeArrowheads="1"/>
                </p:cNvSpPr>
                <p:nvPr/>
              </p:nvSpPr>
              <p:spPr bwMode="auto">
                <a:xfrm>
                  <a:off x="5600700" y="5126593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91165" name="Rectangle 24"/>
                <p:cNvSpPr>
                  <a:spLocks noChangeArrowheads="1"/>
                </p:cNvSpPr>
                <p:nvPr/>
              </p:nvSpPr>
              <p:spPr bwMode="auto">
                <a:xfrm>
                  <a:off x="6121400" y="5126593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91166" name="Rectangle 24"/>
                <p:cNvSpPr>
                  <a:spLocks noChangeArrowheads="1"/>
                </p:cNvSpPr>
                <p:nvPr/>
              </p:nvSpPr>
              <p:spPr bwMode="auto">
                <a:xfrm>
                  <a:off x="6643437" y="5126121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</p:grpSp>
          <p:sp>
            <p:nvSpPr>
              <p:cNvPr id="91161" name="Line 31"/>
              <p:cNvSpPr>
                <a:spLocks noChangeShapeType="1"/>
              </p:cNvSpPr>
              <p:nvPr/>
            </p:nvSpPr>
            <p:spPr bwMode="auto">
              <a:xfrm>
                <a:off x="6256421" y="5348706"/>
                <a:ext cx="0" cy="665747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1162" name="Freeform 24"/>
              <p:cNvSpPr>
                <a:spLocks/>
              </p:cNvSpPr>
              <p:nvPr/>
            </p:nvSpPr>
            <p:spPr bwMode="auto">
              <a:xfrm>
                <a:off x="6700253" y="5205245"/>
                <a:ext cx="614947" cy="139700"/>
              </a:xfrm>
              <a:custGeom>
                <a:avLst/>
                <a:gdLst>
                  <a:gd name="T0" fmla="*/ 0 w 480"/>
                  <a:gd name="T1" fmla="*/ 2147483647 h 88"/>
                  <a:gd name="T2" fmla="*/ 2147483647 w 480"/>
                  <a:gd name="T3" fmla="*/ 0 h 88"/>
                  <a:gd name="T4" fmla="*/ 2147483647 w 480"/>
                  <a:gd name="T5" fmla="*/ 2147483647 h 8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88"/>
                  <a:gd name="T11" fmla="*/ 480 w 480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88">
                    <a:moveTo>
                      <a:pt x="0" y="87"/>
                    </a:moveTo>
                    <a:cubicBezTo>
                      <a:pt x="39" y="73"/>
                      <a:pt x="157" y="0"/>
                      <a:pt x="237" y="0"/>
                    </a:cubicBezTo>
                    <a:cubicBezTo>
                      <a:pt x="317" y="0"/>
                      <a:pt x="430" y="70"/>
                      <a:pt x="480" y="8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oval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1163" name="Freeform 30"/>
              <p:cNvSpPr>
                <a:spLocks/>
              </p:cNvSpPr>
              <p:nvPr/>
            </p:nvSpPr>
            <p:spPr bwMode="auto">
              <a:xfrm rot="10800000">
                <a:off x="5181600" y="5342941"/>
                <a:ext cx="635000" cy="139700"/>
              </a:xfrm>
              <a:custGeom>
                <a:avLst/>
                <a:gdLst>
                  <a:gd name="T0" fmla="*/ 0 w 480"/>
                  <a:gd name="T1" fmla="*/ 2147483647 h 88"/>
                  <a:gd name="T2" fmla="*/ 2147483647 w 480"/>
                  <a:gd name="T3" fmla="*/ 0 h 88"/>
                  <a:gd name="T4" fmla="*/ 2147483647 w 480"/>
                  <a:gd name="T5" fmla="*/ 2147483647 h 8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88"/>
                  <a:gd name="T11" fmla="*/ 480 w 480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88">
                    <a:moveTo>
                      <a:pt x="0" y="87"/>
                    </a:moveTo>
                    <a:cubicBezTo>
                      <a:pt x="39" y="73"/>
                      <a:pt x="157" y="0"/>
                      <a:pt x="237" y="0"/>
                    </a:cubicBezTo>
                    <a:cubicBezTo>
                      <a:pt x="317" y="0"/>
                      <a:pt x="430" y="70"/>
                      <a:pt x="480" y="8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oval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91152" name="Group 88"/>
            <p:cNvGrpSpPr>
              <a:grpSpLocks/>
            </p:cNvGrpSpPr>
            <p:nvPr/>
          </p:nvGrpSpPr>
          <p:grpSpPr bwMode="auto">
            <a:xfrm>
              <a:off x="-177815" y="5352716"/>
              <a:ext cx="1819457" cy="757538"/>
              <a:chOff x="5181600" y="5126121"/>
              <a:chExt cx="2133600" cy="888332"/>
            </a:xfrm>
          </p:grpSpPr>
          <p:grpSp>
            <p:nvGrpSpPr>
              <p:cNvPr id="91153" name="Group 40"/>
              <p:cNvGrpSpPr>
                <a:grpSpLocks/>
              </p:cNvGrpSpPr>
              <p:nvPr/>
            </p:nvGrpSpPr>
            <p:grpSpPr bwMode="auto">
              <a:xfrm>
                <a:off x="5600700" y="5126121"/>
                <a:ext cx="1309371" cy="436479"/>
                <a:chOff x="5600700" y="5126121"/>
                <a:chExt cx="1563437" cy="521172"/>
              </a:xfrm>
            </p:grpSpPr>
            <p:sp>
              <p:nvSpPr>
                <p:cNvPr id="91157" name="Rectangle 23"/>
                <p:cNvSpPr>
                  <a:spLocks noChangeArrowheads="1"/>
                </p:cNvSpPr>
                <p:nvPr/>
              </p:nvSpPr>
              <p:spPr bwMode="auto">
                <a:xfrm>
                  <a:off x="5600700" y="5126593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91158" name="Rectangle 24"/>
                <p:cNvSpPr>
                  <a:spLocks noChangeArrowheads="1"/>
                </p:cNvSpPr>
                <p:nvPr/>
              </p:nvSpPr>
              <p:spPr bwMode="auto">
                <a:xfrm>
                  <a:off x="6121400" y="5126593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91159" name="Rectangle 24"/>
                <p:cNvSpPr>
                  <a:spLocks noChangeArrowheads="1"/>
                </p:cNvSpPr>
                <p:nvPr/>
              </p:nvSpPr>
              <p:spPr bwMode="auto">
                <a:xfrm>
                  <a:off x="6643437" y="5126121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</p:grpSp>
          <p:sp>
            <p:nvSpPr>
              <p:cNvPr id="91154" name="Line 31"/>
              <p:cNvSpPr>
                <a:spLocks noChangeShapeType="1"/>
              </p:cNvSpPr>
              <p:nvPr/>
            </p:nvSpPr>
            <p:spPr bwMode="auto">
              <a:xfrm>
                <a:off x="6256421" y="5348706"/>
                <a:ext cx="0" cy="665747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1155" name="Freeform 24"/>
              <p:cNvSpPr>
                <a:spLocks/>
              </p:cNvSpPr>
              <p:nvPr/>
            </p:nvSpPr>
            <p:spPr bwMode="auto">
              <a:xfrm>
                <a:off x="6700253" y="5205245"/>
                <a:ext cx="614947" cy="139700"/>
              </a:xfrm>
              <a:custGeom>
                <a:avLst/>
                <a:gdLst>
                  <a:gd name="T0" fmla="*/ 0 w 480"/>
                  <a:gd name="T1" fmla="*/ 2147483647 h 88"/>
                  <a:gd name="T2" fmla="*/ 2147483647 w 480"/>
                  <a:gd name="T3" fmla="*/ 0 h 88"/>
                  <a:gd name="T4" fmla="*/ 2147483647 w 480"/>
                  <a:gd name="T5" fmla="*/ 2147483647 h 8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88"/>
                  <a:gd name="T11" fmla="*/ 480 w 480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88">
                    <a:moveTo>
                      <a:pt x="0" y="87"/>
                    </a:moveTo>
                    <a:cubicBezTo>
                      <a:pt x="39" y="73"/>
                      <a:pt x="157" y="0"/>
                      <a:pt x="237" y="0"/>
                    </a:cubicBezTo>
                    <a:cubicBezTo>
                      <a:pt x="317" y="0"/>
                      <a:pt x="430" y="70"/>
                      <a:pt x="480" y="8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oval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1156" name="Freeform 30"/>
              <p:cNvSpPr>
                <a:spLocks/>
              </p:cNvSpPr>
              <p:nvPr/>
            </p:nvSpPr>
            <p:spPr bwMode="auto">
              <a:xfrm rot="10800000">
                <a:off x="5181600" y="5342941"/>
                <a:ext cx="635000" cy="139700"/>
              </a:xfrm>
              <a:custGeom>
                <a:avLst/>
                <a:gdLst>
                  <a:gd name="T0" fmla="*/ 0 w 480"/>
                  <a:gd name="T1" fmla="*/ 2147483647 h 88"/>
                  <a:gd name="T2" fmla="*/ 2147483647 w 480"/>
                  <a:gd name="T3" fmla="*/ 0 h 88"/>
                  <a:gd name="T4" fmla="*/ 2147483647 w 480"/>
                  <a:gd name="T5" fmla="*/ 2147483647 h 8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88"/>
                  <a:gd name="T11" fmla="*/ 480 w 480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88">
                    <a:moveTo>
                      <a:pt x="0" y="87"/>
                    </a:moveTo>
                    <a:cubicBezTo>
                      <a:pt x="39" y="73"/>
                      <a:pt x="157" y="0"/>
                      <a:pt x="237" y="0"/>
                    </a:cubicBezTo>
                    <a:cubicBezTo>
                      <a:pt x="317" y="0"/>
                      <a:pt x="430" y="70"/>
                      <a:pt x="480" y="8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oval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sp>
        <p:nvSpPr>
          <p:cNvPr id="59" name="TextBox 58"/>
          <p:cNvSpPr txBox="1"/>
          <p:nvPr/>
        </p:nvSpPr>
        <p:spPr>
          <a:xfrm>
            <a:off x="7393152" y="0"/>
            <a:ext cx="166981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Enhanced Version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750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dirty="0" smtClean="0"/>
              <a:t>Double-Ended Queues &amp; Doubly Linked Lists</a:t>
            </a:r>
            <a:endParaRPr lang="en-US" altLang="en-US" sz="2800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0" y="990600"/>
            <a:ext cx="4648200" cy="55626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000" dirty="0"/>
              <a:t>Main </a:t>
            </a:r>
            <a:r>
              <a:rPr lang="en-US" sz="2000" dirty="0" err="1"/>
              <a:t>deque</a:t>
            </a:r>
            <a:r>
              <a:rPr lang="en-US" sz="2000" dirty="0"/>
              <a:t> operations</a:t>
            </a:r>
            <a:r>
              <a:rPr lang="en-US" sz="2000" dirty="0" smtClean="0"/>
              <a:t>: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2000" dirty="0"/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</a:rPr>
              <a:t>insertFirst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(object o)</a:t>
            </a:r>
            <a:r>
              <a:rPr lang="en-US" sz="1800" dirty="0"/>
              <a:t>: inserts element o at the beginning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insertLast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</a:rPr>
              <a:t>(object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o)</a:t>
            </a:r>
            <a:r>
              <a:rPr lang="en-US" sz="1800" dirty="0"/>
              <a:t>: inserts element o at the end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removeFirst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sz="1800" dirty="0"/>
              <a:t>: removes and returns the element at the front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removeLast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sz="1800" dirty="0"/>
              <a:t>: removes and returns the element at the end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</a:pPr>
            <a:endParaRPr lang="en-US" alt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first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element at the front without removing it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last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element at the front without removing it</a:t>
            </a:r>
          </a:p>
          <a:p>
            <a:pPr lvl="1">
              <a:lnSpc>
                <a:spcPct val="90000"/>
              </a:lnSpc>
            </a:pPr>
            <a:endParaRPr lang="en-US" alt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size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number of elements stored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dirty="0" err="1">
                <a:solidFill>
                  <a:schemeClr val="accent6">
                    <a:lumMod val="75000"/>
                  </a:schemeClr>
                </a:solidFill>
              </a:rPr>
              <a:t>isEmpty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a Boolean value indicating whether no elements are stored</a:t>
            </a:r>
          </a:p>
          <a:p>
            <a:endParaRPr lang="en-US" dirty="0"/>
          </a:p>
        </p:txBody>
      </p:sp>
      <p:sp>
        <p:nvSpPr>
          <p:cNvPr id="7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>
          <a:xfrm>
            <a:off x="4800600" y="1066800"/>
            <a:ext cx="40386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3000" dirty="0" smtClean="0"/>
              <a:t>Doubly linked list operations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insertFront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front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removeFront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front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insertBack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back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removeBack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end of the list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393152" y="0"/>
            <a:ext cx="166981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Enhanced Version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8061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rent Office - Times New Roma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8273</TotalTime>
  <Words>9693</Words>
  <Application>Microsoft Office PowerPoint</Application>
  <PresentationFormat>On-screen Show (4:3)</PresentationFormat>
  <Paragraphs>2009</Paragraphs>
  <Slides>131</Slides>
  <Notes>24</Notes>
  <HiddenSlides>2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131</vt:i4>
      </vt:variant>
    </vt:vector>
  </HeadingPairs>
  <TitlesOfParts>
    <vt:vector size="133" baseType="lpstr">
      <vt:lpstr>Office Theme</vt:lpstr>
      <vt:lpstr>Clip</vt:lpstr>
      <vt:lpstr>Queues and Deques and Implementing Them Using Other Data Structures</vt:lpstr>
      <vt:lpstr>Points of Note</vt:lpstr>
      <vt:lpstr>Last Time</vt:lpstr>
      <vt:lpstr>Today</vt:lpstr>
      <vt:lpstr>Marker Slide</vt:lpstr>
      <vt:lpstr>Review Class Exercise: Stacks</vt:lpstr>
      <vt:lpstr>Review – Questions </vt:lpstr>
      <vt:lpstr>Marker Slide</vt:lpstr>
      <vt:lpstr>Previously</vt:lpstr>
      <vt:lpstr>Singly Linked List</vt:lpstr>
      <vt:lpstr>Singly Linked List</vt:lpstr>
      <vt:lpstr>Singly Linked List</vt:lpstr>
      <vt:lpstr>Singly Linked List Node</vt:lpstr>
      <vt:lpstr>Singly Linked List</vt:lpstr>
      <vt:lpstr>Marker Slide</vt:lpstr>
      <vt:lpstr>Stack with a Singly Linked List</vt:lpstr>
      <vt:lpstr>Stack and Singly Linked List</vt:lpstr>
      <vt:lpstr>Stack and Singly Linked List</vt:lpstr>
      <vt:lpstr>Stack and Singly Linked List</vt:lpstr>
      <vt:lpstr>Stack and Singly Linked List</vt:lpstr>
      <vt:lpstr>Stack and Singly Linked List</vt:lpstr>
      <vt:lpstr>Stack and Singly Linked List</vt:lpstr>
      <vt:lpstr>Stack and Singly Linked List</vt:lpstr>
      <vt:lpstr>Stack with a Singly Linked List</vt:lpstr>
      <vt:lpstr>Marker Slide</vt:lpstr>
      <vt:lpstr>Queues</vt:lpstr>
      <vt:lpstr>Queue Behavior</vt:lpstr>
      <vt:lpstr>Queue ADT</vt:lpstr>
      <vt:lpstr>Queue ADT</vt:lpstr>
      <vt:lpstr>Queue ADT</vt:lpstr>
      <vt:lpstr>Class Exercise: Queues</vt:lpstr>
      <vt:lpstr>Applications of Queues</vt:lpstr>
      <vt:lpstr>Marker Slide</vt:lpstr>
      <vt:lpstr>Possible Queue Template</vt:lpstr>
      <vt:lpstr>Implementing a Queue: Static Array</vt:lpstr>
      <vt:lpstr>Observe: How it might work</vt:lpstr>
      <vt:lpstr>Observe: How it might work</vt:lpstr>
      <vt:lpstr>Observe: How it might work</vt:lpstr>
      <vt:lpstr>Observe: How it might work</vt:lpstr>
      <vt:lpstr>Observe: How it might work</vt:lpstr>
      <vt:lpstr>Observe: How it might work</vt:lpstr>
      <vt:lpstr>Solution: Going in Circles</vt:lpstr>
      <vt:lpstr>Solution: Going in Circles</vt:lpstr>
      <vt:lpstr>Solution: Going in Circles</vt:lpstr>
      <vt:lpstr>Marker Slide</vt:lpstr>
      <vt:lpstr>(static) Array-based Queue</vt:lpstr>
      <vt:lpstr>Queue Operations: size, isEmpty</vt:lpstr>
      <vt:lpstr>Queue Operations: enqueue</vt:lpstr>
      <vt:lpstr>Queue Operations: dequeue</vt:lpstr>
      <vt:lpstr>Performance and Limitations  - (static) array-based implementation of queue ADT</vt:lpstr>
      <vt:lpstr>Dynamic Array-based Queue</vt:lpstr>
      <vt:lpstr>D2L Example</vt:lpstr>
      <vt:lpstr>Marker Slide</vt:lpstr>
      <vt:lpstr>So Far, Have Seen</vt:lpstr>
      <vt:lpstr>So Far, Have Seen</vt:lpstr>
      <vt:lpstr>Informal C++ Queue Interface</vt:lpstr>
      <vt:lpstr>Queue and Singly Linked List</vt:lpstr>
      <vt:lpstr>Graded In-Class Exercise: Qlist</vt:lpstr>
      <vt:lpstr>Queue as a Singly Linked List</vt:lpstr>
      <vt:lpstr>Queue and Singly Linked List</vt:lpstr>
      <vt:lpstr>Queue and Singly Linked List</vt:lpstr>
      <vt:lpstr>Queue and Singly Linked List</vt:lpstr>
      <vt:lpstr>Queue and Singly Linked List</vt:lpstr>
      <vt:lpstr>Queue and Singly Linked List</vt:lpstr>
      <vt:lpstr>Queue and Singly Linked List</vt:lpstr>
      <vt:lpstr>Queue as a Singly Linked List</vt:lpstr>
      <vt:lpstr>Marker Slide</vt:lpstr>
      <vt:lpstr>Doubly Linked List</vt:lpstr>
      <vt:lpstr>Doubly Linked List</vt:lpstr>
      <vt:lpstr>Doubly Linked List</vt:lpstr>
      <vt:lpstr>Doubly Linked List Node in C++</vt:lpstr>
      <vt:lpstr>Marker Slide</vt:lpstr>
      <vt:lpstr>Doubly Linked List</vt:lpstr>
      <vt:lpstr>Doubly Linked List</vt:lpstr>
      <vt:lpstr>Doubly Linked List</vt:lpstr>
      <vt:lpstr>Adding a Node</vt:lpstr>
      <vt:lpstr>Adding a Node</vt:lpstr>
      <vt:lpstr>Adding a Node</vt:lpstr>
      <vt:lpstr>Adding a Node</vt:lpstr>
      <vt:lpstr>Adding a Node</vt:lpstr>
      <vt:lpstr>Adding a Node: Special Case</vt:lpstr>
      <vt:lpstr>Adding a Node: Special Case</vt:lpstr>
      <vt:lpstr>Adding a Node: Special Case</vt:lpstr>
      <vt:lpstr>Adding a Node: Special Case</vt:lpstr>
      <vt:lpstr>Adding a Node: Special Case</vt:lpstr>
      <vt:lpstr>Removing a Node</vt:lpstr>
      <vt:lpstr>Removing a Node</vt:lpstr>
      <vt:lpstr>Removing a Node</vt:lpstr>
      <vt:lpstr>Removing a Node</vt:lpstr>
      <vt:lpstr>Removing a Node</vt:lpstr>
      <vt:lpstr>End of Doubly Linked List</vt:lpstr>
      <vt:lpstr>Marker Slide</vt:lpstr>
      <vt:lpstr>Double-Ended Queues</vt:lpstr>
      <vt:lpstr>Double-Ended Queues</vt:lpstr>
      <vt:lpstr>Double-Ended Queues</vt:lpstr>
      <vt:lpstr>Double-Ended Queues &amp; Doubly Linked Lists</vt:lpstr>
      <vt:lpstr>In-Class Activity</vt:lpstr>
      <vt:lpstr>Deque with a Doubly Linked List</vt:lpstr>
      <vt:lpstr>Double-Ended Queues &amp; Doubly Linked Lists</vt:lpstr>
      <vt:lpstr>Double-Ended Queues &amp; Doubly Linked Lists</vt:lpstr>
      <vt:lpstr>Double-Ended Queues &amp; Doubly Linked Lists</vt:lpstr>
      <vt:lpstr>Double-Ended Queues &amp; Doubly Linked Lists</vt:lpstr>
      <vt:lpstr>Double-Ended Queues &amp; Doubly Linked Lists</vt:lpstr>
      <vt:lpstr>Double-Ended Queues &amp; Doubly Linked Lists</vt:lpstr>
      <vt:lpstr>Double-Ended Queues &amp; Doubly Linked Lists</vt:lpstr>
      <vt:lpstr>Double-Ended Queues &amp; Doubly Linked Lists</vt:lpstr>
      <vt:lpstr>Deque with a Doubly Linked List (repeat)</vt:lpstr>
      <vt:lpstr>Performance and Limitations  - doubly linked list implementation of deque ADT</vt:lpstr>
      <vt:lpstr>Marker Slide</vt:lpstr>
      <vt:lpstr>The Book’s Vector ADT</vt:lpstr>
      <vt:lpstr>Book’s Vector ADT</vt:lpstr>
      <vt:lpstr>STL vector class</vt:lpstr>
      <vt:lpstr>Applications of Vectors</vt:lpstr>
      <vt:lpstr>Marker Slide</vt:lpstr>
      <vt:lpstr>Implementing Vector as an Array</vt:lpstr>
      <vt:lpstr>Array based Vector: Insertion</vt:lpstr>
      <vt:lpstr>Deletion</vt:lpstr>
      <vt:lpstr>Performance</vt:lpstr>
      <vt:lpstr>Marker Slide</vt:lpstr>
      <vt:lpstr> In-Class Group Activity</vt:lpstr>
      <vt:lpstr>Double-Ended Queues &amp; Vectors: Walk-Thru</vt:lpstr>
      <vt:lpstr>Double-Ended Queues &amp; Vectors: Walk-Thru</vt:lpstr>
      <vt:lpstr>Double-Ended Queues &amp; Vectors: Walk-Thru</vt:lpstr>
      <vt:lpstr>Double-Ended Queues &amp; Vectors: Walk-Thru</vt:lpstr>
      <vt:lpstr>Double-Ended Queues &amp; Vectors: Walk-Thru</vt:lpstr>
      <vt:lpstr>Exercise Solution Summary</vt:lpstr>
      <vt:lpstr>Marker Slide</vt:lpstr>
      <vt:lpstr>Iterators, In Brief</vt:lpstr>
      <vt:lpstr>Iterators, In Use</vt:lpstr>
      <vt:lpstr>In-Class Activity</vt:lpstr>
      <vt:lpstr>The End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Object Oriented Programming and C++</dc:title>
  <dc:creator>Dingle, Brent</dc:creator>
  <cp:lastModifiedBy>Dingle, Brent</cp:lastModifiedBy>
  <cp:revision>1969</cp:revision>
  <dcterms:created xsi:type="dcterms:W3CDTF">2006-08-16T00:00:00Z</dcterms:created>
  <dcterms:modified xsi:type="dcterms:W3CDTF">2014-04-01T19:48:34Z</dcterms:modified>
</cp:coreProperties>
</file>