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702" r:id="rId3"/>
    <p:sldId id="880" r:id="rId4"/>
    <p:sldId id="723" r:id="rId5"/>
    <p:sldId id="724" r:id="rId6"/>
    <p:sldId id="948" r:id="rId7"/>
    <p:sldId id="726" r:id="rId8"/>
    <p:sldId id="947" r:id="rId9"/>
    <p:sldId id="732" r:id="rId10"/>
    <p:sldId id="1041" r:id="rId11"/>
    <p:sldId id="987" r:id="rId12"/>
    <p:sldId id="988" r:id="rId13"/>
    <p:sldId id="989" r:id="rId14"/>
    <p:sldId id="990" r:id="rId15"/>
    <p:sldId id="991" r:id="rId16"/>
    <p:sldId id="992" r:id="rId17"/>
    <p:sldId id="993" r:id="rId18"/>
    <p:sldId id="994" r:id="rId19"/>
    <p:sldId id="1042" r:id="rId20"/>
    <p:sldId id="734" r:id="rId21"/>
    <p:sldId id="995" r:id="rId22"/>
    <p:sldId id="996" r:id="rId23"/>
    <p:sldId id="997" r:id="rId24"/>
    <p:sldId id="998" r:id="rId25"/>
    <p:sldId id="999" r:id="rId26"/>
    <p:sldId id="1000" r:id="rId27"/>
    <p:sldId id="1001" r:id="rId28"/>
    <p:sldId id="1002" r:id="rId29"/>
    <p:sldId id="1043" r:id="rId30"/>
    <p:sldId id="968" r:id="rId31"/>
    <p:sldId id="1003" r:id="rId32"/>
    <p:sldId id="1004" r:id="rId33"/>
    <p:sldId id="1005" r:id="rId34"/>
    <p:sldId id="1006" r:id="rId35"/>
    <p:sldId id="1007" r:id="rId36"/>
    <p:sldId id="1008" r:id="rId37"/>
    <p:sldId id="1009" r:id="rId38"/>
    <p:sldId id="1010" r:id="rId39"/>
    <p:sldId id="1018" r:id="rId40"/>
    <p:sldId id="1044" r:id="rId41"/>
    <p:sldId id="1045" r:id="rId42"/>
    <p:sldId id="1046" r:id="rId43"/>
    <p:sldId id="1047" r:id="rId44"/>
    <p:sldId id="1048" r:id="rId45"/>
    <p:sldId id="1049" r:id="rId46"/>
    <p:sldId id="1050" r:id="rId47"/>
    <p:sldId id="1051" r:id="rId48"/>
    <p:sldId id="978" r:id="rId49"/>
    <p:sldId id="1025" r:id="rId50"/>
    <p:sldId id="1026" r:id="rId51"/>
    <p:sldId id="1027" r:id="rId52"/>
    <p:sldId id="1028" r:id="rId53"/>
    <p:sldId id="1029" r:id="rId54"/>
    <p:sldId id="1030" r:id="rId55"/>
    <p:sldId id="1031" r:id="rId56"/>
    <p:sldId id="1032" r:id="rId57"/>
    <p:sldId id="1033" r:id="rId58"/>
    <p:sldId id="1034" r:id="rId59"/>
    <p:sldId id="1052" r:id="rId60"/>
    <p:sldId id="366" r:id="rId61"/>
    <p:sldId id="1035" r:id="rId62"/>
    <p:sldId id="1036" r:id="rId63"/>
    <p:sldId id="1037" r:id="rId64"/>
    <p:sldId id="1038" r:id="rId65"/>
    <p:sldId id="1039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E"/>
    <a:srgbClr val="E5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86317" autoAdjust="0"/>
  </p:normalViewPr>
  <p:slideViewPr>
    <p:cSldViewPr>
      <p:cViewPr>
        <p:scale>
          <a:sx n="60" d="100"/>
          <a:sy n="60" d="100"/>
        </p:scale>
        <p:origin x="-996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9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5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0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30 maybe 40 minutes to get to here</a:t>
            </a:r>
          </a:p>
          <a:p>
            <a:r>
              <a:rPr lang="en-US" dirty="0" smtClean="0"/>
              <a:t>30 minutes –</a:t>
            </a:r>
            <a:r>
              <a:rPr lang="en-US" baseline="0" dirty="0" smtClean="0"/>
              <a:t> 20 for work and 10 for solution, or similar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6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133600"/>
            <a:ext cx="64770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Trees and Traversal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86893"/>
            <a:ext cx="4343400" cy="608907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8156"/>
            <a:ext cx="11715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527803"/>
            <a:ext cx="4000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584952"/>
            <a:ext cx="57912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624663"/>
            <a:ext cx="937856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10263"/>
            <a:ext cx="3505200" cy="4616648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/>
              <a:t>On a Tree Fallen Across the Road </a:t>
            </a:r>
            <a:endParaRPr lang="en-US" sz="1400" b="1" i="1" dirty="0" smtClean="0"/>
          </a:p>
          <a:p>
            <a:r>
              <a:rPr lang="en-US" sz="1400" b="1" i="1" dirty="0" smtClean="0"/>
              <a:t>by </a:t>
            </a:r>
            <a:r>
              <a:rPr lang="en-US" sz="1400" b="1" i="1" dirty="0"/>
              <a:t>Robert Frost</a:t>
            </a:r>
            <a:endParaRPr lang="en-US" sz="1400" i="1" dirty="0"/>
          </a:p>
          <a:p>
            <a:r>
              <a:rPr lang="en-US" sz="1400" i="1" dirty="0"/>
              <a:t>(To hear us talk)</a:t>
            </a:r>
            <a:br>
              <a:rPr lang="en-US" sz="1400" i="1" dirty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The tree the tempest with a crash of wood</a:t>
            </a:r>
            <a:br>
              <a:rPr lang="en-US" sz="1400" i="1" dirty="0"/>
            </a:br>
            <a:r>
              <a:rPr lang="en-US" sz="1400" i="1" dirty="0"/>
              <a:t>Throws down in front of us is not bar</a:t>
            </a:r>
            <a:br>
              <a:rPr lang="en-US" sz="1400" i="1" dirty="0"/>
            </a:br>
            <a:r>
              <a:rPr lang="en-US" sz="1400" i="1" dirty="0"/>
              <a:t>Our passage to our journey's end for good,</a:t>
            </a:r>
            <a:br>
              <a:rPr lang="en-US" sz="1400" i="1" dirty="0"/>
            </a:br>
            <a:r>
              <a:rPr lang="en-US" sz="1400" i="1" dirty="0"/>
              <a:t>But just to ask us who we think we are</a:t>
            </a:r>
            <a:br>
              <a:rPr lang="en-US" sz="1400" i="1" dirty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Insisting always on our own way so.</a:t>
            </a:r>
            <a:br>
              <a:rPr lang="en-US" sz="1400" i="1" dirty="0"/>
            </a:br>
            <a:r>
              <a:rPr lang="en-US" sz="1400" i="1" dirty="0"/>
              <a:t>She likes to halt us in our runner tracks,</a:t>
            </a:r>
            <a:br>
              <a:rPr lang="en-US" sz="1400" i="1" dirty="0"/>
            </a:br>
            <a:r>
              <a:rPr lang="en-US" sz="1400" i="1" dirty="0"/>
              <a:t>And make us get down in a foot of snow</a:t>
            </a:r>
            <a:br>
              <a:rPr lang="en-US" sz="1400" i="1" dirty="0"/>
            </a:br>
            <a:r>
              <a:rPr lang="en-US" sz="1400" i="1" dirty="0"/>
              <a:t>Debating what to do without an ax.</a:t>
            </a:r>
            <a:br>
              <a:rPr lang="en-US" sz="1400" i="1" dirty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And yet she knows obstruction is in vain:</a:t>
            </a:r>
            <a:br>
              <a:rPr lang="en-US" sz="1400" i="1" dirty="0"/>
            </a:br>
            <a:r>
              <a:rPr lang="en-US" sz="1400" i="1" dirty="0"/>
              <a:t>We will not be put off the final goal</a:t>
            </a:r>
            <a:br>
              <a:rPr lang="en-US" sz="1400" i="1" dirty="0"/>
            </a:br>
            <a:r>
              <a:rPr lang="en-US" sz="1400" i="1" dirty="0"/>
              <a:t>We have it hidden in us to attain,</a:t>
            </a:r>
            <a:br>
              <a:rPr lang="en-US" sz="1400" i="1" dirty="0"/>
            </a:br>
            <a:r>
              <a:rPr lang="en-US" sz="1400" i="1" dirty="0"/>
              <a:t>Not though we have to seize earth by the pole</a:t>
            </a:r>
            <a:br>
              <a:rPr lang="en-US" sz="1400" i="1" dirty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And, tired of aimless circling in one place,</a:t>
            </a:r>
            <a:br>
              <a:rPr lang="en-US" sz="1400" i="1" dirty="0"/>
            </a:br>
            <a:r>
              <a:rPr lang="en-US" sz="1400" i="1" dirty="0"/>
              <a:t>Steer straight off after something into space.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181600"/>
            <a:ext cx="5334000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derived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Data Structures Using C++ (D.S. Malik)</a:t>
            </a:r>
            <a:endParaRPr lang="en-US" sz="1050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Data Structures and Algorithms in C++ (Goodrich, </a:t>
            </a:r>
            <a:r>
              <a:rPr lang="en-US" sz="105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Mount)c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32" name="Smiley Face 31"/>
          <p:cNvSpPr/>
          <p:nvPr/>
        </p:nvSpPr>
        <p:spPr>
          <a:xfrm>
            <a:off x="3891870" y="3602973"/>
            <a:ext cx="277586" cy="208614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33" name="Smiley Face 32"/>
          <p:cNvSpPr/>
          <p:nvPr/>
        </p:nvSpPr>
        <p:spPr>
          <a:xfrm>
            <a:off x="2080553" y="4415773"/>
            <a:ext cx="277586" cy="208614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32" name="Smiley Face 31"/>
          <p:cNvSpPr/>
          <p:nvPr/>
        </p:nvSpPr>
        <p:spPr>
          <a:xfrm>
            <a:off x="489342" y="5396380"/>
            <a:ext cx="277586" cy="208614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32" name="Smiley Face 31"/>
          <p:cNvSpPr/>
          <p:nvPr/>
        </p:nvSpPr>
        <p:spPr>
          <a:xfrm>
            <a:off x="2972667" y="5444332"/>
            <a:ext cx="277586" cy="208614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32" name="Smiley Face 31"/>
          <p:cNvSpPr/>
          <p:nvPr/>
        </p:nvSpPr>
        <p:spPr>
          <a:xfrm>
            <a:off x="4904014" y="4545480"/>
            <a:ext cx="277586" cy="208614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32" name="Smiley Face 31"/>
          <p:cNvSpPr/>
          <p:nvPr/>
        </p:nvSpPr>
        <p:spPr>
          <a:xfrm>
            <a:off x="4306888" y="5318963"/>
            <a:ext cx="277586" cy="208614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32" name="Smiley Face 31"/>
          <p:cNvSpPr/>
          <p:nvPr/>
        </p:nvSpPr>
        <p:spPr>
          <a:xfrm>
            <a:off x="5728607" y="5376863"/>
            <a:ext cx="277586" cy="208614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32" name="Smiley Face 31"/>
          <p:cNvSpPr/>
          <p:nvPr/>
        </p:nvSpPr>
        <p:spPr>
          <a:xfrm>
            <a:off x="8654019" y="5459880"/>
            <a:ext cx="277586" cy="208614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32" name="Smiley Face 31"/>
          <p:cNvSpPr/>
          <p:nvPr/>
        </p:nvSpPr>
        <p:spPr>
          <a:xfrm>
            <a:off x="8252733" y="4499764"/>
            <a:ext cx="277586" cy="208614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49313" y="3505200"/>
            <a:ext cx="7748587" cy="2692400"/>
            <a:chOff x="849313" y="3505200"/>
            <a:chExt cx="7748587" cy="2692400"/>
          </a:xfrm>
        </p:grpSpPr>
        <p:sp>
          <p:nvSpPr>
            <p:cNvPr id="14341" name="AutoShape 5"/>
            <p:cNvSpPr>
              <a:spLocks noChangeAspect="1" noChangeArrowheads="1"/>
            </p:cNvSpPr>
            <p:nvPr/>
          </p:nvSpPr>
          <p:spPr bwMode="auto">
            <a:xfrm>
              <a:off x="4540250" y="3746500"/>
              <a:ext cx="708025" cy="3587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2D2DB9"/>
                  </a:solidFill>
                  <a:latin typeface="Calibri" pitchFamily="34" charset="0"/>
                </a:rPr>
                <a:t>cs16/</a:t>
              </a:r>
            </a:p>
          </p:txBody>
        </p:sp>
        <p:sp>
          <p:nvSpPr>
            <p:cNvPr id="14342" name="AutoShape 6"/>
            <p:cNvSpPr>
              <a:spLocks noChangeAspect="1" noChangeArrowheads="1"/>
            </p:cNvSpPr>
            <p:nvPr/>
          </p:nvSpPr>
          <p:spPr bwMode="auto">
            <a:xfrm>
              <a:off x="1384300" y="4660900"/>
              <a:ext cx="1316038" cy="3587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homeworks/</a:t>
              </a:r>
            </a:p>
          </p:txBody>
        </p:sp>
        <p:sp>
          <p:nvSpPr>
            <p:cNvPr id="14343" name="AutoShape 7"/>
            <p:cNvSpPr>
              <a:spLocks noChangeAspect="1" noChangeArrowheads="1"/>
            </p:cNvSpPr>
            <p:nvPr/>
          </p:nvSpPr>
          <p:spPr bwMode="auto">
            <a:xfrm>
              <a:off x="7681913" y="4533900"/>
              <a:ext cx="915987" cy="6127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todo.txt</a:t>
              </a:r>
              <a:b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</a:br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1K</a:t>
              </a:r>
            </a:p>
          </p:txBody>
        </p:sp>
        <p:sp>
          <p:nvSpPr>
            <p:cNvPr id="14344" name="AutoShape 8"/>
            <p:cNvSpPr>
              <a:spLocks noChangeAspect="1" noChangeArrowheads="1"/>
            </p:cNvSpPr>
            <p:nvPr/>
          </p:nvSpPr>
          <p:spPr bwMode="auto">
            <a:xfrm>
              <a:off x="5407025" y="4660900"/>
              <a:ext cx="1139825" cy="3587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programs/</a:t>
              </a:r>
            </a:p>
          </p:txBody>
        </p:sp>
        <p:sp>
          <p:nvSpPr>
            <p:cNvPr id="14345" name="AutoShape 9"/>
            <p:cNvSpPr>
              <a:spLocks noChangeAspect="1" noChangeArrowheads="1"/>
            </p:cNvSpPr>
            <p:nvPr/>
          </p:nvSpPr>
          <p:spPr bwMode="auto">
            <a:xfrm>
              <a:off x="3889375" y="5584825"/>
              <a:ext cx="1114425" cy="6127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DDR.java</a:t>
              </a:r>
              <a:b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</a:br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10K</a:t>
              </a:r>
            </a:p>
          </p:txBody>
        </p:sp>
        <p:sp>
          <p:nvSpPr>
            <p:cNvPr id="14346" name="AutoShape 10"/>
            <p:cNvSpPr>
              <a:spLocks noChangeAspect="1" noChangeArrowheads="1"/>
            </p:cNvSpPr>
            <p:nvPr/>
          </p:nvSpPr>
          <p:spPr bwMode="auto">
            <a:xfrm>
              <a:off x="5362575" y="5584825"/>
              <a:ext cx="1281113" cy="6127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Stocks.java</a:t>
              </a:r>
              <a:b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</a:br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25K</a:t>
              </a:r>
            </a:p>
          </p:txBody>
        </p:sp>
        <p:sp>
          <p:nvSpPr>
            <p:cNvPr id="14347" name="AutoShape 11"/>
            <p:cNvSpPr>
              <a:spLocks noChangeAspect="1" noChangeArrowheads="1"/>
            </p:cNvSpPr>
            <p:nvPr/>
          </p:nvSpPr>
          <p:spPr bwMode="auto">
            <a:xfrm>
              <a:off x="849313" y="5584825"/>
              <a:ext cx="955675" cy="6127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h1c.doc</a:t>
              </a:r>
              <a:b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</a:br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3K</a:t>
              </a:r>
            </a:p>
          </p:txBody>
        </p:sp>
        <p:sp>
          <p:nvSpPr>
            <p:cNvPr id="14348" name="AutoShape 12"/>
            <p:cNvSpPr>
              <a:spLocks noChangeAspect="1" noChangeArrowheads="1"/>
            </p:cNvSpPr>
            <p:nvPr/>
          </p:nvSpPr>
          <p:spPr bwMode="auto">
            <a:xfrm>
              <a:off x="2328863" y="5584825"/>
              <a:ext cx="1066800" cy="6127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h1nc.doc</a:t>
              </a:r>
              <a:b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</a:br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2K</a:t>
              </a:r>
            </a:p>
          </p:txBody>
        </p:sp>
        <p:cxnSp>
          <p:nvCxnSpPr>
            <p:cNvPr id="14349" name="AutoShape 13"/>
            <p:cNvCxnSpPr>
              <a:cxnSpLocks noChangeShapeType="1"/>
              <a:stCxn id="14341" idx="2"/>
              <a:endCxn id="14342" idx="0"/>
            </p:cNvCxnSpPr>
            <p:nvPr/>
          </p:nvCxnSpPr>
          <p:spPr bwMode="auto">
            <a:xfrm rot="5400000">
              <a:off x="3190081" y="2956719"/>
              <a:ext cx="555625" cy="28527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0" name="AutoShape 14"/>
            <p:cNvCxnSpPr>
              <a:cxnSpLocks noChangeShapeType="1"/>
              <a:stCxn id="14341" idx="2"/>
              <a:endCxn id="14344" idx="0"/>
            </p:cNvCxnSpPr>
            <p:nvPr/>
          </p:nvCxnSpPr>
          <p:spPr bwMode="auto">
            <a:xfrm rot="16200000" flipH="1">
              <a:off x="5157788" y="3841750"/>
              <a:ext cx="555625" cy="1082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1" name="AutoShape 15"/>
            <p:cNvCxnSpPr>
              <a:cxnSpLocks noChangeShapeType="1"/>
              <a:stCxn id="14341" idx="2"/>
              <a:endCxn id="14343" idx="0"/>
            </p:cNvCxnSpPr>
            <p:nvPr/>
          </p:nvCxnSpPr>
          <p:spPr bwMode="auto">
            <a:xfrm rot="16200000" flipH="1">
              <a:off x="6302375" y="2697163"/>
              <a:ext cx="428625" cy="3244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2" name="AutoShape 16"/>
            <p:cNvCxnSpPr>
              <a:cxnSpLocks noChangeShapeType="1"/>
              <a:stCxn id="14344" idx="2"/>
              <a:endCxn id="14346" idx="0"/>
            </p:cNvCxnSpPr>
            <p:nvPr/>
          </p:nvCxnSpPr>
          <p:spPr bwMode="auto">
            <a:xfrm rot="16200000" flipH="1">
              <a:off x="5707857" y="5288756"/>
              <a:ext cx="565150" cy="269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3" name="AutoShape 17"/>
            <p:cNvCxnSpPr>
              <a:cxnSpLocks noChangeShapeType="1"/>
              <a:stCxn id="14344" idx="2"/>
              <a:endCxn id="14345" idx="0"/>
            </p:cNvCxnSpPr>
            <p:nvPr/>
          </p:nvCxnSpPr>
          <p:spPr bwMode="auto">
            <a:xfrm rot="5400000">
              <a:off x="4929188" y="4537075"/>
              <a:ext cx="565150" cy="15303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4" name="AutoShape 18"/>
            <p:cNvCxnSpPr>
              <a:cxnSpLocks noChangeShapeType="1"/>
              <a:stCxn id="14342" idx="2"/>
              <a:endCxn id="14348" idx="0"/>
            </p:cNvCxnSpPr>
            <p:nvPr/>
          </p:nvCxnSpPr>
          <p:spPr bwMode="auto">
            <a:xfrm rot="16200000" flipH="1">
              <a:off x="2169319" y="4891881"/>
              <a:ext cx="565150" cy="8207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5" name="AutoShape 19"/>
            <p:cNvCxnSpPr>
              <a:cxnSpLocks noChangeShapeType="1"/>
              <a:stCxn id="14342" idx="2"/>
              <a:endCxn id="14347" idx="0"/>
            </p:cNvCxnSpPr>
            <p:nvPr/>
          </p:nvCxnSpPr>
          <p:spPr bwMode="auto">
            <a:xfrm rot="5400000">
              <a:off x="1401763" y="4945062"/>
              <a:ext cx="565150" cy="714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6" name="AutoShape 20"/>
            <p:cNvSpPr>
              <a:spLocks noChangeAspect="1" noChangeArrowheads="1"/>
            </p:cNvSpPr>
            <p:nvPr/>
          </p:nvSpPr>
          <p:spPr bwMode="auto">
            <a:xfrm>
              <a:off x="7010400" y="5583238"/>
              <a:ext cx="1222375" cy="6127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2D2DB9"/>
                  </a:solidFill>
                  <a:latin typeface="Calibri" pitchFamily="34" charset="0"/>
                </a:rPr>
                <a:t>Robot.java</a:t>
              </a:r>
              <a:br>
                <a:rPr lang="en-US" altLang="en-US" sz="1600" dirty="0">
                  <a:solidFill>
                    <a:srgbClr val="2D2DB9"/>
                  </a:solidFill>
                  <a:latin typeface="Calibri" pitchFamily="34" charset="0"/>
                </a:rPr>
              </a:br>
              <a:r>
                <a:rPr lang="en-US" altLang="en-US" sz="1600" dirty="0">
                  <a:solidFill>
                    <a:srgbClr val="2D2DB9"/>
                  </a:solidFill>
                  <a:latin typeface="Calibri" pitchFamily="34" charset="0"/>
                </a:rPr>
                <a:t>20K</a:t>
              </a:r>
            </a:p>
          </p:txBody>
        </p:sp>
        <p:cxnSp>
          <p:nvCxnSpPr>
            <p:cNvPr id="14357" name="AutoShape 21"/>
            <p:cNvCxnSpPr>
              <a:cxnSpLocks noChangeShapeType="1"/>
              <a:stCxn id="14344" idx="2"/>
              <a:endCxn id="14356" idx="0"/>
            </p:cNvCxnSpPr>
            <p:nvPr/>
          </p:nvCxnSpPr>
          <p:spPr bwMode="auto">
            <a:xfrm rot="16200000" flipH="1">
              <a:off x="6517481" y="4479132"/>
              <a:ext cx="563563" cy="1644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4191000" y="3505200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>
              <a:off x="1858963" y="4318000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4360" name="Text Box 24"/>
            <p:cNvSpPr txBox="1">
              <a:spLocks noChangeArrowheads="1"/>
            </p:cNvSpPr>
            <p:nvPr/>
          </p:nvSpPr>
          <p:spPr bwMode="auto">
            <a:xfrm>
              <a:off x="1125538" y="5194300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5181600" y="4318000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4362" name="Text Box 26"/>
            <p:cNvSpPr txBox="1">
              <a:spLocks noChangeArrowheads="1"/>
            </p:cNvSpPr>
            <p:nvPr/>
          </p:nvSpPr>
          <p:spPr bwMode="auto">
            <a:xfrm>
              <a:off x="2725738" y="5194300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4363" name="Text Box 27"/>
            <p:cNvSpPr txBox="1">
              <a:spLocks noChangeArrowheads="1"/>
            </p:cNvSpPr>
            <p:nvPr/>
          </p:nvSpPr>
          <p:spPr bwMode="auto">
            <a:xfrm>
              <a:off x="4030663" y="5181600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4364" name="Text Box 28"/>
            <p:cNvSpPr txBox="1">
              <a:spLocks noChangeArrowheads="1"/>
            </p:cNvSpPr>
            <p:nvPr/>
          </p:nvSpPr>
          <p:spPr bwMode="auto">
            <a:xfrm>
              <a:off x="5630863" y="5181600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4365" name="Text Box 29"/>
            <p:cNvSpPr txBox="1">
              <a:spLocks noChangeArrowheads="1"/>
            </p:cNvSpPr>
            <p:nvPr/>
          </p:nvSpPr>
          <p:spPr bwMode="auto">
            <a:xfrm>
              <a:off x="7486650" y="5181600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4366" name="Text Box 30"/>
            <p:cNvSpPr txBox="1">
              <a:spLocks noChangeArrowheads="1"/>
            </p:cNvSpPr>
            <p:nvPr/>
          </p:nvSpPr>
          <p:spPr bwMode="auto">
            <a:xfrm>
              <a:off x="8031163" y="4114800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540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</a:p>
          <a:p>
            <a:pPr lvl="1"/>
            <a:r>
              <a:rPr lang="en-US" dirty="0" smtClean="0"/>
              <a:t>Merge Sort (chapter 10)</a:t>
            </a:r>
          </a:p>
          <a:p>
            <a:endParaRPr lang="en-US" dirty="0"/>
          </a:p>
          <a:p>
            <a:r>
              <a:rPr lang="en-US" dirty="0" smtClean="0"/>
              <a:t>Introduction to Trees (chapter 11)</a:t>
            </a:r>
          </a:p>
          <a:p>
            <a:pPr lvl="1"/>
            <a:r>
              <a:rPr lang="en-US" dirty="0" smtClean="0"/>
              <a:t>General and Binary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4540250" y="3746500"/>
            <a:ext cx="7080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cs16/</a:t>
            </a:r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1384300" y="4660900"/>
            <a:ext cx="1316038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homeworks/</a:t>
            </a:r>
          </a:p>
        </p:txBody>
      </p:sp>
      <p:sp>
        <p:nvSpPr>
          <p:cNvPr id="14343" name="AutoShape 7"/>
          <p:cNvSpPr>
            <a:spLocks noChangeAspect="1" noChangeArrowheads="1"/>
          </p:cNvSpPr>
          <p:nvPr/>
        </p:nvSpPr>
        <p:spPr bwMode="auto">
          <a:xfrm>
            <a:off x="7681913" y="4533900"/>
            <a:ext cx="915987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todo.txt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1K</a:t>
            </a:r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407025" y="4660900"/>
            <a:ext cx="11398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programs/</a:t>
            </a:r>
          </a:p>
        </p:txBody>
      </p:sp>
      <p:sp>
        <p:nvSpPr>
          <p:cNvPr id="14345" name="AutoShape 9"/>
          <p:cNvSpPr>
            <a:spLocks noChangeAspect="1" noChangeArrowheads="1"/>
          </p:cNvSpPr>
          <p:nvPr/>
        </p:nvSpPr>
        <p:spPr bwMode="auto">
          <a:xfrm>
            <a:off x="3889375" y="5584825"/>
            <a:ext cx="1114425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DDR.java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10K</a:t>
            </a:r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362575" y="5584825"/>
            <a:ext cx="1281113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Stocks.java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25K</a:t>
            </a:r>
          </a:p>
        </p:txBody>
      </p:sp>
      <p:sp>
        <p:nvSpPr>
          <p:cNvPr id="14347" name="AutoShape 11"/>
          <p:cNvSpPr>
            <a:spLocks noChangeAspect="1" noChangeArrowheads="1"/>
          </p:cNvSpPr>
          <p:nvPr/>
        </p:nvSpPr>
        <p:spPr bwMode="auto">
          <a:xfrm>
            <a:off x="849313" y="5584825"/>
            <a:ext cx="9556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3K</a:t>
            </a:r>
          </a:p>
        </p:txBody>
      </p:sp>
      <p:sp>
        <p:nvSpPr>
          <p:cNvPr id="14348" name="AutoShape 12"/>
          <p:cNvSpPr>
            <a:spLocks noChangeAspect="1" noChangeArrowheads="1"/>
          </p:cNvSpPr>
          <p:nvPr/>
        </p:nvSpPr>
        <p:spPr bwMode="auto">
          <a:xfrm>
            <a:off x="2328863" y="5584825"/>
            <a:ext cx="1066800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h1nc.doc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2K</a:t>
            </a:r>
          </a:p>
        </p:txBody>
      </p:sp>
      <p:cxnSp>
        <p:nvCxnSpPr>
          <p:cNvPr id="14349" name="AutoShape 13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 rot="5400000">
            <a:off x="3190081" y="2956719"/>
            <a:ext cx="555625" cy="2852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2"/>
            <a:endCxn id="14344" idx="0"/>
          </p:cNvCxnSpPr>
          <p:nvPr/>
        </p:nvCxnSpPr>
        <p:spPr bwMode="auto">
          <a:xfrm rot="16200000" flipH="1">
            <a:off x="5157788" y="3841750"/>
            <a:ext cx="555625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stCxn id="14341" idx="2"/>
            <a:endCxn id="14343" idx="0"/>
          </p:cNvCxnSpPr>
          <p:nvPr/>
        </p:nvCxnSpPr>
        <p:spPr bwMode="auto">
          <a:xfrm rot="16200000" flipH="1">
            <a:off x="6302375" y="2697163"/>
            <a:ext cx="428625" cy="324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AutoShape 16"/>
          <p:cNvCxnSpPr>
            <a:cxnSpLocks noChangeShapeType="1"/>
            <a:stCxn id="14344" idx="2"/>
            <a:endCxn id="14346" idx="0"/>
          </p:cNvCxnSpPr>
          <p:nvPr/>
        </p:nvCxnSpPr>
        <p:spPr bwMode="auto">
          <a:xfrm rot="16200000" flipH="1">
            <a:off x="5707857" y="5288756"/>
            <a:ext cx="5651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44" idx="2"/>
            <a:endCxn id="14345" idx="0"/>
          </p:cNvCxnSpPr>
          <p:nvPr/>
        </p:nvCxnSpPr>
        <p:spPr bwMode="auto">
          <a:xfrm rot="5400000">
            <a:off x="4929188" y="4537075"/>
            <a:ext cx="565150" cy="153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8"/>
          <p:cNvCxnSpPr>
            <a:cxnSpLocks noChangeShapeType="1"/>
            <a:stCxn id="14342" idx="2"/>
            <a:endCxn id="14348" idx="0"/>
          </p:cNvCxnSpPr>
          <p:nvPr/>
        </p:nvCxnSpPr>
        <p:spPr bwMode="auto">
          <a:xfrm rot="16200000" flipH="1">
            <a:off x="2169319" y="4891881"/>
            <a:ext cx="565150" cy="820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9"/>
          <p:cNvCxnSpPr>
            <a:cxnSpLocks noChangeShapeType="1"/>
            <a:stCxn id="14342" idx="2"/>
            <a:endCxn id="14347" idx="0"/>
          </p:cNvCxnSpPr>
          <p:nvPr/>
        </p:nvCxnSpPr>
        <p:spPr bwMode="auto">
          <a:xfrm rot="5400000">
            <a:off x="1401763" y="4945062"/>
            <a:ext cx="565150" cy="714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AutoShape 20"/>
          <p:cNvSpPr>
            <a:spLocks noChangeAspect="1" noChangeArrowheads="1"/>
          </p:cNvSpPr>
          <p:nvPr/>
        </p:nvSpPr>
        <p:spPr bwMode="auto">
          <a:xfrm>
            <a:off x="7010400" y="5583238"/>
            <a:ext cx="1222375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Robot.java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20K</a:t>
            </a:r>
          </a:p>
        </p:txBody>
      </p:sp>
      <p:cxnSp>
        <p:nvCxnSpPr>
          <p:cNvPr id="14357" name="AutoShape 21"/>
          <p:cNvCxnSpPr>
            <a:cxnSpLocks noChangeShapeType="1"/>
            <a:stCxn id="14344" idx="2"/>
            <a:endCxn id="14356" idx="0"/>
          </p:cNvCxnSpPr>
          <p:nvPr/>
        </p:nvCxnSpPr>
        <p:spPr bwMode="auto">
          <a:xfrm rot="16200000" flipH="1">
            <a:off x="6517481" y="4479132"/>
            <a:ext cx="563563" cy="1644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191000" y="35052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858963" y="43180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1255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181600" y="43180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7257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0306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6308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486650" y="51816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031163" y="41148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798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4540250" y="3746500"/>
            <a:ext cx="7080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cs16/</a:t>
            </a:r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1384300" y="4660900"/>
            <a:ext cx="1316038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homeworks/</a:t>
            </a:r>
          </a:p>
        </p:txBody>
      </p:sp>
      <p:sp>
        <p:nvSpPr>
          <p:cNvPr id="14343" name="AutoShape 7"/>
          <p:cNvSpPr>
            <a:spLocks noChangeAspect="1" noChangeArrowheads="1"/>
          </p:cNvSpPr>
          <p:nvPr/>
        </p:nvSpPr>
        <p:spPr bwMode="auto">
          <a:xfrm>
            <a:off x="7681913" y="4533900"/>
            <a:ext cx="915987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todo.txt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1K</a:t>
            </a:r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407025" y="4660900"/>
            <a:ext cx="11398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programs/</a:t>
            </a:r>
          </a:p>
        </p:txBody>
      </p:sp>
      <p:sp>
        <p:nvSpPr>
          <p:cNvPr id="14345" name="AutoShape 9"/>
          <p:cNvSpPr>
            <a:spLocks noChangeAspect="1" noChangeArrowheads="1"/>
          </p:cNvSpPr>
          <p:nvPr/>
        </p:nvSpPr>
        <p:spPr bwMode="auto">
          <a:xfrm>
            <a:off x="3889375" y="5584825"/>
            <a:ext cx="1114425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DDR.java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10K</a:t>
            </a:r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362575" y="5584825"/>
            <a:ext cx="1281113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Stocks.java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25K</a:t>
            </a:r>
          </a:p>
        </p:txBody>
      </p:sp>
      <p:sp>
        <p:nvSpPr>
          <p:cNvPr id="14347" name="AutoShape 11"/>
          <p:cNvSpPr>
            <a:spLocks noChangeAspect="1" noChangeArrowheads="1"/>
          </p:cNvSpPr>
          <p:nvPr/>
        </p:nvSpPr>
        <p:spPr bwMode="auto">
          <a:xfrm>
            <a:off x="849313" y="5584825"/>
            <a:ext cx="9556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h1c.doc</a:t>
            </a:r>
            <a:b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3K</a:t>
            </a:r>
          </a:p>
        </p:txBody>
      </p:sp>
      <p:sp>
        <p:nvSpPr>
          <p:cNvPr id="14348" name="AutoShape 12"/>
          <p:cNvSpPr>
            <a:spLocks noChangeAspect="1" noChangeArrowheads="1"/>
          </p:cNvSpPr>
          <p:nvPr/>
        </p:nvSpPr>
        <p:spPr bwMode="auto">
          <a:xfrm>
            <a:off x="2328863" y="5584825"/>
            <a:ext cx="1066800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h1nc.doc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2K</a:t>
            </a:r>
          </a:p>
        </p:txBody>
      </p:sp>
      <p:cxnSp>
        <p:nvCxnSpPr>
          <p:cNvPr id="14349" name="AutoShape 13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 rot="5400000">
            <a:off x="3190081" y="2956719"/>
            <a:ext cx="555625" cy="2852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2"/>
            <a:endCxn id="14344" idx="0"/>
          </p:cNvCxnSpPr>
          <p:nvPr/>
        </p:nvCxnSpPr>
        <p:spPr bwMode="auto">
          <a:xfrm rot="16200000" flipH="1">
            <a:off x="5157788" y="3841750"/>
            <a:ext cx="555625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stCxn id="14341" idx="2"/>
            <a:endCxn id="14343" idx="0"/>
          </p:cNvCxnSpPr>
          <p:nvPr/>
        </p:nvCxnSpPr>
        <p:spPr bwMode="auto">
          <a:xfrm rot="16200000" flipH="1">
            <a:off x="6302375" y="2697163"/>
            <a:ext cx="428625" cy="324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AutoShape 16"/>
          <p:cNvCxnSpPr>
            <a:cxnSpLocks noChangeShapeType="1"/>
            <a:stCxn id="14344" idx="2"/>
            <a:endCxn id="14346" idx="0"/>
          </p:cNvCxnSpPr>
          <p:nvPr/>
        </p:nvCxnSpPr>
        <p:spPr bwMode="auto">
          <a:xfrm rot="16200000" flipH="1">
            <a:off x="5707857" y="5288756"/>
            <a:ext cx="5651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44" idx="2"/>
            <a:endCxn id="14345" idx="0"/>
          </p:cNvCxnSpPr>
          <p:nvPr/>
        </p:nvCxnSpPr>
        <p:spPr bwMode="auto">
          <a:xfrm rot="5400000">
            <a:off x="4929188" y="4537075"/>
            <a:ext cx="565150" cy="153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8"/>
          <p:cNvCxnSpPr>
            <a:cxnSpLocks noChangeShapeType="1"/>
            <a:stCxn id="14342" idx="2"/>
            <a:endCxn id="14348" idx="0"/>
          </p:cNvCxnSpPr>
          <p:nvPr/>
        </p:nvCxnSpPr>
        <p:spPr bwMode="auto">
          <a:xfrm rot="16200000" flipH="1">
            <a:off x="2169319" y="4891881"/>
            <a:ext cx="565150" cy="820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9"/>
          <p:cNvCxnSpPr>
            <a:cxnSpLocks noChangeShapeType="1"/>
            <a:stCxn id="14342" idx="2"/>
            <a:endCxn id="14347" idx="0"/>
          </p:cNvCxnSpPr>
          <p:nvPr/>
        </p:nvCxnSpPr>
        <p:spPr bwMode="auto">
          <a:xfrm rot="5400000">
            <a:off x="1401763" y="4945062"/>
            <a:ext cx="565150" cy="714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AutoShape 20"/>
          <p:cNvSpPr>
            <a:spLocks noChangeAspect="1" noChangeArrowheads="1"/>
          </p:cNvSpPr>
          <p:nvPr/>
        </p:nvSpPr>
        <p:spPr bwMode="auto">
          <a:xfrm>
            <a:off x="7010400" y="5583238"/>
            <a:ext cx="1222375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Robot.java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20K</a:t>
            </a:r>
          </a:p>
        </p:txBody>
      </p:sp>
      <p:cxnSp>
        <p:nvCxnSpPr>
          <p:cNvPr id="14357" name="AutoShape 21"/>
          <p:cNvCxnSpPr>
            <a:cxnSpLocks noChangeShapeType="1"/>
            <a:stCxn id="14344" idx="2"/>
            <a:endCxn id="14356" idx="0"/>
          </p:cNvCxnSpPr>
          <p:nvPr/>
        </p:nvCxnSpPr>
        <p:spPr bwMode="auto">
          <a:xfrm rot="16200000" flipH="1">
            <a:off x="6517481" y="4479132"/>
            <a:ext cx="563563" cy="1644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191000" y="35052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858963" y="43180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1255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181600" y="43180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7257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0306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6308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486650" y="51816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031163" y="41148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4540250" y="3746500"/>
            <a:ext cx="7080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cs16/</a:t>
            </a:r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1384300" y="4660900"/>
            <a:ext cx="1316038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homeworks/</a:t>
            </a:r>
          </a:p>
        </p:txBody>
      </p:sp>
      <p:sp>
        <p:nvSpPr>
          <p:cNvPr id="14343" name="AutoShape 7"/>
          <p:cNvSpPr>
            <a:spLocks noChangeAspect="1" noChangeArrowheads="1"/>
          </p:cNvSpPr>
          <p:nvPr/>
        </p:nvSpPr>
        <p:spPr bwMode="auto">
          <a:xfrm>
            <a:off x="7681913" y="4533900"/>
            <a:ext cx="915987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todo.txt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1K</a:t>
            </a:r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407025" y="4660900"/>
            <a:ext cx="11398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programs/</a:t>
            </a:r>
          </a:p>
        </p:txBody>
      </p:sp>
      <p:sp>
        <p:nvSpPr>
          <p:cNvPr id="14345" name="AutoShape 9"/>
          <p:cNvSpPr>
            <a:spLocks noChangeAspect="1" noChangeArrowheads="1"/>
          </p:cNvSpPr>
          <p:nvPr/>
        </p:nvSpPr>
        <p:spPr bwMode="auto">
          <a:xfrm>
            <a:off x="3889375" y="5584825"/>
            <a:ext cx="1114425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DDR.java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10K</a:t>
            </a:r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362575" y="5584825"/>
            <a:ext cx="1281113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Stocks.java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25K</a:t>
            </a:r>
          </a:p>
        </p:txBody>
      </p:sp>
      <p:sp>
        <p:nvSpPr>
          <p:cNvPr id="14347" name="AutoShape 11"/>
          <p:cNvSpPr>
            <a:spLocks noChangeAspect="1" noChangeArrowheads="1"/>
          </p:cNvSpPr>
          <p:nvPr/>
        </p:nvSpPr>
        <p:spPr bwMode="auto">
          <a:xfrm>
            <a:off x="849313" y="5584825"/>
            <a:ext cx="9556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h1c.doc</a:t>
            </a:r>
            <a:b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3K</a:t>
            </a:r>
          </a:p>
        </p:txBody>
      </p:sp>
      <p:sp>
        <p:nvSpPr>
          <p:cNvPr id="14348" name="AutoShape 12"/>
          <p:cNvSpPr>
            <a:spLocks noChangeAspect="1" noChangeArrowheads="1"/>
          </p:cNvSpPr>
          <p:nvPr/>
        </p:nvSpPr>
        <p:spPr bwMode="auto">
          <a:xfrm>
            <a:off x="2328863" y="5584825"/>
            <a:ext cx="1066800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h1nc.doc</a:t>
            </a:r>
            <a:b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2K</a:t>
            </a:r>
          </a:p>
        </p:txBody>
      </p:sp>
      <p:cxnSp>
        <p:nvCxnSpPr>
          <p:cNvPr id="14349" name="AutoShape 13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 rot="5400000">
            <a:off x="3190081" y="2956719"/>
            <a:ext cx="555625" cy="2852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2"/>
            <a:endCxn id="14344" idx="0"/>
          </p:cNvCxnSpPr>
          <p:nvPr/>
        </p:nvCxnSpPr>
        <p:spPr bwMode="auto">
          <a:xfrm rot="16200000" flipH="1">
            <a:off x="5157788" y="3841750"/>
            <a:ext cx="555625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stCxn id="14341" idx="2"/>
            <a:endCxn id="14343" idx="0"/>
          </p:cNvCxnSpPr>
          <p:nvPr/>
        </p:nvCxnSpPr>
        <p:spPr bwMode="auto">
          <a:xfrm rot="16200000" flipH="1">
            <a:off x="6302375" y="2697163"/>
            <a:ext cx="428625" cy="324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AutoShape 16"/>
          <p:cNvCxnSpPr>
            <a:cxnSpLocks noChangeShapeType="1"/>
            <a:stCxn id="14344" idx="2"/>
            <a:endCxn id="14346" idx="0"/>
          </p:cNvCxnSpPr>
          <p:nvPr/>
        </p:nvCxnSpPr>
        <p:spPr bwMode="auto">
          <a:xfrm rot="16200000" flipH="1">
            <a:off x="5707857" y="5288756"/>
            <a:ext cx="5651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44" idx="2"/>
            <a:endCxn id="14345" idx="0"/>
          </p:cNvCxnSpPr>
          <p:nvPr/>
        </p:nvCxnSpPr>
        <p:spPr bwMode="auto">
          <a:xfrm rot="5400000">
            <a:off x="4929188" y="4537075"/>
            <a:ext cx="565150" cy="153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8"/>
          <p:cNvCxnSpPr>
            <a:cxnSpLocks noChangeShapeType="1"/>
            <a:stCxn id="14342" idx="2"/>
            <a:endCxn id="14348" idx="0"/>
          </p:cNvCxnSpPr>
          <p:nvPr/>
        </p:nvCxnSpPr>
        <p:spPr bwMode="auto">
          <a:xfrm rot="16200000" flipH="1">
            <a:off x="2169319" y="4891881"/>
            <a:ext cx="565150" cy="820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9"/>
          <p:cNvCxnSpPr>
            <a:cxnSpLocks noChangeShapeType="1"/>
            <a:stCxn id="14342" idx="2"/>
            <a:endCxn id="14347" idx="0"/>
          </p:cNvCxnSpPr>
          <p:nvPr/>
        </p:nvCxnSpPr>
        <p:spPr bwMode="auto">
          <a:xfrm rot="5400000">
            <a:off x="1401763" y="4945062"/>
            <a:ext cx="565150" cy="714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AutoShape 20"/>
          <p:cNvSpPr>
            <a:spLocks noChangeAspect="1" noChangeArrowheads="1"/>
          </p:cNvSpPr>
          <p:nvPr/>
        </p:nvSpPr>
        <p:spPr bwMode="auto">
          <a:xfrm>
            <a:off x="7010400" y="5583238"/>
            <a:ext cx="1222375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Robot.java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20K</a:t>
            </a:r>
          </a:p>
        </p:txBody>
      </p:sp>
      <p:cxnSp>
        <p:nvCxnSpPr>
          <p:cNvPr id="14357" name="AutoShape 21"/>
          <p:cNvCxnSpPr>
            <a:cxnSpLocks noChangeShapeType="1"/>
            <a:stCxn id="14344" idx="2"/>
            <a:endCxn id="14356" idx="0"/>
          </p:cNvCxnSpPr>
          <p:nvPr/>
        </p:nvCxnSpPr>
        <p:spPr bwMode="auto">
          <a:xfrm rot="16200000" flipH="1">
            <a:off x="6517481" y="4479132"/>
            <a:ext cx="563563" cy="1644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191000" y="35052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858963" y="43180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1255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181600" y="43180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7257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0306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6308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486650" y="51816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031163" y="41148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4540250" y="3746500"/>
            <a:ext cx="7080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cs16/</a:t>
            </a:r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1384300" y="4660900"/>
            <a:ext cx="1316038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homeworks/</a:t>
            </a:r>
          </a:p>
        </p:txBody>
      </p:sp>
      <p:sp>
        <p:nvSpPr>
          <p:cNvPr id="14343" name="AutoShape 7"/>
          <p:cNvSpPr>
            <a:spLocks noChangeAspect="1" noChangeArrowheads="1"/>
          </p:cNvSpPr>
          <p:nvPr/>
        </p:nvSpPr>
        <p:spPr bwMode="auto">
          <a:xfrm>
            <a:off x="7681913" y="4533900"/>
            <a:ext cx="915987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todo.txt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1K</a:t>
            </a:r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407025" y="4660900"/>
            <a:ext cx="11398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programs/</a:t>
            </a:r>
          </a:p>
        </p:txBody>
      </p:sp>
      <p:sp>
        <p:nvSpPr>
          <p:cNvPr id="14345" name="AutoShape 9"/>
          <p:cNvSpPr>
            <a:spLocks noChangeAspect="1" noChangeArrowheads="1"/>
          </p:cNvSpPr>
          <p:nvPr/>
        </p:nvSpPr>
        <p:spPr bwMode="auto">
          <a:xfrm>
            <a:off x="3889375" y="5584825"/>
            <a:ext cx="111442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DDR.java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10K</a:t>
            </a:r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362575" y="5584825"/>
            <a:ext cx="1281113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Stocks.java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25K</a:t>
            </a:r>
          </a:p>
        </p:txBody>
      </p:sp>
      <p:sp>
        <p:nvSpPr>
          <p:cNvPr id="14347" name="AutoShape 11"/>
          <p:cNvSpPr>
            <a:spLocks noChangeAspect="1" noChangeArrowheads="1"/>
          </p:cNvSpPr>
          <p:nvPr/>
        </p:nvSpPr>
        <p:spPr bwMode="auto">
          <a:xfrm>
            <a:off x="849313" y="5584825"/>
            <a:ext cx="9556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3K</a:t>
            </a:r>
          </a:p>
        </p:txBody>
      </p:sp>
      <p:sp>
        <p:nvSpPr>
          <p:cNvPr id="14348" name="AutoShape 12"/>
          <p:cNvSpPr>
            <a:spLocks noChangeAspect="1" noChangeArrowheads="1"/>
          </p:cNvSpPr>
          <p:nvPr/>
        </p:nvSpPr>
        <p:spPr bwMode="auto">
          <a:xfrm>
            <a:off x="2328863" y="5584825"/>
            <a:ext cx="1066800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h1nc.doc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2K</a:t>
            </a:r>
          </a:p>
        </p:txBody>
      </p:sp>
      <p:cxnSp>
        <p:nvCxnSpPr>
          <p:cNvPr id="14349" name="AutoShape 13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 rot="5400000">
            <a:off x="3190081" y="2956719"/>
            <a:ext cx="555625" cy="2852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2"/>
            <a:endCxn id="14344" idx="0"/>
          </p:cNvCxnSpPr>
          <p:nvPr/>
        </p:nvCxnSpPr>
        <p:spPr bwMode="auto">
          <a:xfrm rot="16200000" flipH="1">
            <a:off x="5157788" y="3841750"/>
            <a:ext cx="555625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stCxn id="14341" idx="2"/>
            <a:endCxn id="14343" idx="0"/>
          </p:cNvCxnSpPr>
          <p:nvPr/>
        </p:nvCxnSpPr>
        <p:spPr bwMode="auto">
          <a:xfrm rot="16200000" flipH="1">
            <a:off x="6302375" y="2697163"/>
            <a:ext cx="428625" cy="324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AutoShape 16"/>
          <p:cNvCxnSpPr>
            <a:cxnSpLocks noChangeShapeType="1"/>
            <a:stCxn id="14344" idx="2"/>
            <a:endCxn id="14346" idx="0"/>
          </p:cNvCxnSpPr>
          <p:nvPr/>
        </p:nvCxnSpPr>
        <p:spPr bwMode="auto">
          <a:xfrm rot="16200000" flipH="1">
            <a:off x="5707857" y="5288756"/>
            <a:ext cx="5651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44" idx="2"/>
            <a:endCxn id="14345" idx="0"/>
          </p:cNvCxnSpPr>
          <p:nvPr/>
        </p:nvCxnSpPr>
        <p:spPr bwMode="auto">
          <a:xfrm rot="5400000">
            <a:off x="4929188" y="4537075"/>
            <a:ext cx="565150" cy="153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8"/>
          <p:cNvCxnSpPr>
            <a:cxnSpLocks noChangeShapeType="1"/>
            <a:stCxn id="14342" idx="2"/>
            <a:endCxn id="14348" idx="0"/>
          </p:cNvCxnSpPr>
          <p:nvPr/>
        </p:nvCxnSpPr>
        <p:spPr bwMode="auto">
          <a:xfrm rot="16200000" flipH="1">
            <a:off x="2169319" y="4891881"/>
            <a:ext cx="565150" cy="820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9"/>
          <p:cNvCxnSpPr>
            <a:cxnSpLocks noChangeShapeType="1"/>
            <a:stCxn id="14342" idx="2"/>
            <a:endCxn id="14347" idx="0"/>
          </p:cNvCxnSpPr>
          <p:nvPr/>
        </p:nvCxnSpPr>
        <p:spPr bwMode="auto">
          <a:xfrm rot="5400000">
            <a:off x="1401763" y="4945062"/>
            <a:ext cx="565150" cy="714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AutoShape 20"/>
          <p:cNvSpPr>
            <a:spLocks noChangeAspect="1" noChangeArrowheads="1"/>
          </p:cNvSpPr>
          <p:nvPr/>
        </p:nvSpPr>
        <p:spPr bwMode="auto">
          <a:xfrm>
            <a:off x="7010400" y="5583238"/>
            <a:ext cx="1222375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Robot.java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20K</a:t>
            </a:r>
          </a:p>
        </p:txBody>
      </p:sp>
      <p:cxnSp>
        <p:nvCxnSpPr>
          <p:cNvPr id="14357" name="AutoShape 21"/>
          <p:cNvCxnSpPr>
            <a:cxnSpLocks noChangeShapeType="1"/>
            <a:stCxn id="14344" idx="2"/>
            <a:endCxn id="14356" idx="0"/>
          </p:cNvCxnSpPr>
          <p:nvPr/>
        </p:nvCxnSpPr>
        <p:spPr bwMode="auto">
          <a:xfrm rot="16200000" flipH="1">
            <a:off x="6517481" y="4479132"/>
            <a:ext cx="563563" cy="1644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191000" y="35052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858963" y="43180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1255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181600" y="43180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7257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0306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6308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486650" y="51816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031163" y="41148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4540250" y="3746500"/>
            <a:ext cx="7080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cs16/</a:t>
            </a:r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1384300" y="4660900"/>
            <a:ext cx="1316038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homeworks/</a:t>
            </a:r>
          </a:p>
        </p:txBody>
      </p:sp>
      <p:sp>
        <p:nvSpPr>
          <p:cNvPr id="14343" name="AutoShape 7"/>
          <p:cNvSpPr>
            <a:spLocks noChangeAspect="1" noChangeArrowheads="1"/>
          </p:cNvSpPr>
          <p:nvPr/>
        </p:nvSpPr>
        <p:spPr bwMode="auto">
          <a:xfrm>
            <a:off x="7681913" y="4533900"/>
            <a:ext cx="915987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todo.txt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1K</a:t>
            </a:r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407025" y="4660900"/>
            <a:ext cx="11398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programs/</a:t>
            </a:r>
          </a:p>
        </p:txBody>
      </p:sp>
      <p:sp>
        <p:nvSpPr>
          <p:cNvPr id="14345" name="AutoShape 9"/>
          <p:cNvSpPr>
            <a:spLocks noChangeAspect="1" noChangeArrowheads="1"/>
          </p:cNvSpPr>
          <p:nvPr/>
        </p:nvSpPr>
        <p:spPr bwMode="auto">
          <a:xfrm>
            <a:off x="3889375" y="5584825"/>
            <a:ext cx="111442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DDR.java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10K</a:t>
            </a:r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362575" y="5584825"/>
            <a:ext cx="1281113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Stocks.java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25K</a:t>
            </a:r>
          </a:p>
        </p:txBody>
      </p:sp>
      <p:sp>
        <p:nvSpPr>
          <p:cNvPr id="14347" name="AutoShape 11"/>
          <p:cNvSpPr>
            <a:spLocks noChangeAspect="1" noChangeArrowheads="1"/>
          </p:cNvSpPr>
          <p:nvPr/>
        </p:nvSpPr>
        <p:spPr bwMode="auto">
          <a:xfrm>
            <a:off x="849313" y="5584825"/>
            <a:ext cx="9556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3K</a:t>
            </a:r>
          </a:p>
        </p:txBody>
      </p:sp>
      <p:sp>
        <p:nvSpPr>
          <p:cNvPr id="14348" name="AutoShape 12"/>
          <p:cNvSpPr>
            <a:spLocks noChangeAspect="1" noChangeArrowheads="1"/>
          </p:cNvSpPr>
          <p:nvPr/>
        </p:nvSpPr>
        <p:spPr bwMode="auto">
          <a:xfrm>
            <a:off x="2328863" y="5584825"/>
            <a:ext cx="1066800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h1nc.doc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2K</a:t>
            </a:r>
          </a:p>
        </p:txBody>
      </p:sp>
      <p:cxnSp>
        <p:nvCxnSpPr>
          <p:cNvPr id="14349" name="AutoShape 13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 rot="5400000">
            <a:off x="3190081" y="2956719"/>
            <a:ext cx="555625" cy="2852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2"/>
            <a:endCxn id="14344" idx="0"/>
          </p:cNvCxnSpPr>
          <p:nvPr/>
        </p:nvCxnSpPr>
        <p:spPr bwMode="auto">
          <a:xfrm rot="16200000" flipH="1">
            <a:off x="5157788" y="3841750"/>
            <a:ext cx="555625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stCxn id="14341" idx="2"/>
            <a:endCxn id="14343" idx="0"/>
          </p:cNvCxnSpPr>
          <p:nvPr/>
        </p:nvCxnSpPr>
        <p:spPr bwMode="auto">
          <a:xfrm rot="16200000" flipH="1">
            <a:off x="6302375" y="2697163"/>
            <a:ext cx="428625" cy="324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AutoShape 16"/>
          <p:cNvCxnSpPr>
            <a:cxnSpLocks noChangeShapeType="1"/>
            <a:stCxn id="14344" idx="2"/>
            <a:endCxn id="14346" idx="0"/>
          </p:cNvCxnSpPr>
          <p:nvPr/>
        </p:nvCxnSpPr>
        <p:spPr bwMode="auto">
          <a:xfrm rot="16200000" flipH="1">
            <a:off x="5707857" y="5288756"/>
            <a:ext cx="5651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44" idx="2"/>
            <a:endCxn id="14345" idx="0"/>
          </p:cNvCxnSpPr>
          <p:nvPr/>
        </p:nvCxnSpPr>
        <p:spPr bwMode="auto">
          <a:xfrm rot="5400000">
            <a:off x="4929188" y="4537075"/>
            <a:ext cx="565150" cy="153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8"/>
          <p:cNvCxnSpPr>
            <a:cxnSpLocks noChangeShapeType="1"/>
            <a:stCxn id="14342" idx="2"/>
            <a:endCxn id="14348" idx="0"/>
          </p:cNvCxnSpPr>
          <p:nvPr/>
        </p:nvCxnSpPr>
        <p:spPr bwMode="auto">
          <a:xfrm rot="16200000" flipH="1">
            <a:off x="2169319" y="4891881"/>
            <a:ext cx="565150" cy="820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9"/>
          <p:cNvCxnSpPr>
            <a:cxnSpLocks noChangeShapeType="1"/>
            <a:stCxn id="14342" idx="2"/>
            <a:endCxn id="14347" idx="0"/>
          </p:cNvCxnSpPr>
          <p:nvPr/>
        </p:nvCxnSpPr>
        <p:spPr bwMode="auto">
          <a:xfrm rot="5400000">
            <a:off x="1401763" y="4945062"/>
            <a:ext cx="565150" cy="714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AutoShape 20"/>
          <p:cNvSpPr>
            <a:spLocks noChangeAspect="1" noChangeArrowheads="1"/>
          </p:cNvSpPr>
          <p:nvPr/>
        </p:nvSpPr>
        <p:spPr bwMode="auto">
          <a:xfrm>
            <a:off x="7010400" y="5583238"/>
            <a:ext cx="1222375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Robot.java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20K</a:t>
            </a:r>
          </a:p>
        </p:txBody>
      </p:sp>
      <p:cxnSp>
        <p:nvCxnSpPr>
          <p:cNvPr id="14357" name="AutoShape 21"/>
          <p:cNvCxnSpPr>
            <a:cxnSpLocks noChangeShapeType="1"/>
            <a:stCxn id="14344" idx="2"/>
            <a:endCxn id="14356" idx="0"/>
          </p:cNvCxnSpPr>
          <p:nvPr/>
        </p:nvCxnSpPr>
        <p:spPr bwMode="auto">
          <a:xfrm rot="16200000" flipH="1">
            <a:off x="6517481" y="4479132"/>
            <a:ext cx="563563" cy="1644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191000" y="35052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858963" y="43180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1255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181600" y="43180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7257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0306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6308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486650" y="51816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031163" y="41148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4540250" y="3746500"/>
            <a:ext cx="7080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cs16/</a:t>
            </a:r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1384300" y="4660900"/>
            <a:ext cx="1316038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homeworks/</a:t>
            </a:r>
          </a:p>
        </p:txBody>
      </p:sp>
      <p:sp>
        <p:nvSpPr>
          <p:cNvPr id="14343" name="AutoShape 7"/>
          <p:cNvSpPr>
            <a:spLocks noChangeAspect="1" noChangeArrowheads="1"/>
          </p:cNvSpPr>
          <p:nvPr/>
        </p:nvSpPr>
        <p:spPr bwMode="auto">
          <a:xfrm>
            <a:off x="7681913" y="4533900"/>
            <a:ext cx="915987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todo.txt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1K</a:t>
            </a:r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407025" y="4660900"/>
            <a:ext cx="11398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programs/</a:t>
            </a:r>
          </a:p>
        </p:txBody>
      </p:sp>
      <p:sp>
        <p:nvSpPr>
          <p:cNvPr id="14345" name="AutoShape 9"/>
          <p:cNvSpPr>
            <a:spLocks noChangeAspect="1" noChangeArrowheads="1"/>
          </p:cNvSpPr>
          <p:nvPr/>
        </p:nvSpPr>
        <p:spPr bwMode="auto">
          <a:xfrm>
            <a:off x="3889375" y="5584825"/>
            <a:ext cx="111442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DDR.java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10K</a:t>
            </a:r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362575" y="5584825"/>
            <a:ext cx="1281113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Stocks.java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25K</a:t>
            </a:r>
          </a:p>
        </p:txBody>
      </p:sp>
      <p:sp>
        <p:nvSpPr>
          <p:cNvPr id="14347" name="AutoShape 11"/>
          <p:cNvSpPr>
            <a:spLocks noChangeAspect="1" noChangeArrowheads="1"/>
          </p:cNvSpPr>
          <p:nvPr/>
        </p:nvSpPr>
        <p:spPr bwMode="auto">
          <a:xfrm>
            <a:off x="849313" y="5584825"/>
            <a:ext cx="9556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3K</a:t>
            </a:r>
          </a:p>
        </p:txBody>
      </p:sp>
      <p:sp>
        <p:nvSpPr>
          <p:cNvPr id="14348" name="AutoShape 12"/>
          <p:cNvSpPr>
            <a:spLocks noChangeAspect="1" noChangeArrowheads="1"/>
          </p:cNvSpPr>
          <p:nvPr/>
        </p:nvSpPr>
        <p:spPr bwMode="auto">
          <a:xfrm>
            <a:off x="2328863" y="5584825"/>
            <a:ext cx="1066800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h1nc.doc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2K</a:t>
            </a:r>
          </a:p>
        </p:txBody>
      </p:sp>
      <p:cxnSp>
        <p:nvCxnSpPr>
          <p:cNvPr id="14349" name="AutoShape 13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 rot="5400000">
            <a:off x="3190081" y="2956719"/>
            <a:ext cx="555625" cy="2852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2"/>
            <a:endCxn id="14344" idx="0"/>
          </p:cNvCxnSpPr>
          <p:nvPr/>
        </p:nvCxnSpPr>
        <p:spPr bwMode="auto">
          <a:xfrm rot="16200000" flipH="1">
            <a:off x="5157788" y="3841750"/>
            <a:ext cx="555625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stCxn id="14341" idx="2"/>
            <a:endCxn id="14343" idx="0"/>
          </p:cNvCxnSpPr>
          <p:nvPr/>
        </p:nvCxnSpPr>
        <p:spPr bwMode="auto">
          <a:xfrm rot="16200000" flipH="1">
            <a:off x="6302375" y="2697163"/>
            <a:ext cx="428625" cy="324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AutoShape 16"/>
          <p:cNvCxnSpPr>
            <a:cxnSpLocks noChangeShapeType="1"/>
            <a:stCxn id="14344" idx="2"/>
            <a:endCxn id="14346" idx="0"/>
          </p:cNvCxnSpPr>
          <p:nvPr/>
        </p:nvCxnSpPr>
        <p:spPr bwMode="auto">
          <a:xfrm rot="16200000" flipH="1">
            <a:off x="5707857" y="5288756"/>
            <a:ext cx="5651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44" idx="2"/>
            <a:endCxn id="14345" idx="0"/>
          </p:cNvCxnSpPr>
          <p:nvPr/>
        </p:nvCxnSpPr>
        <p:spPr bwMode="auto">
          <a:xfrm rot="5400000">
            <a:off x="4929188" y="4537075"/>
            <a:ext cx="565150" cy="153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8"/>
          <p:cNvCxnSpPr>
            <a:cxnSpLocks noChangeShapeType="1"/>
            <a:stCxn id="14342" idx="2"/>
            <a:endCxn id="14348" idx="0"/>
          </p:cNvCxnSpPr>
          <p:nvPr/>
        </p:nvCxnSpPr>
        <p:spPr bwMode="auto">
          <a:xfrm rot="16200000" flipH="1">
            <a:off x="2169319" y="4891881"/>
            <a:ext cx="565150" cy="820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9"/>
          <p:cNvCxnSpPr>
            <a:cxnSpLocks noChangeShapeType="1"/>
            <a:stCxn id="14342" idx="2"/>
            <a:endCxn id="14347" idx="0"/>
          </p:cNvCxnSpPr>
          <p:nvPr/>
        </p:nvCxnSpPr>
        <p:spPr bwMode="auto">
          <a:xfrm rot="5400000">
            <a:off x="1401763" y="4945062"/>
            <a:ext cx="565150" cy="714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AutoShape 20"/>
          <p:cNvSpPr>
            <a:spLocks noChangeAspect="1" noChangeArrowheads="1"/>
          </p:cNvSpPr>
          <p:nvPr/>
        </p:nvSpPr>
        <p:spPr bwMode="auto">
          <a:xfrm>
            <a:off x="7010400" y="5583238"/>
            <a:ext cx="12223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Robot.java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20K</a:t>
            </a:r>
          </a:p>
        </p:txBody>
      </p:sp>
      <p:cxnSp>
        <p:nvCxnSpPr>
          <p:cNvPr id="14357" name="AutoShape 21"/>
          <p:cNvCxnSpPr>
            <a:cxnSpLocks noChangeShapeType="1"/>
            <a:stCxn id="14344" idx="2"/>
            <a:endCxn id="14356" idx="0"/>
          </p:cNvCxnSpPr>
          <p:nvPr/>
        </p:nvCxnSpPr>
        <p:spPr bwMode="auto">
          <a:xfrm rot="16200000" flipH="1">
            <a:off x="6517481" y="4479132"/>
            <a:ext cx="563563" cy="1644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191000" y="35052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858963" y="43180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1255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181600" y="43180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7257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0306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6308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486650" y="51816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031163" y="41148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4540250" y="3746500"/>
            <a:ext cx="7080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cs16/</a:t>
            </a:r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1384300" y="4660900"/>
            <a:ext cx="1316038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2D2DB9"/>
                </a:solidFill>
                <a:latin typeface="Calibri" pitchFamily="34" charset="0"/>
              </a:rPr>
              <a:t>homeworks</a:t>
            </a:r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/</a:t>
            </a:r>
          </a:p>
        </p:txBody>
      </p:sp>
      <p:sp>
        <p:nvSpPr>
          <p:cNvPr id="14343" name="AutoShape 7"/>
          <p:cNvSpPr>
            <a:spLocks noChangeAspect="1" noChangeArrowheads="1"/>
          </p:cNvSpPr>
          <p:nvPr/>
        </p:nvSpPr>
        <p:spPr bwMode="auto">
          <a:xfrm>
            <a:off x="7681913" y="4533900"/>
            <a:ext cx="915987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todo.txt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1K</a:t>
            </a:r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407025" y="4660900"/>
            <a:ext cx="1139825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programs/</a:t>
            </a:r>
          </a:p>
        </p:txBody>
      </p:sp>
      <p:sp>
        <p:nvSpPr>
          <p:cNvPr id="14345" name="AutoShape 9"/>
          <p:cNvSpPr>
            <a:spLocks noChangeAspect="1" noChangeArrowheads="1"/>
          </p:cNvSpPr>
          <p:nvPr/>
        </p:nvSpPr>
        <p:spPr bwMode="auto">
          <a:xfrm>
            <a:off x="3889375" y="5584825"/>
            <a:ext cx="111442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DDR.java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10K</a:t>
            </a:r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362575" y="5584825"/>
            <a:ext cx="1281113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Stocks.java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25K</a:t>
            </a:r>
          </a:p>
        </p:txBody>
      </p:sp>
      <p:sp>
        <p:nvSpPr>
          <p:cNvPr id="14347" name="AutoShape 11"/>
          <p:cNvSpPr>
            <a:spLocks noChangeAspect="1" noChangeArrowheads="1"/>
          </p:cNvSpPr>
          <p:nvPr/>
        </p:nvSpPr>
        <p:spPr bwMode="auto">
          <a:xfrm>
            <a:off x="849313" y="5584825"/>
            <a:ext cx="9556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3K</a:t>
            </a:r>
          </a:p>
        </p:txBody>
      </p:sp>
      <p:sp>
        <p:nvSpPr>
          <p:cNvPr id="14348" name="AutoShape 12"/>
          <p:cNvSpPr>
            <a:spLocks noChangeAspect="1" noChangeArrowheads="1"/>
          </p:cNvSpPr>
          <p:nvPr/>
        </p:nvSpPr>
        <p:spPr bwMode="auto">
          <a:xfrm>
            <a:off x="2328863" y="5584825"/>
            <a:ext cx="1066800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h1nc.doc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2K</a:t>
            </a:r>
          </a:p>
        </p:txBody>
      </p:sp>
      <p:cxnSp>
        <p:nvCxnSpPr>
          <p:cNvPr id="14349" name="AutoShape 13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 rot="5400000">
            <a:off x="3190081" y="2956719"/>
            <a:ext cx="555625" cy="2852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2"/>
            <a:endCxn id="14344" idx="0"/>
          </p:cNvCxnSpPr>
          <p:nvPr/>
        </p:nvCxnSpPr>
        <p:spPr bwMode="auto">
          <a:xfrm rot="16200000" flipH="1">
            <a:off x="5157788" y="3841750"/>
            <a:ext cx="555625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stCxn id="14341" idx="2"/>
            <a:endCxn id="14343" idx="0"/>
          </p:cNvCxnSpPr>
          <p:nvPr/>
        </p:nvCxnSpPr>
        <p:spPr bwMode="auto">
          <a:xfrm rot="16200000" flipH="1">
            <a:off x="6302375" y="2697163"/>
            <a:ext cx="428625" cy="324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AutoShape 16"/>
          <p:cNvCxnSpPr>
            <a:cxnSpLocks noChangeShapeType="1"/>
            <a:stCxn id="14344" idx="2"/>
            <a:endCxn id="14346" idx="0"/>
          </p:cNvCxnSpPr>
          <p:nvPr/>
        </p:nvCxnSpPr>
        <p:spPr bwMode="auto">
          <a:xfrm rot="16200000" flipH="1">
            <a:off x="5707857" y="5288756"/>
            <a:ext cx="5651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44" idx="2"/>
            <a:endCxn id="14345" idx="0"/>
          </p:cNvCxnSpPr>
          <p:nvPr/>
        </p:nvCxnSpPr>
        <p:spPr bwMode="auto">
          <a:xfrm rot="5400000">
            <a:off x="4929188" y="4537075"/>
            <a:ext cx="565150" cy="153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8"/>
          <p:cNvCxnSpPr>
            <a:cxnSpLocks noChangeShapeType="1"/>
            <a:stCxn id="14342" idx="2"/>
            <a:endCxn id="14348" idx="0"/>
          </p:cNvCxnSpPr>
          <p:nvPr/>
        </p:nvCxnSpPr>
        <p:spPr bwMode="auto">
          <a:xfrm rot="16200000" flipH="1">
            <a:off x="2169319" y="4891881"/>
            <a:ext cx="565150" cy="820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9"/>
          <p:cNvCxnSpPr>
            <a:cxnSpLocks noChangeShapeType="1"/>
            <a:stCxn id="14342" idx="2"/>
            <a:endCxn id="14347" idx="0"/>
          </p:cNvCxnSpPr>
          <p:nvPr/>
        </p:nvCxnSpPr>
        <p:spPr bwMode="auto">
          <a:xfrm rot="5400000">
            <a:off x="1401763" y="4945062"/>
            <a:ext cx="565150" cy="714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AutoShape 20"/>
          <p:cNvSpPr>
            <a:spLocks noChangeAspect="1" noChangeArrowheads="1"/>
          </p:cNvSpPr>
          <p:nvPr/>
        </p:nvSpPr>
        <p:spPr bwMode="auto">
          <a:xfrm>
            <a:off x="7010400" y="5583238"/>
            <a:ext cx="12223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Robot.java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20K</a:t>
            </a:r>
          </a:p>
        </p:txBody>
      </p:sp>
      <p:cxnSp>
        <p:nvCxnSpPr>
          <p:cNvPr id="14357" name="AutoShape 21"/>
          <p:cNvCxnSpPr>
            <a:cxnSpLocks noChangeShapeType="1"/>
            <a:stCxn id="14344" idx="2"/>
            <a:endCxn id="14356" idx="0"/>
          </p:cNvCxnSpPr>
          <p:nvPr/>
        </p:nvCxnSpPr>
        <p:spPr bwMode="auto">
          <a:xfrm rot="16200000" flipH="1">
            <a:off x="6517481" y="4479132"/>
            <a:ext cx="563563" cy="1644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191000" y="35052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858963" y="43180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1255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181600" y="43180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7257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0306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6308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486650" y="51816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031163" y="41148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4540250" y="3746500"/>
            <a:ext cx="7080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cs16/</a:t>
            </a:r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1384300" y="4660900"/>
            <a:ext cx="1316038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homeworks/</a:t>
            </a:r>
          </a:p>
        </p:txBody>
      </p:sp>
      <p:sp>
        <p:nvSpPr>
          <p:cNvPr id="14343" name="AutoShape 7"/>
          <p:cNvSpPr>
            <a:spLocks noChangeAspect="1" noChangeArrowheads="1"/>
          </p:cNvSpPr>
          <p:nvPr/>
        </p:nvSpPr>
        <p:spPr bwMode="auto">
          <a:xfrm>
            <a:off x="7681913" y="4533900"/>
            <a:ext cx="915987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todo.txt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1K</a:t>
            </a:r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407025" y="4660900"/>
            <a:ext cx="1139825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programs/</a:t>
            </a:r>
          </a:p>
        </p:txBody>
      </p:sp>
      <p:sp>
        <p:nvSpPr>
          <p:cNvPr id="14345" name="AutoShape 9"/>
          <p:cNvSpPr>
            <a:spLocks noChangeAspect="1" noChangeArrowheads="1"/>
          </p:cNvSpPr>
          <p:nvPr/>
        </p:nvSpPr>
        <p:spPr bwMode="auto">
          <a:xfrm>
            <a:off x="3889375" y="5584825"/>
            <a:ext cx="111442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DDR.java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10K</a:t>
            </a:r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362575" y="5584825"/>
            <a:ext cx="1281113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Stocks.java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25K</a:t>
            </a:r>
          </a:p>
        </p:txBody>
      </p:sp>
      <p:sp>
        <p:nvSpPr>
          <p:cNvPr id="14347" name="AutoShape 11"/>
          <p:cNvSpPr>
            <a:spLocks noChangeAspect="1" noChangeArrowheads="1"/>
          </p:cNvSpPr>
          <p:nvPr/>
        </p:nvSpPr>
        <p:spPr bwMode="auto">
          <a:xfrm>
            <a:off x="849313" y="5584825"/>
            <a:ext cx="9556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3K</a:t>
            </a:r>
          </a:p>
        </p:txBody>
      </p:sp>
      <p:sp>
        <p:nvSpPr>
          <p:cNvPr id="14348" name="AutoShape 12"/>
          <p:cNvSpPr>
            <a:spLocks noChangeAspect="1" noChangeArrowheads="1"/>
          </p:cNvSpPr>
          <p:nvPr/>
        </p:nvSpPr>
        <p:spPr bwMode="auto">
          <a:xfrm>
            <a:off x="2328863" y="5584825"/>
            <a:ext cx="1066800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h1nc.doc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2K</a:t>
            </a:r>
          </a:p>
        </p:txBody>
      </p:sp>
      <p:cxnSp>
        <p:nvCxnSpPr>
          <p:cNvPr id="14349" name="AutoShape 13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 rot="5400000">
            <a:off x="3190081" y="2956719"/>
            <a:ext cx="555625" cy="2852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2"/>
            <a:endCxn id="14344" idx="0"/>
          </p:cNvCxnSpPr>
          <p:nvPr/>
        </p:nvCxnSpPr>
        <p:spPr bwMode="auto">
          <a:xfrm rot="16200000" flipH="1">
            <a:off x="5157788" y="3841750"/>
            <a:ext cx="555625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stCxn id="14341" idx="2"/>
            <a:endCxn id="14343" idx="0"/>
          </p:cNvCxnSpPr>
          <p:nvPr/>
        </p:nvCxnSpPr>
        <p:spPr bwMode="auto">
          <a:xfrm rot="16200000" flipH="1">
            <a:off x="6302375" y="2697163"/>
            <a:ext cx="428625" cy="324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AutoShape 16"/>
          <p:cNvCxnSpPr>
            <a:cxnSpLocks noChangeShapeType="1"/>
            <a:stCxn id="14344" idx="2"/>
            <a:endCxn id="14346" idx="0"/>
          </p:cNvCxnSpPr>
          <p:nvPr/>
        </p:nvCxnSpPr>
        <p:spPr bwMode="auto">
          <a:xfrm rot="16200000" flipH="1">
            <a:off x="5707857" y="5288756"/>
            <a:ext cx="5651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44" idx="2"/>
            <a:endCxn id="14345" idx="0"/>
          </p:cNvCxnSpPr>
          <p:nvPr/>
        </p:nvCxnSpPr>
        <p:spPr bwMode="auto">
          <a:xfrm rot="5400000">
            <a:off x="4929188" y="4537075"/>
            <a:ext cx="565150" cy="153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8"/>
          <p:cNvCxnSpPr>
            <a:cxnSpLocks noChangeShapeType="1"/>
            <a:stCxn id="14342" idx="2"/>
            <a:endCxn id="14348" idx="0"/>
          </p:cNvCxnSpPr>
          <p:nvPr/>
        </p:nvCxnSpPr>
        <p:spPr bwMode="auto">
          <a:xfrm rot="16200000" flipH="1">
            <a:off x="2169319" y="4891881"/>
            <a:ext cx="565150" cy="820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9"/>
          <p:cNvCxnSpPr>
            <a:cxnSpLocks noChangeShapeType="1"/>
            <a:stCxn id="14342" idx="2"/>
            <a:endCxn id="14347" idx="0"/>
          </p:cNvCxnSpPr>
          <p:nvPr/>
        </p:nvCxnSpPr>
        <p:spPr bwMode="auto">
          <a:xfrm rot="5400000">
            <a:off x="1401763" y="4945062"/>
            <a:ext cx="565150" cy="714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AutoShape 20"/>
          <p:cNvSpPr>
            <a:spLocks noChangeAspect="1" noChangeArrowheads="1"/>
          </p:cNvSpPr>
          <p:nvPr/>
        </p:nvSpPr>
        <p:spPr bwMode="auto">
          <a:xfrm>
            <a:off x="7010400" y="5583238"/>
            <a:ext cx="12223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Robot.java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20K</a:t>
            </a:r>
          </a:p>
        </p:txBody>
      </p:sp>
      <p:cxnSp>
        <p:nvCxnSpPr>
          <p:cNvPr id="14357" name="AutoShape 21"/>
          <p:cNvCxnSpPr>
            <a:cxnSpLocks noChangeShapeType="1"/>
            <a:stCxn id="14344" idx="2"/>
            <a:endCxn id="14356" idx="0"/>
          </p:cNvCxnSpPr>
          <p:nvPr/>
        </p:nvCxnSpPr>
        <p:spPr bwMode="auto">
          <a:xfrm rot="16200000" flipH="1">
            <a:off x="6517481" y="4479132"/>
            <a:ext cx="563563" cy="1644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191000" y="35052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858963" y="43180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1255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181600" y="43180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7257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0306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6308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486650" y="51816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031163" y="41148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4540250" y="3746500"/>
            <a:ext cx="708025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cs16/</a:t>
            </a:r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1384300" y="4660900"/>
            <a:ext cx="1316038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2D2DB9"/>
                </a:solidFill>
                <a:latin typeface="Calibri" pitchFamily="34" charset="0"/>
              </a:rPr>
              <a:t>homeworks</a:t>
            </a:r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/</a:t>
            </a:r>
          </a:p>
        </p:txBody>
      </p:sp>
      <p:sp>
        <p:nvSpPr>
          <p:cNvPr id="14343" name="AutoShape 7"/>
          <p:cNvSpPr>
            <a:spLocks noChangeAspect="1" noChangeArrowheads="1"/>
          </p:cNvSpPr>
          <p:nvPr/>
        </p:nvSpPr>
        <p:spPr bwMode="auto">
          <a:xfrm>
            <a:off x="7681913" y="4533900"/>
            <a:ext cx="915987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todo.txt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1K</a:t>
            </a:r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407025" y="4660900"/>
            <a:ext cx="1139825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programs/</a:t>
            </a:r>
          </a:p>
        </p:txBody>
      </p:sp>
      <p:sp>
        <p:nvSpPr>
          <p:cNvPr id="14345" name="AutoShape 9"/>
          <p:cNvSpPr>
            <a:spLocks noChangeAspect="1" noChangeArrowheads="1"/>
          </p:cNvSpPr>
          <p:nvPr/>
        </p:nvSpPr>
        <p:spPr bwMode="auto">
          <a:xfrm>
            <a:off x="3889375" y="5584825"/>
            <a:ext cx="111442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DDR.java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10K</a:t>
            </a:r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362575" y="5584825"/>
            <a:ext cx="1281113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Stocks.java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25K</a:t>
            </a:r>
          </a:p>
        </p:txBody>
      </p:sp>
      <p:sp>
        <p:nvSpPr>
          <p:cNvPr id="14347" name="AutoShape 11"/>
          <p:cNvSpPr>
            <a:spLocks noChangeAspect="1" noChangeArrowheads="1"/>
          </p:cNvSpPr>
          <p:nvPr/>
        </p:nvSpPr>
        <p:spPr bwMode="auto">
          <a:xfrm>
            <a:off x="849313" y="5584825"/>
            <a:ext cx="9556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3K</a:t>
            </a:r>
          </a:p>
        </p:txBody>
      </p:sp>
      <p:sp>
        <p:nvSpPr>
          <p:cNvPr id="14348" name="AutoShape 12"/>
          <p:cNvSpPr>
            <a:spLocks noChangeAspect="1" noChangeArrowheads="1"/>
          </p:cNvSpPr>
          <p:nvPr/>
        </p:nvSpPr>
        <p:spPr bwMode="auto">
          <a:xfrm>
            <a:off x="2328863" y="5584825"/>
            <a:ext cx="1066800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h1nc.doc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2K</a:t>
            </a:r>
          </a:p>
        </p:txBody>
      </p:sp>
      <p:cxnSp>
        <p:nvCxnSpPr>
          <p:cNvPr id="14349" name="AutoShape 13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 rot="5400000">
            <a:off x="3190081" y="2956719"/>
            <a:ext cx="555625" cy="2852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2"/>
            <a:endCxn id="14344" idx="0"/>
          </p:cNvCxnSpPr>
          <p:nvPr/>
        </p:nvCxnSpPr>
        <p:spPr bwMode="auto">
          <a:xfrm rot="16200000" flipH="1">
            <a:off x="5157788" y="3841750"/>
            <a:ext cx="555625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stCxn id="14341" idx="2"/>
            <a:endCxn id="14343" idx="0"/>
          </p:cNvCxnSpPr>
          <p:nvPr/>
        </p:nvCxnSpPr>
        <p:spPr bwMode="auto">
          <a:xfrm rot="16200000" flipH="1">
            <a:off x="6302375" y="2697163"/>
            <a:ext cx="428625" cy="324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AutoShape 16"/>
          <p:cNvCxnSpPr>
            <a:cxnSpLocks noChangeShapeType="1"/>
            <a:stCxn id="14344" idx="2"/>
            <a:endCxn id="14346" idx="0"/>
          </p:cNvCxnSpPr>
          <p:nvPr/>
        </p:nvCxnSpPr>
        <p:spPr bwMode="auto">
          <a:xfrm rot="16200000" flipH="1">
            <a:off x="5707857" y="5288756"/>
            <a:ext cx="5651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44" idx="2"/>
            <a:endCxn id="14345" idx="0"/>
          </p:cNvCxnSpPr>
          <p:nvPr/>
        </p:nvCxnSpPr>
        <p:spPr bwMode="auto">
          <a:xfrm rot="5400000">
            <a:off x="4929188" y="4537075"/>
            <a:ext cx="565150" cy="153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8"/>
          <p:cNvCxnSpPr>
            <a:cxnSpLocks noChangeShapeType="1"/>
            <a:stCxn id="14342" idx="2"/>
            <a:endCxn id="14348" idx="0"/>
          </p:cNvCxnSpPr>
          <p:nvPr/>
        </p:nvCxnSpPr>
        <p:spPr bwMode="auto">
          <a:xfrm rot="16200000" flipH="1">
            <a:off x="2169319" y="4891881"/>
            <a:ext cx="565150" cy="820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9"/>
          <p:cNvCxnSpPr>
            <a:cxnSpLocks noChangeShapeType="1"/>
            <a:stCxn id="14342" idx="2"/>
            <a:endCxn id="14347" idx="0"/>
          </p:cNvCxnSpPr>
          <p:nvPr/>
        </p:nvCxnSpPr>
        <p:spPr bwMode="auto">
          <a:xfrm rot="5400000">
            <a:off x="1401763" y="4945062"/>
            <a:ext cx="565150" cy="714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AutoShape 20"/>
          <p:cNvSpPr>
            <a:spLocks noChangeAspect="1" noChangeArrowheads="1"/>
          </p:cNvSpPr>
          <p:nvPr/>
        </p:nvSpPr>
        <p:spPr bwMode="auto">
          <a:xfrm>
            <a:off x="7010400" y="5583238"/>
            <a:ext cx="12223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Robot.java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20K</a:t>
            </a:r>
          </a:p>
        </p:txBody>
      </p:sp>
      <p:cxnSp>
        <p:nvCxnSpPr>
          <p:cNvPr id="14357" name="AutoShape 21"/>
          <p:cNvCxnSpPr>
            <a:cxnSpLocks noChangeShapeType="1"/>
            <a:stCxn id="14344" idx="2"/>
            <a:endCxn id="14356" idx="0"/>
          </p:cNvCxnSpPr>
          <p:nvPr/>
        </p:nvCxnSpPr>
        <p:spPr bwMode="auto">
          <a:xfrm rot="16200000" flipH="1">
            <a:off x="6517481" y="4479132"/>
            <a:ext cx="563563" cy="1644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191000" y="35052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858963" y="43180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1255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181600" y="43180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7257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0306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6308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486650" y="51816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031163" y="41148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8653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Traversals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93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60" name="Text Box 25"/>
          <p:cNvSpPr txBox="1">
            <a:spLocks noChangeArrowheads="1"/>
          </p:cNvSpPr>
          <p:nvPr/>
        </p:nvSpPr>
        <p:spPr bwMode="auto">
          <a:xfrm>
            <a:off x="2333625" y="4259263"/>
            <a:ext cx="3222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39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8" name="Text Box 23"/>
          <p:cNvSpPr txBox="1">
            <a:spLocks noChangeArrowheads="1"/>
          </p:cNvSpPr>
          <p:nvPr/>
        </p:nvSpPr>
        <p:spPr bwMode="auto">
          <a:xfrm>
            <a:off x="2714625" y="54864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60" name="Text Box 25"/>
          <p:cNvSpPr txBox="1">
            <a:spLocks noChangeArrowheads="1"/>
          </p:cNvSpPr>
          <p:nvPr/>
        </p:nvSpPr>
        <p:spPr bwMode="auto">
          <a:xfrm>
            <a:off x="2333625" y="4259263"/>
            <a:ext cx="3222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39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8" name="Text Box 23"/>
          <p:cNvSpPr txBox="1">
            <a:spLocks noChangeArrowheads="1"/>
          </p:cNvSpPr>
          <p:nvPr/>
        </p:nvSpPr>
        <p:spPr bwMode="auto">
          <a:xfrm>
            <a:off x="2714625" y="54864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60" name="Text Box 25"/>
          <p:cNvSpPr txBox="1">
            <a:spLocks noChangeArrowheads="1"/>
          </p:cNvSpPr>
          <p:nvPr/>
        </p:nvSpPr>
        <p:spPr bwMode="auto">
          <a:xfrm>
            <a:off x="2333625" y="4259263"/>
            <a:ext cx="3222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566" name="Text Box 31"/>
          <p:cNvSpPr txBox="1">
            <a:spLocks noChangeArrowheads="1"/>
          </p:cNvSpPr>
          <p:nvPr/>
        </p:nvSpPr>
        <p:spPr bwMode="auto">
          <a:xfrm>
            <a:off x="33416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9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8" name="Text Box 23"/>
          <p:cNvSpPr txBox="1">
            <a:spLocks noChangeArrowheads="1"/>
          </p:cNvSpPr>
          <p:nvPr/>
        </p:nvSpPr>
        <p:spPr bwMode="auto">
          <a:xfrm>
            <a:off x="2714625" y="54864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60" name="Text Box 25"/>
          <p:cNvSpPr txBox="1">
            <a:spLocks noChangeArrowheads="1"/>
          </p:cNvSpPr>
          <p:nvPr/>
        </p:nvSpPr>
        <p:spPr bwMode="auto">
          <a:xfrm>
            <a:off x="2333625" y="4259263"/>
            <a:ext cx="3222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561" name="Text Box 26"/>
          <p:cNvSpPr txBox="1">
            <a:spLocks noChangeArrowheads="1"/>
          </p:cNvSpPr>
          <p:nvPr/>
        </p:nvSpPr>
        <p:spPr bwMode="auto">
          <a:xfrm>
            <a:off x="3798888" y="54864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3566" name="Text Box 31"/>
          <p:cNvSpPr txBox="1">
            <a:spLocks noChangeArrowheads="1"/>
          </p:cNvSpPr>
          <p:nvPr/>
        </p:nvSpPr>
        <p:spPr bwMode="auto">
          <a:xfrm>
            <a:off x="33416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9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8" name="Text Box 23"/>
          <p:cNvSpPr txBox="1">
            <a:spLocks noChangeArrowheads="1"/>
          </p:cNvSpPr>
          <p:nvPr/>
        </p:nvSpPr>
        <p:spPr bwMode="auto">
          <a:xfrm>
            <a:off x="2714625" y="54864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60" name="Text Box 25"/>
          <p:cNvSpPr txBox="1">
            <a:spLocks noChangeArrowheads="1"/>
          </p:cNvSpPr>
          <p:nvPr/>
        </p:nvSpPr>
        <p:spPr bwMode="auto">
          <a:xfrm>
            <a:off x="2333625" y="4259263"/>
            <a:ext cx="3222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561" name="Text Box 26"/>
          <p:cNvSpPr txBox="1">
            <a:spLocks noChangeArrowheads="1"/>
          </p:cNvSpPr>
          <p:nvPr/>
        </p:nvSpPr>
        <p:spPr bwMode="auto">
          <a:xfrm>
            <a:off x="3798888" y="54864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3562" name="Text Box 27"/>
          <p:cNvSpPr txBox="1">
            <a:spLocks noChangeArrowheads="1"/>
          </p:cNvSpPr>
          <p:nvPr/>
        </p:nvSpPr>
        <p:spPr bwMode="auto">
          <a:xfrm>
            <a:off x="3781425" y="37338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3566" name="Text Box 31"/>
          <p:cNvSpPr txBox="1">
            <a:spLocks noChangeArrowheads="1"/>
          </p:cNvSpPr>
          <p:nvPr/>
        </p:nvSpPr>
        <p:spPr bwMode="auto">
          <a:xfrm>
            <a:off x="33416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9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8" name="Text Box 23"/>
          <p:cNvSpPr txBox="1">
            <a:spLocks noChangeArrowheads="1"/>
          </p:cNvSpPr>
          <p:nvPr/>
        </p:nvSpPr>
        <p:spPr bwMode="auto">
          <a:xfrm>
            <a:off x="2714625" y="54864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60" name="Text Box 25"/>
          <p:cNvSpPr txBox="1">
            <a:spLocks noChangeArrowheads="1"/>
          </p:cNvSpPr>
          <p:nvPr/>
        </p:nvSpPr>
        <p:spPr bwMode="auto">
          <a:xfrm>
            <a:off x="2333625" y="4259263"/>
            <a:ext cx="3222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561" name="Text Box 26"/>
          <p:cNvSpPr txBox="1">
            <a:spLocks noChangeArrowheads="1"/>
          </p:cNvSpPr>
          <p:nvPr/>
        </p:nvSpPr>
        <p:spPr bwMode="auto">
          <a:xfrm>
            <a:off x="3798888" y="54864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3562" name="Text Box 27"/>
          <p:cNvSpPr txBox="1">
            <a:spLocks noChangeArrowheads="1"/>
          </p:cNvSpPr>
          <p:nvPr/>
        </p:nvSpPr>
        <p:spPr bwMode="auto">
          <a:xfrm>
            <a:off x="3781425" y="37338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3563" name="Text Box 28"/>
          <p:cNvSpPr txBox="1">
            <a:spLocks noChangeArrowheads="1"/>
          </p:cNvSpPr>
          <p:nvPr/>
        </p:nvSpPr>
        <p:spPr bwMode="auto">
          <a:xfrm>
            <a:off x="42560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23566" name="Text Box 31"/>
          <p:cNvSpPr txBox="1">
            <a:spLocks noChangeArrowheads="1"/>
          </p:cNvSpPr>
          <p:nvPr/>
        </p:nvSpPr>
        <p:spPr bwMode="auto">
          <a:xfrm>
            <a:off x="33416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9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8" name="Text Box 23"/>
          <p:cNvSpPr txBox="1">
            <a:spLocks noChangeArrowheads="1"/>
          </p:cNvSpPr>
          <p:nvPr/>
        </p:nvSpPr>
        <p:spPr bwMode="auto">
          <a:xfrm>
            <a:off x="2714625" y="54864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60" name="Text Box 25"/>
          <p:cNvSpPr txBox="1">
            <a:spLocks noChangeArrowheads="1"/>
          </p:cNvSpPr>
          <p:nvPr/>
        </p:nvSpPr>
        <p:spPr bwMode="auto">
          <a:xfrm>
            <a:off x="2333625" y="4259263"/>
            <a:ext cx="3222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561" name="Text Box 26"/>
          <p:cNvSpPr txBox="1">
            <a:spLocks noChangeArrowheads="1"/>
          </p:cNvSpPr>
          <p:nvPr/>
        </p:nvSpPr>
        <p:spPr bwMode="auto">
          <a:xfrm>
            <a:off x="3798888" y="54864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3562" name="Text Box 27"/>
          <p:cNvSpPr txBox="1">
            <a:spLocks noChangeArrowheads="1"/>
          </p:cNvSpPr>
          <p:nvPr/>
        </p:nvSpPr>
        <p:spPr bwMode="auto">
          <a:xfrm>
            <a:off x="3781425" y="37338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3563" name="Text Box 28"/>
          <p:cNvSpPr txBox="1">
            <a:spLocks noChangeArrowheads="1"/>
          </p:cNvSpPr>
          <p:nvPr/>
        </p:nvSpPr>
        <p:spPr bwMode="auto">
          <a:xfrm>
            <a:off x="42560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23565" name="Text Box 30"/>
          <p:cNvSpPr txBox="1">
            <a:spLocks noChangeArrowheads="1"/>
          </p:cNvSpPr>
          <p:nvPr/>
        </p:nvSpPr>
        <p:spPr bwMode="auto">
          <a:xfrm>
            <a:off x="4951413" y="4259263"/>
            <a:ext cx="3222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3566" name="Text Box 31"/>
          <p:cNvSpPr txBox="1">
            <a:spLocks noChangeArrowheads="1"/>
          </p:cNvSpPr>
          <p:nvPr/>
        </p:nvSpPr>
        <p:spPr bwMode="auto">
          <a:xfrm>
            <a:off x="33416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9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8" name="Text Box 23"/>
          <p:cNvSpPr txBox="1">
            <a:spLocks noChangeArrowheads="1"/>
          </p:cNvSpPr>
          <p:nvPr/>
        </p:nvSpPr>
        <p:spPr bwMode="auto">
          <a:xfrm>
            <a:off x="2714625" y="54864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60" name="Text Box 25"/>
          <p:cNvSpPr txBox="1">
            <a:spLocks noChangeArrowheads="1"/>
          </p:cNvSpPr>
          <p:nvPr/>
        </p:nvSpPr>
        <p:spPr bwMode="auto">
          <a:xfrm>
            <a:off x="2333625" y="4259263"/>
            <a:ext cx="3222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561" name="Text Box 26"/>
          <p:cNvSpPr txBox="1">
            <a:spLocks noChangeArrowheads="1"/>
          </p:cNvSpPr>
          <p:nvPr/>
        </p:nvSpPr>
        <p:spPr bwMode="auto">
          <a:xfrm>
            <a:off x="3798888" y="54864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3562" name="Text Box 27"/>
          <p:cNvSpPr txBox="1">
            <a:spLocks noChangeArrowheads="1"/>
          </p:cNvSpPr>
          <p:nvPr/>
        </p:nvSpPr>
        <p:spPr bwMode="auto">
          <a:xfrm>
            <a:off x="3781425" y="37338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3563" name="Text Box 28"/>
          <p:cNvSpPr txBox="1">
            <a:spLocks noChangeArrowheads="1"/>
          </p:cNvSpPr>
          <p:nvPr/>
        </p:nvSpPr>
        <p:spPr bwMode="auto">
          <a:xfrm>
            <a:off x="42560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23564" name="Text Box 29"/>
          <p:cNvSpPr txBox="1">
            <a:spLocks noChangeArrowheads="1"/>
          </p:cNvSpPr>
          <p:nvPr/>
        </p:nvSpPr>
        <p:spPr bwMode="auto">
          <a:xfrm>
            <a:off x="53990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3565" name="Text Box 30"/>
          <p:cNvSpPr txBox="1">
            <a:spLocks noChangeArrowheads="1"/>
          </p:cNvSpPr>
          <p:nvPr/>
        </p:nvSpPr>
        <p:spPr bwMode="auto">
          <a:xfrm>
            <a:off x="4951413" y="4259263"/>
            <a:ext cx="3222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3566" name="Text Box 31"/>
          <p:cNvSpPr txBox="1">
            <a:spLocks noChangeArrowheads="1"/>
          </p:cNvSpPr>
          <p:nvPr/>
        </p:nvSpPr>
        <p:spPr bwMode="auto">
          <a:xfrm>
            <a:off x="33416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9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Traversals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3 tree traversals you have just seen should all seem very similar in how they work</a:t>
            </a:r>
          </a:p>
          <a:p>
            <a:endParaRPr lang="en-US" dirty="0"/>
          </a:p>
          <a:p>
            <a:r>
              <a:rPr lang="en-US" dirty="0" smtClean="0"/>
              <a:t>You may wonder if there is a way to generalize this methodology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answer is YES</a:t>
            </a:r>
          </a:p>
        </p:txBody>
      </p:sp>
    </p:spTree>
    <p:extLst>
      <p:ext uri="{BB962C8B-B14F-4D97-AF65-F5344CB8AC3E}">
        <p14:creationId xmlns:p14="http://schemas.microsoft.com/office/powerpoint/2010/main" val="11488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Continuing with Trees</a:t>
            </a:r>
          </a:p>
        </p:txBody>
      </p:sp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800" dirty="0" smtClean="0"/>
              <a:t>Tree Definitions and ADT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800" dirty="0" smtClean="0"/>
              <a:t>Tree Traversal Algorithms for General Trees (preorder and </a:t>
            </a:r>
            <a:r>
              <a:rPr lang="en-US" altLang="en-US" sz="2800" dirty="0" err="1" smtClean="0"/>
              <a:t>postorder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800" dirty="0" smtClean="0"/>
              <a:t>Binary Trees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Data structures for trees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Traversals of Binary Trees </a:t>
            </a:r>
          </a:p>
          <a:p>
            <a:pPr lvl="2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preorder, </a:t>
            </a:r>
            <a:r>
              <a:rPr lang="en-US" altLang="en-US" dirty="0" err="1" smtClean="0"/>
              <a:t>inorder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postorder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Euler Tours</a:t>
            </a:r>
          </a:p>
        </p:txBody>
      </p:sp>
    </p:spTree>
    <p:extLst>
      <p:ext uri="{BB962C8B-B14F-4D97-AF65-F5344CB8AC3E}">
        <p14:creationId xmlns:p14="http://schemas.microsoft.com/office/powerpoint/2010/main" val="6124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Tree Traversal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Pre-Order, In-Order, Post-Order</a:t>
            </a:r>
          </a:p>
          <a:p>
            <a:pPr lvl="1"/>
            <a:r>
              <a:rPr lang="en-US" dirty="0" smtClean="0"/>
              <a:t>All “visit” each node in a tree exactly once</a:t>
            </a:r>
          </a:p>
          <a:p>
            <a:endParaRPr lang="en-US" dirty="0" smtClean="0"/>
          </a:p>
          <a:p>
            <a:r>
              <a:rPr lang="en-US" dirty="0" smtClean="0"/>
              <a:t>Pretend the tree is </a:t>
            </a:r>
            <a:br>
              <a:rPr lang="en-US" dirty="0" smtClean="0"/>
            </a:br>
            <a:r>
              <a:rPr lang="en-US" dirty="0" smtClean="0"/>
              <a:t>an overhead view </a:t>
            </a:r>
            <a:br>
              <a:rPr lang="en-US" dirty="0" smtClean="0"/>
            </a:br>
            <a:r>
              <a:rPr lang="en-US" dirty="0" smtClean="0"/>
              <a:t>of a wall</a:t>
            </a:r>
          </a:p>
          <a:p>
            <a:pPr lvl="1"/>
            <a:r>
              <a:rPr lang="en-US" dirty="0" smtClean="0"/>
              <a:t>Maybe the nodes are </a:t>
            </a:r>
            <a:br>
              <a:rPr lang="en-US" dirty="0" smtClean="0"/>
            </a:br>
            <a:r>
              <a:rPr lang="en-US" dirty="0" smtClean="0"/>
              <a:t>towers (doesn’t matter)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want to walk all the </a:t>
            </a:r>
            <a:br>
              <a:rPr lang="en-US" dirty="0" smtClean="0"/>
            </a:br>
            <a:r>
              <a:rPr lang="en-US" dirty="0" smtClean="0"/>
              <a:t>way around the wall structure</a:t>
            </a:r>
          </a:p>
          <a:p>
            <a:pPr lvl="1"/>
            <a:r>
              <a:rPr lang="en-US" dirty="0" smtClean="0"/>
              <a:t>We begin above the root node, facing towards it</a:t>
            </a:r>
          </a:p>
          <a:p>
            <a:pPr lvl="1"/>
            <a:r>
              <a:rPr lang="en-US" dirty="0" smtClean="0"/>
              <a:t>We then place our left hand against the node </a:t>
            </a:r>
          </a:p>
          <a:p>
            <a:pPr lvl="1"/>
            <a:r>
              <a:rPr lang="en-US" dirty="0" smtClean="0"/>
              <a:t>and walk all the way around the wall structure </a:t>
            </a:r>
          </a:p>
          <a:p>
            <a:pPr lvl="1"/>
            <a:r>
              <a:rPr lang="en-US" dirty="0" smtClean="0"/>
              <a:t>so that our left hand never leaves the wall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260420" y="1807120"/>
            <a:ext cx="3473379" cy="45936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96204" y="4343400"/>
            <a:ext cx="4991787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Tree Traversal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Pre-Order, In-Order, Post-Order</a:t>
            </a:r>
          </a:p>
          <a:p>
            <a:pPr lvl="1"/>
            <a:r>
              <a:rPr lang="en-US" dirty="0" smtClean="0"/>
              <a:t>All “visit” each node in a tree exactly once</a:t>
            </a:r>
          </a:p>
          <a:p>
            <a:endParaRPr lang="en-US" dirty="0" smtClean="0"/>
          </a:p>
          <a:p>
            <a:r>
              <a:rPr lang="en-US" dirty="0" smtClean="0"/>
              <a:t>Pretend the tree is </a:t>
            </a:r>
            <a:br>
              <a:rPr lang="en-US" dirty="0" smtClean="0"/>
            </a:br>
            <a:r>
              <a:rPr lang="en-US" dirty="0" smtClean="0"/>
              <a:t>an overhead view </a:t>
            </a:r>
            <a:br>
              <a:rPr lang="en-US" dirty="0" smtClean="0"/>
            </a:br>
            <a:r>
              <a:rPr lang="en-US" dirty="0" smtClean="0"/>
              <a:t>of a wall</a:t>
            </a:r>
          </a:p>
          <a:p>
            <a:pPr lvl="1"/>
            <a:r>
              <a:rPr lang="en-US" dirty="0" smtClean="0"/>
              <a:t>Maybe the nodes are </a:t>
            </a:r>
            <a:br>
              <a:rPr lang="en-US" dirty="0" smtClean="0"/>
            </a:br>
            <a:r>
              <a:rPr lang="en-US" dirty="0" smtClean="0"/>
              <a:t>towers (doesn’t matter)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want to walk all the </a:t>
            </a:r>
            <a:br>
              <a:rPr lang="en-US" dirty="0" smtClean="0"/>
            </a:br>
            <a:r>
              <a:rPr lang="en-US" dirty="0" smtClean="0"/>
              <a:t>way around the wall structure</a:t>
            </a:r>
          </a:p>
          <a:p>
            <a:pPr lvl="1"/>
            <a:r>
              <a:rPr lang="en-US" dirty="0" smtClean="0"/>
              <a:t>We begin above the root node, facing towards it</a:t>
            </a:r>
          </a:p>
          <a:p>
            <a:pPr lvl="1"/>
            <a:r>
              <a:rPr lang="en-US" dirty="0" smtClean="0"/>
              <a:t>We then place our left hand against the node </a:t>
            </a:r>
          </a:p>
          <a:p>
            <a:pPr lvl="1"/>
            <a:r>
              <a:rPr lang="en-US" dirty="0" smtClean="0"/>
              <a:t>and walk all the way around the wall structure </a:t>
            </a:r>
          </a:p>
          <a:p>
            <a:pPr lvl="1"/>
            <a:r>
              <a:rPr lang="en-US" dirty="0" smtClean="0"/>
              <a:t>so that our left hand never leaves the wall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260420" y="4012678"/>
            <a:ext cx="3473379" cy="23881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96204" y="4343400"/>
            <a:ext cx="4991787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Tree Traversal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Pre-Order, In-Order, Post-Order</a:t>
            </a:r>
          </a:p>
          <a:p>
            <a:pPr lvl="1"/>
            <a:r>
              <a:rPr lang="en-US" dirty="0" smtClean="0"/>
              <a:t>All “visit” each node in a tree exactly once</a:t>
            </a:r>
          </a:p>
          <a:p>
            <a:endParaRPr lang="en-US" dirty="0" smtClean="0"/>
          </a:p>
          <a:p>
            <a:r>
              <a:rPr lang="en-US" dirty="0" smtClean="0"/>
              <a:t>Pretend the tree is </a:t>
            </a:r>
            <a:br>
              <a:rPr lang="en-US" dirty="0" smtClean="0"/>
            </a:br>
            <a:r>
              <a:rPr lang="en-US" dirty="0" smtClean="0"/>
              <a:t>an overhead view </a:t>
            </a:r>
            <a:br>
              <a:rPr lang="en-US" dirty="0" smtClean="0"/>
            </a:br>
            <a:r>
              <a:rPr lang="en-US" dirty="0" smtClean="0"/>
              <a:t>of a wall</a:t>
            </a:r>
          </a:p>
          <a:p>
            <a:pPr lvl="1"/>
            <a:r>
              <a:rPr lang="en-US" dirty="0" smtClean="0"/>
              <a:t>Maybe the nodes are </a:t>
            </a:r>
            <a:br>
              <a:rPr lang="en-US" dirty="0" smtClean="0"/>
            </a:br>
            <a:r>
              <a:rPr lang="en-US" dirty="0" smtClean="0"/>
              <a:t>towers (doesn’t matter)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want to walk all the </a:t>
            </a:r>
            <a:br>
              <a:rPr lang="en-US" dirty="0" smtClean="0"/>
            </a:br>
            <a:r>
              <a:rPr lang="en-US" dirty="0" smtClean="0"/>
              <a:t>way around the wall structure</a:t>
            </a:r>
          </a:p>
          <a:p>
            <a:pPr lvl="1"/>
            <a:r>
              <a:rPr lang="en-US" dirty="0" smtClean="0"/>
              <a:t>We begin above the root node, facing towards it</a:t>
            </a:r>
          </a:p>
          <a:p>
            <a:pPr lvl="1"/>
            <a:r>
              <a:rPr lang="en-US" dirty="0" smtClean="0"/>
              <a:t>We then place our left hand against the node </a:t>
            </a:r>
          </a:p>
          <a:p>
            <a:pPr lvl="1"/>
            <a:r>
              <a:rPr lang="en-US" dirty="0" smtClean="0"/>
              <a:t>and walk all the way around the wall structure </a:t>
            </a:r>
          </a:p>
          <a:p>
            <a:pPr lvl="1"/>
            <a:r>
              <a:rPr lang="en-US" dirty="0" smtClean="0"/>
              <a:t>so that our left hand never leaves the wall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762000" y="5181600"/>
            <a:ext cx="5325991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6071726" y="1267938"/>
            <a:ext cx="542925" cy="41722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50" y="1484028"/>
            <a:ext cx="5237603" cy="30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Tree Traversal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Pre-Order, In-Order, Post-Order</a:t>
            </a:r>
          </a:p>
          <a:p>
            <a:pPr lvl="1"/>
            <a:r>
              <a:rPr lang="en-US" dirty="0" smtClean="0"/>
              <a:t>All “visit” each node in a tree exactly once</a:t>
            </a:r>
          </a:p>
          <a:p>
            <a:endParaRPr lang="en-US" dirty="0" smtClean="0"/>
          </a:p>
          <a:p>
            <a:r>
              <a:rPr lang="en-US" dirty="0" smtClean="0"/>
              <a:t>Pretend the tree is </a:t>
            </a:r>
            <a:br>
              <a:rPr lang="en-US" dirty="0" smtClean="0"/>
            </a:br>
            <a:r>
              <a:rPr lang="en-US" dirty="0" smtClean="0"/>
              <a:t>an overhead view </a:t>
            </a:r>
            <a:br>
              <a:rPr lang="en-US" dirty="0" smtClean="0"/>
            </a:br>
            <a:r>
              <a:rPr lang="en-US" dirty="0" smtClean="0"/>
              <a:t>of a wall</a:t>
            </a:r>
          </a:p>
          <a:p>
            <a:pPr lvl="1"/>
            <a:r>
              <a:rPr lang="en-US" dirty="0" smtClean="0"/>
              <a:t>Maybe the nodes are </a:t>
            </a:r>
            <a:br>
              <a:rPr lang="en-US" dirty="0" smtClean="0"/>
            </a:br>
            <a:r>
              <a:rPr lang="en-US" dirty="0" smtClean="0"/>
              <a:t>towers (doesn’t matter)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want to walk all the </a:t>
            </a:r>
            <a:br>
              <a:rPr lang="en-US" dirty="0" smtClean="0"/>
            </a:br>
            <a:r>
              <a:rPr lang="en-US" dirty="0" smtClean="0"/>
              <a:t>way around the wall structure</a:t>
            </a:r>
          </a:p>
          <a:p>
            <a:pPr lvl="1"/>
            <a:r>
              <a:rPr lang="en-US" dirty="0" smtClean="0"/>
              <a:t>We begin above the root node, facing towards it</a:t>
            </a:r>
          </a:p>
          <a:p>
            <a:pPr lvl="1"/>
            <a:r>
              <a:rPr lang="en-US" dirty="0" smtClean="0"/>
              <a:t>We then place our left hand against the node </a:t>
            </a:r>
          </a:p>
          <a:p>
            <a:pPr lvl="1"/>
            <a:r>
              <a:rPr lang="en-US" dirty="0" smtClean="0"/>
              <a:t>and walk all the way around the wall structure </a:t>
            </a:r>
          </a:p>
          <a:p>
            <a:pPr lvl="1"/>
            <a:r>
              <a:rPr lang="en-US" dirty="0" smtClean="0"/>
              <a:t>so that our left hand never leaves the wall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6" name="Smiley Face 25"/>
          <p:cNvSpPr/>
          <p:nvPr/>
        </p:nvSpPr>
        <p:spPr>
          <a:xfrm>
            <a:off x="6071726" y="1267938"/>
            <a:ext cx="542925" cy="41722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6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46 L 0.01076 0.0673 L -0.00278 0.09112 L -0.07587 0.09713 L -0.14896 0.09112 L -0.20122 0.12881 L -0.22205 0.13691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50" y="1484028"/>
            <a:ext cx="5237603" cy="30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Generalizing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will now encounter </a:t>
            </a:r>
            <a:br>
              <a:rPr lang="en-US" sz="2400" dirty="0" smtClean="0"/>
            </a:br>
            <a:r>
              <a:rPr lang="en-US" sz="2400" dirty="0" smtClean="0"/>
              <a:t>each node 3 times</a:t>
            </a:r>
          </a:p>
          <a:p>
            <a:pPr lvl="1"/>
            <a:r>
              <a:rPr lang="en-US" sz="2000" dirty="0" smtClean="0"/>
              <a:t>Once on the ‘left’ side </a:t>
            </a:r>
          </a:p>
          <a:p>
            <a:pPr lvl="2"/>
            <a:r>
              <a:rPr lang="en-US" sz="1800" dirty="0" smtClean="0"/>
              <a:t>with respect to the paper</a:t>
            </a:r>
          </a:p>
          <a:p>
            <a:pPr lvl="1"/>
            <a:r>
              <a:rPr lang="en-US" sz="2000" dirty="0" smtClean="0"/>
              <a:t>Once on the ‘bottom’ side </a:t>
            </a:r>
          </a:p>
          <a:p>
            <a:pPr lvl="2"/>
            <a:r>
              <a:rPr lang="en-US" sz="1800" dirty="0" smtClean="0"/>
              <a:t>with respect to the paper</a:t>
            </a:r>
          </a:p>
          <a:p>
            <a:pPr lvl="1"/>
            <a:r>
              <a:rPr lang="en-US" sz="2000" dirty="0" smtClean="0"/>
              <a:t>Once on the right side</a:t>
            </a:r>
          </a:p>
          <a:p>
            <a:pPr lvl="2"/>
            <a:r>
              <a:rPr lang="en-US" sz="1800" dirty="0" smtClean="0"/>
              <a:t>with respect to the paper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048000" y="4191000"/>
              <a:ext cx="28245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chemeClr val="tx2"/>
                  </a:solidFill>
                  <a:latin typeface="Calibri" pitchFamily="34" charset="0"/>
                </a:rPr>
                <a:t>L</a:t>
              </a:r>
            </a:p>
          </p:txBody>
        </p: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762000" y="4203179"/>
            <a:ext cx="3350348" cy="16642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3977896" y="2203864"/>
            <a:ext cx="542925" cy="41722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49" y="1484028"/>
            <a:ext cx="5414951" cy="311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Generalizing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Pre-Order, In-Order, Post-Order</a:t>
            </a:r>
          </a:p>
          <a:p>
            <a:pPr lvl="1"/>
            <a:r>
              <a:rPr lang="en-US" sz="2000" dirty="0" smtClean="0"/>
              <a:t>All “visit” each node in a tree exactly once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will now encounter </a:t>
            </a:r>
            <a:br>
              <a:rPr lang="en-US" sz="2400" dirty="0" smtClean="0"/>
            </a:br>
            <a:r>
              <a:rPr lang="en-US" sz="2400" dirty="0" smtClean="0"/>
              <a:t>each node 3 times</a:t>
            </a:r>
          </a:p>
          <a:p>
            <a:pPr lvl="1"/>
            <a:r>
              <a:rPr lang="en-US" sz="2000" dirty="0" smtClean="0"/>
              <a:t>Once on the ‘left’ side </a:t>
            </a:r>
          </a:p>
          <a:p>
            <a:pPr lvl="2"/>
            <a:r>
              <a:rPr lang="en-US" sz="1800" dirty="0" smtClean="0"/>
              <a:t>with respect to the paper</a:t>
            </a:r>
          </a:p>
          <a:p>
            <a:pPr lvl="1"/>
            <a:r>
              <a:rPr lang="en-US" sz="2000" dirty="0" smtClean="0"/>
              <a:t>Once on the ‘bottom’ side </a:t>
            </a:r>
          </a:p>
          <a:p>
            <a:pPr lvl="2"/>
            <a:r>
              <a:rPr lang="en-US" sz="1800" dirty="0" smtClean="0"/>
              <a:t>with respect to the paper</a:t>
            </a:r>
          </a:p>
          <a:p>
            <a:pPr lvl="1"/>
            <a:r>
              <a:rPr lang="en-US" sz="2000" dirty="0" smtClean="0"/>
              <a:t>Once on the right side</a:t>
            </a:r>
          </a:p>
          <a:p>
            <a:pPr lvl="2"/>
            <a:r>
              <a:rPr lang="en-US" sz="1800" dirty="0" smtClean="0"/>
              <a:t>with respect to the paper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048000" y="4191000"/>
              <a:ext cx="298450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L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3443288" y="4510088"/>
              <a:ext cx="319087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chemeClr val="tx2"/>
                  </a:solidFill>
                  <a:latin typeface="Calibri" pitchFamily="34" charset="0"/>
                </a:rPr>
                <a:t>B</a:t>
              </a:r>
            </a:p>
          </p:txBody>
        </p: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762000" y="4876800"/>
            <a:ext cx="3350348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iley Face 27"/>
          <p:cNvSpPr/>
          <p:nvPr/>
        </p:nvSpPr>
        <p:spPr>
          <a:xfrm>
            <a:off x="3977896" y="2203864"/>
            <a:ext cx="542925" cy="41722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9653 0.10116 L -0.10157 0.14699 L -0.0948 0.17917 L -0.07744 0.22292 L -0.04827 0.24815 L -0.0224 0.25972 L 0.00347 0.25509 L 0.01909 0.2206 L 0.03454 0.19074 L 0.0467 0.15625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50" y="1490969"/>
            <a:ext cx="5491150" cy="306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Generalizing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will now encounter </a:t>
            </a:r>
            <a:br>
              <a:rPr lang="en-US" sz="2400" dirty="0" smtClean="0"/>
            </a:br>
            <a:r>
              <a:rPr lang="en-US" sz="2400" dirty="0" smtClean="0"/>
              <a:t>each node 3 times</a:t>
            </a:r>
          </a:p>
          <a:p>
            <a:pPr lvl="1"/>
            <a:r>
              <a:rPr lang="en-US" sz="2000" dirty="0" smtClean="0"/>
              <a:t>Once on the ‘left’ side </a:t>
            </a:r>
          </a:p>
          <a:p>
            <a:pPr lvl="2"/>
            <a:r>
              <a:rPr lang="en-US" sz="1800" dirty="0" smtClean="0"/>
              <a:t>with respect to the paper</a:t>
            </a:r>
          </a:p>
          <a:p>
            <a:pPr lvl="1"/>
            <a:r>
              <a:rPr lang="en-US" sz="2000" dirty="0" smtClean="0"/>
              <a:t>Once on the ‘bottom’ side </a:t>
            </a:r>
          </a:p>
          <a:p>
            <a:pPr lvl="2"/>
            <a:r>
              <a:rPr lang="en-US" sz="1800" dirty="0" smtClean="0"/>
              <a:t>with respect to the paper</a:t>
            </a:r>
          </a:p>
          <a:p>
            <a:pPr lvl="1"/>
            <a:r>
              <a:rPr lang="en-US" sz="2000" dirty="0" smtClean="0"/>
              <a:t>Once on the ‘right’ side</a:t>
            </a:r>
          </a:p>
          <a:p>
            <a:pPr lvl="2"/>
            <a:r>
              <a:rPr lang="en-US" sz="1800" dirty="0" smtClean="0"/>
              <a:t>with respect to the paper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048000" y="4191000"/>
              <a:ext cx="298450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L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3443288" y="4510088"/>
              <a:ext cx="319087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3810000" y="4191000"/>
              <a:ext cx="325438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chemeClr val="tx2"/>
                  </a:solidFill>
                  <a:latin typeface="Calibri" pitchFamily="34" charset="0"/>
                </a:rPr>
                <a:t>R</a:t>
              </a:r>
            </a:p>
          </p:txBody>
        </p: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6" name="Smiley Face 25"/>
          <p:cNvSpPr/>
          <p:nvPr/>
        </p:nvSpPr>
        <p:spPr>
          <a:xfrm>
            <a:off x="4391748" y="3262727"/>
            <a:ext cx="542925" cy="41722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5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276 0.08264 L -0.03281 0.13796 L -0.0191 0.16551 L -0.00174 0.19305 L 0.0276 0.21134 L 0.06198 0.21597 L 0.09306 0.2 L 0.10504 0.17014 L 0.11198 0.13796 L 0.11719 0.11713 L 0.1309 0.11713 L 0.14479 0.13333 L 0.15174 0.15162 L 0.17066 0.17014 L 0.19653 0.17916 L 0.23438 0.17014 L 0.24826 0.14027 L 0.26198 0.09652 L 0.26372 0.0574 L 0.25 0.02291 L 0.22587 1.48148E-6 L 0.18958 -0.02755 L 0.1724 -0.04607 L 0.16198 -0.07824 L 0.13438 -0.09653 L 0.08438 -0.1081 " pathEditMode="relative" ptsTypes="AAAAAAAAAAAAAAAAAAAAAAAAAAA">
                                      <p:cBhvr>
                                        <p:cTn id="6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Euler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Autofit/>
          </a:bodyPr>
          <a:lstStyle/>
          <a:p>
            <a:pPr>
              <a:buFont typeface="Times" charset="0"/>
              <a:buChar char="•"/>
            </a:pPr>
            <a:r>
              <a:rPr lang="en-US" altLang="en-US" dirty="0" smtClean="0"/>
              <a:t>This is an Euler Tour</a:t>
            </a:r>
          </a:p>
          <a:p>
            <a:pPr lvl="1">
              <a:buFont typeface="Times" charset="0"/>
              <a:buChar char="•"/>
            </a:pPr>
            <a:r>
              <a:rPr lang="en-US" altLang="en-US" sz="2400" dirty="0" smtClean="0"/>
              <a:t>Generic </a:t>
            </a:r>
            <a:r>
              <a:rPr lang="en-US" altLang="en-US" sz="2400" dirty="0"/>
              <a:t>traversal of a binary tree</a:t>
            </a:r>
          </a:p>
          <a:p>
            <a:pPr lvl="1">
              <a:buFont typeface="Times" charset="0"/>
              <a:buChar char="•"/>
            </a:pPr>
            <a:r>
              <a:rPr lang="en-US" altLang="en-US" sz="2400" dirty="0"/>
              <a:t>Includes as special cases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the pre-order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post-order </a:t>
            </a:r>
            <a:br>
              <a:rPr lang="en-US" altLang="en-US" sz="2400" dirty="0" smtClean="0"/>
            </a:br>
            <a:r>
              <a:rPr lang="en-US" altLang="en-US" sz="2400" dirty="0" smtClean="0"/>
              <a:t>and in-order </a:t>
            </a:r>
            <a:br>
              <a:rPr lang="en-US" altLang="en-US" sz="2400" dirty="0" smtClean="0"/>
            </a:br>
            <a:r>
              <a:rPr lang="en-US" altLang="en-US" sz="2400" dirty="0" smtClean="0"/>
              <a:t>traversals</a:t>
            </a:r>
            <a:endParaRPr lang="en-US" altLang="en-US" sz="2400" dirty="0"/>
          </a:p>
          <a:p>
            <a:pPr lvl="1">
              <a:buFont typeface="Times" charset="0"/>
              <a:buChar char="•"/>
            </a:pPr>
            <a:endParaRPr lang="en-US" altLang="en-US" sz="2400" dirty="0" smtClean="0"/>
          </a:p>
          <a:p>
            <a:pPr lvl="1">
              <a:buFont typeface="Times" charset="0"/>
              <a:buChar char="•"/>
            </a:pPr>
            <a:r>
              <a:rPr lang="en-US" altLang="en-US" sz="2400" dirty="0" smtClean="0"/>
              <a:t>Walk </a:t>
            </a:r>
            <a:r>
              <a:rPr lang="en-US" altLang="en-US" sz="2400" dirty="0"/>
              <a:t>around the tree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and </a:t>
            </a:r>
            <a:r>
              <a:rPr lang="en-US" altLang="en-US" sz="2400" dirty="0"/>
              <a:t>visit each node three times:</a:t>
            </a:r>
          </a:p>
          <a:p>
            <a:pPr lvl="2">
              <a:buFont typeface="Times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on the left (</a:t>
            </a:r>
            <a:r>
              <a:rPr lang="en-US" altLang="en-US" b="1" dirty="0" smtClean="0">
                <a:solidFill>
                  <a:srgbClr val="FF0000"/>
                </a:solidFill>
              </a:rPr>
              <a:t>pre-order</a:t>
            </a:r>
            <a:r>
              <a:rPr lang="en-US" altLang="en-US" b="1" dirty="0">
                <a:solidFill>
                  <a:srgbClr val="FF0000"/>
                </a:solidFill>
              </a:rPr>
              <a:t>)</a:t>
            </a:r>
          </a:p>
          <a:p>
            <a:pPr lvl="2">
              <a:buFont typeface="Times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from below (</a:t>
            </a:r>
            <a:r>
              <a:rPr lang="en-US" altLang="en-US" b="1" dirty="0" smtClean="0">
                <a:solidFill>
                  <a:srgbClr val="FF0000"/>
                </a:solidFill>
              </a:rPr>
              <a:t>in-order</a:t>
            </a:r>
            <a:r>
              <a:rPr lang="en-US" altLang="en-US" b="1" dirty="0">
                <a:solidFill>
                  <a:srgbClr val="FF0000"/>
                </a:solidFill>
              </a:rPr>
              <a:t>)</a:t>
            </a:r>
          </a:p>
          <a:p>
            <a:pPr lvl="2">
              <a:buFont typeface="Times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on the right (</a:t>
            </a:r>
            <a:r>
              <a:rPr lang="en-US" altLang="en-US" b="1" dirty="0" smtClean="0">
                <a:solidFill>
                  <a:srgbClr val="FF0000"/>
                </a:solidFill>
              </a:rPr>
              <a:t>post-order)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664673" y="1688579"/>
            <a:ext cx="5246688" cy="2790825"/>
            <a:chOff x="2600325" y="3322638"/>
            <a:chExt cx="5246688" cy="2790825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2600325" y="3322638"/>
              <a:ext cx="5246688" cy="2790825"/>
            </a:xfrm>
            <a:custGeom>
              <a:avLst/>
              <a:gdLst>
                <a:gd name="T0" fmla="*/ 2147483647 w 3305"/>
                <a:gd name="T1" fmla="*/ 2147483647 h 1758"/>
                <a:gd name="T2" fmla="*/ 2147483647 w 3305"/>
                <a:gd name="T3" fmla="*/ 2147483647 h 1758"/>
                <a:gd name="T4" fmla="*/ 2147483647 w 3305"/>
                <a:gd name="T5" fmla="*/ 2147483647 h 1758"/>
                <a:gd name="T6" fmla="*/ 2147483647 w 3305"/>
                <a:gd name="T7" fmla="*/ 2147483647 h 1758"/>
                <a:gd name="T8" fmla="*/ 2147483647 w 3305"/>
                <a:gd name="T9" fmla="*/ 2147483647 h 1758"/>
                <a:gd name="T10" fmla="*/ 2147483647 w 3305"/>
                <a:gd name="T11" fmla="*/ 2147483647 h 1758"/>
                <a:gd name="T12" fmla="*/ 2147483647 w 3305"/>
                <a:gd name="T13" fmla="*/ 2147483647 h 1758"/>
                <a:gd name="T14" fmla="*/ 2147483647 w 3305"/>
                <a:gd name="T15" fmla="*/ 2147483647 h 1758"/>
                <a:gd name="T16" fmla="*/ 2147483647 w 3305"/>
                <a:gd name="T17" fmla="*/ 2147483647 h 1758"/>
                <a:gd name="T18" fmla="*/ 2147483647 w 3305"/>
                <a:gd name="T19" fmla="*/ 2147483647 h 1758"/>
                <a:gd name="T20" fmla="*/ 2147483647 w 3305"/>
                <a:gd name="T21" fmla="*/ 2147483647 h 1758"/>
                <a:gd name="T22" fmla="*/ 2147483647 w 3305"/>
                <a:gd name="T23" fmla="*/ 2147483647 h 1758"/>
                <a:gd name="T24" fmla="*/ 2147483647 w 3305"/>
                <a:gd name="T25" fmla="*/ 2147483647 h 1758"/>
                <a:gd name="T26" fmla="*/ 2147483647 w 3305"/>
                <a:gd name="T27" fmla="*/ 2147483647 h 1758"/>
                <a:gd name="T28" fmla="*/ 2147483647 w 3305"/>
                <a:gd name="T29" fmla="*/ 2147483647 h 1758"/>
                <a:gd name="T30" fmla="*/ 2147483647 w 3305"/>
                <a:gd name="T31" fmla="*/ 2147483647 h 1758"/>
                <a:gd name="T32" fmla="*/ 2147483647 w 3305"/>
                <a:gd name="T33" fmla="*/ 2147483647 h 1758"/>
                <a:gd name="T34" fmla="*/ 2147483647 w 3305"/>
                <a:gd name="T35" fmla="*/ 2147483647 h 1758"/>
                <a:gd name="T36" fmla="*/ 2147483647 w 3305"/>
                <a:gd name="T37" fmla="*/ 2147483647 h 1758"/>
                <a:gd name="T38" fmla="*/ 2147483647 w 3305"/>
                <a:gd name="T39" fmla="*/ 2147483647 h 1758"/>
                <a:gd name="T40" fmla="*/ 2147483647 w 3305"/>
                <a:gd name="T41" fmla="*/ 2147483647 h 1758"/>
                <a:gd name="T42" fmla="*/ 2147483647 w 3305"/>
                <a:gd name="T43" fmla="*/ 2147483647 h 1758"/>
                <a:gd name="T44" fmla="*/ 2147483647 w 3305"/>
                <a:gd name="T45" fmla="*/ 2147483647 h 1758"/>
                <a:gd name="T46" fmla="*/ 2147483647 w 3305"/>
                <a:gd name="T47" fmla="*/ 2147483647 h 1758"/>
                <a:gd name="T48" fmla="*/ 2147483647 w 3305"/>
                <a:gd name="T49" fmla="*/ 2147483647 h 1758"/>
                <a:gd name="T50" fmla="*/ 2147483647 w 3305"/>
                <a:gd name="T51" fmla="*/ 2147483647 h 1758"/>
                <a:gd name="T52" fmla="*/ 2147483647 w 3305"/>
                <a:gd name="T53" fmla="*/ 2147483647 h 1758"/>
                <a:gd name="T54" fmla="*/ 2147483647 w 3305"/>
                <a:gd name="T55" fmla="*/ 2147483647 h 1758"/>
                <a:gd name="T56" fmla="*/ 2147483647 w 3305"/>
                <a:gd name="T57" fmla="*/ 2147483647 h 1758"/>
                <a:gd name="T58" fmla="*/ 2147483647 w 3305"/>
                <a:gd name="T59" fmla="*/ 2147483647 h 1758"/>
                <a:gd name="T60" fmla="*/ 2147483647 w 3305"/>
                <a:gd name="T61" fmla="*/ 2147483647 h 1758"/>
                <a:gd name="T62" fmla="*/ 2147483647 w 3305"/>
                <a:gd name="T63" fmla="*/ 2147483647 h 1758"/>
                <a:gd name="T64" fmla="*/ 2147483647 w 3305"/>
                <a:gd name="T65" fmla="*/ 2147483647 h 1758"/>
                <a:gd name="T66" fmla="*/ 2147483647 w 3305"/>
                <a:gd name="T67" fmla="*/ 2147483647 h 1758"/>
                <a:gd name="T68" fmla="*/ 2147483647 w 3305"/>
                <a:gd name="T69" fmla="*/ 0 h 17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05"/>
                <a:gd name="T106" fmla="*/ 0 h 1758"/>
                <a:gd name="T107" fmla="*/ 3305 w 3305"/>
                <a:gd name="T108" fmla="*/ 1758 h 17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05" h="1758">
                  <a:moveTo>
                    <a:pt x="1751" y="48"/>
                  </a:moveTo>
                  <a:cubicBezTo>
                    <a:pt x="1755" y="81"/>
                    <a:pt x="1903" y="194"/>
                    <a:pt x="1775" y="246"/>
                  </a:cubicBezTo>
                  <a:cubicBezTo>
                    <a:pt x="1647" y="298"/>
                    <a:pt x="1218" y="299"/>
                    <a:pt x="983" y="360"/>
                  </a:cubicBezTo>
                  <a:cubicBezTo>
                    <a:pt x="748" y="421"/>
                    <a:pt x="525" y="496"/>
                    <a:pt x="365" y="612"/>
                  </a:cubicBezTo>
                  <a:cubicBezTo>
                    <a:pt x="205" y="728"/>
                    <a:pt x="46" y="945"/>
                    <a:pt x="23" y="1056"/>
                  </a:cubicBezTo>
                  <a:cubicBezTo>
                    <a:pt x="0" y="1167"/>
                    <a:pt x="139" y="1272"/>
                    <a:pt x="227" y="1278"/>
                  </a:cubicBezTo>
                  <a:cubicBezTo>
                    <a:pt x="315" y="1284"/>
                    <a:pt x="479" y="1165"/>
                    <a:pt x="551" y="1092"/>
                  </a:cubicBezTo>
                  <a:cubicBezTo>
                    <a:pt x="623" y="1019"/>
                    <a:pt x="566" y="846"/>
                    <a:pt x="659" y="840"/>
                  </a:cubicBezTo>
                  <a:cubicBezTo>
                    <a:pt x="752" y="834"/>
                    <a:pt x="1085" y="989"/>
                    <a:pt x="1109" y="1056"/>
                  </a:cubicBezTo>
                  <a:cubicBezTo>
                    <a:pt x="1133" y="1123"/>
                    <a:pt x="873" y="1171"/>
                    <a:pt x="803" y="1242"/>
                  </a:cubicBezTo>
                  <a:cubicBezTo>
                    <a:pt x="733" y="1313"/>
                    <a:pt x="661" y="1408"/>
                    <a:pt x="689" y="1482"/>
                  </a:cubicBezTo>
                  <a:cubicBezTo>
                    <a:pt x="717" y="1556"/>
                    <a:pt x="888" y="1673"/>
                    <a:pt x="971" y="1686"/>
                  </a:cubicBezTo>
                  <a:cubicBezTo>
                    <a:pt x="1054" y="1699"/>
                    <a:pt x="1129" y="1633"/>
                    <a:pt x="1187" y="1560"/>
                  </a:cubicBezTo>
                  <a:cubicBezTo>
                    <a:pt x="1245" y="1487"/>
                    <a:pt x="1269" y="1238"/>
                    <a:pt x="1319" y="1248"/>
                  </a:cubicBezTo>
                  <a:cubicBezTo>
                    <a:pt x="1369" y="1258"/>
                    <a:pt x="1416" y="1543"/>
                    <a:pt x="1487" y="1620"/>
                  </a:cubicBezTo>
                  <a:cubicBezTo>
                    <a:pt x="1558" y="1697"/>
                    <a:pt x="1672" y="1758"/>
                    <a:pt x="1745" y="1710"/>
                  </a:cubicBezTo>
                  <a:cubicBezTo>
                    <a:pt x="1818" y="1662"/>
                    <a:pt x="1962" y="1448"/>
                    <a:pt x="1925" y="1332"/>
                  </a:cubicBezTo>
                  <a:cubicBezTo>
                    <a:pt x="1888" y="1216"/>
                    <a:pt x="1617" y="1101"/>
                    <a:pt x="1523" y="1014"/>
                  </a:cubicBezTo>
                  <a:cubicBezTo>
                    <a:pt x="1429" y="927"/>
                    <a:pt x="1478" y="870"/>
                    <a:pt x="1361" y="810"/>
                  </a:cubicBezTo>
                  <a:cubicBezTo>
                    <a:pt x="1244" y="750"/>
                    <a:pt x="717" y="709"/>
                    <a:pt x="821" y="654"/>
                  </a:cubicBezTo>
                  <a:cubicBezTo>
                    <a:pt x="925" y="599"/>
                    <a:pt x="1707" y="480"/>
                    <a:pt x="1985" y="480"/>
                  </a:cubicBezTo>
                  <a:cubicBezTo>
                    <a:pt x="2263" y="480"/>
                    <a:pt x="2471" y="578"/>
                    <a:pt x="2489" y="654"/>
                  </a:cubicBezTo>
                  <a:cubicBezTo>
                    <a:pt x="2507" y="730"/>
                    <a:pt x="2142" y="833"/>
                    <a:pt x="2093" y="936"/>
                  </a:cubicBezTo>
                  <a:cubicBezTo>
                    <a:pt x="2044" y="1039"/>
                    <a:pt x="2138" y="1216"/>
                    <a:pt x="2195" y="1272"/>
                  </a:cubicBezTo>
                  <a:cubicBezTo>
                    <a:pt x="2252" y="1328"/>
                    <a:pt x="2372" y="1312"/>
                    <a:pt x="2435" y="1272"/>
                  </a:cubicBezTo>
                  <a:cubicBezTo>
                    <a:pt x="2498" y="1232"/>
                    <a:pt x="2529" y="1104"/>
                    <a:pt x="2573" y="1032"/>
                  </a:cubicBezTo>
                  <a:cubicBezTo>
                    <a:pt x="2617" y="960"/>
                    <a:pt x="2660" y="836"/>
                    <a:pt x="2699" y="840"/>
                  </a:cubicBezTo>
                  <a:cubicBezTo>
                    <a:pt x="2738" y="844"/>
                    <a:pt x="2779" y="985"/>
                    <a:pt x="2807" y="1056"/>
                  </a:cubicBezTo>
                  <a:cubicBezTo>
                    <a:pt x="2835" y="1127"/>
                    <a:pt x="2814" y="1223"/>
                    <a:pt x="2867" y="1266"/>
                  </a:cubicBezTo>
                  <a:cubicBezTo>
                    <a:pt x="2920" y="1309"/>
                    <a:pt x="3058" y="1366"/>
                    <a:pt x="3125" y="1314"/>
                  </a:cubicBezTo>
                  <a:cubicBezTo>
                    <a:pt x="3192" y="1262"/>
                    <a:pt x="3305" y="1066"/>
                    <a:pt x="3269" y="954"/>
                  </a:cubicBezTo>
                  <a:cubicBezTo>
                    <a:pt x="3233" y="842"/>
                    <a:pt x="2997" y="721"/>
                    <a:pt x="2909" y="642"/>
                  </a:cubicBezTo>
                  <a:cubicBezTo>
                    <a:pt x="2821" y="563"/>
                    <a:pt x="2851" y="541"/>
                    <a:pt x="2741" y="480"/>
                  </a:cubicBezTo>
                  <a:cubicBezTo>
                    <a:pt x="2631" y="419"/>
                    <a:pt x="2334" y="356"/>
                    <a:pt x="2249" y="276"/>
                  </a:cubicBezTo>
                  <a:cubicBezTo>
                    <a:pt x="2164" y="196"/>
                    <a:pt x="2235" y="58"/>
                    <a:pt x="2231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048000" y="4191000"/>
              <a:ext cx="298450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L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3443288" y="4510088"/>
              <a:ext cx="319087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3810000" y="4191000"/>
              <a:ext cx="325438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R</a:t>
              </a:r>
            </a:p>
          </p:txBody>
        </p: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6" name="Smiley Face 25"/>
          <p:cNvSpPr/>
          <p:nvPr/>
        </p:nvSpPr>
        <p:spPr>
          <a:xfrm>
            <a:off x="5206136" y="2534961"/>
            <a:ext cx="542925" cy="41722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7066 -0.01389 L 0.11545 -0.02061 L 0.18108 -0.01389 L 0.18785 4.81481E-6 L 0.18108 0.01851 L 0.14479 0.06203 L 0.13455 0.10347 L 0.14479 0.16319 L 0.1776 0.20231 L 0.22066 0.21157 L 0.26545 0.17708 L 0.2724 0.1287 L 0.31545 0.19305 L 0.33785 0.19074 L 0.36042 0.15185 L 0.36545 0.02754 L 0.34653 -0.00463 L 0.30174 -0.0551 L 0.27587 -0.08264 L 0.20174 -0.11482 L 0.18785 -0.13334 L 0.18785 -0.19075 " pathEditMode="relative" ptsTypes="AAAAAAAAAAAAAAAAAAAAAAA">
                                      <p:cBhvr>
                                        <p:cTn id="6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Euler Tour Traversal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4648200" cy="2779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eulerTour(p)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       left-visit-action(p)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       if isInternal(p)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eulerTour(p.left())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bottom-visit-action(p)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if isInternal(p)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eulerTour(p.right())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right-visit-action(p)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End Algorithm</a:t>
            </a:r>
          </a:p>
        </p:txBody>
      </p:sp>
      <p:grpSp>
        <p:nvGrpSpPr>
          <p:cNvPr id="32772" name="Group 27"/>
          <p:cNvGrpSpPr>
            <a:grpSpLocks/>
          </p:cNvGrpSpPr>
          <p:nvPr/>
        </p:nvGrpSpPr>
        <p:grpSpPr bwMode="auto">
          <a:xfrm>
            <a:off x="3897313" y="3962400"/>
            <a:ext cx="5246687" cy="2790825"/>
            <a:chOff x="2600325" y="3322638"/>
            <a:chExt cx="5246688" cy="2790825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4494212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2865437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3951287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5037137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32781" name="AutoShape 15"/>
            <p:cNvCxnSpPr>
              <a:cxnSpLocks noChangeShapeType="1"/>
              <a:stCxn id="30" idx="1"/>
              <a:endCxn id="29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2" name="AutoShape 16"/>
            <p:cNvCxnSpPr>
              <a:cxnSpLocks noChangeShapeType="1"/>
              <a:stCxn id="36" idx="0"/>
              <a:endCxn id="30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3" name="AutoShape 17"/>
            <p:cNvCxnSpPr>
              <a:cxnSpLocks noChangeShapeType="1"/>
              <a:stCxn id="35" idx="0"/>
              <a:endCxn id="30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4" name="AutoShape 18"/>
            <p:cNvCxnSpPr>
              <a:cxnSpLocks noChangeShapeType="1"/>
              <a:stCxn id="34" idx="0"/>
              <a:endCxn id="31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5" name="AutoShape 19"/>
            <p:cNvCxnSpPr>
              <a:cxnSpLocks noChangeShapeType="1"/>
              <a:stCxn id="33" idx="0"/>
              <a:endCxn id="31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6" name="Freeform 23"/>
            <p:cNvSpPr>
              <a:spLocks/>
            </p:cNvSpPr>
            <p:nvPr/>
          </p:nvSpPr>
          <p:spPr bwMode="auto">
            <a:xfrm>
              <a:off x="2600325" y="3322638"/>
              <a:ext cx="5246688" cy="2790825"/>
            </a:xfrm>
            <a:custGeom>
              <a:avLst/>
              <a:gdLst>
                <a:gd name="T0" fmla="*/ 2147483647 w 3305"/>
                <a:gd name="T1" fmla="*/ 2147483647 h 1758"/>
                <a:gd name="T2" fmla="*/ 2147483647 w 3305"/>
                <a:gd name="T3" fmla="*/ 2147483647 h 1758"/>
                <a:gd name="T4" fmla="*/ 2147483647 w 3305"/>
                <a:gd name="T5" fmla="*/ 2147483647 h 1758"/>
                <a:gd name="T6" fmla="*/ 2147483647 w 3305"/>
                <a:gd name="T7" fmla="*/ 2147483647 h 1758"/>
                <a:gd name="T8" fmla="*/ 2147483647 w 3305"/>
                <a:gd name="T9" fmla="*/ 2147483647 h 1758"/>
                <a:gd name="T10" fmla="*/ 2147483647 w 3305"/>
                <a:gd name="T11" fmla="*/ 2147483647 h 1758"/>
                <a:gd name="T12" fmla="*/ 2147483647 w 3305"/>
                <a:gd name="T13" fmla="*/ 2147483647 h 1758"/>
                <a:gd name="T14" fmla="*/ 2147483647 w 3305"/>
                <a:gd name="T15" fmla="*/ 2147483647 h 1758"/>
                <a:gd name="T16" fmla="*/ 2147483647 w 3305"/>
                <a:gd name="T17" fmla="*/ 2147483647 h 1758"/>
                <a:gd name="T18" fmla="*/ 2147483647 w 3305"/>
                <a:gd name="T19" fmla="*/ 2147483647 h 1758"/>
                <a:gd name="T20" fmla="*/ 2147483647 w 3305"/>
                <a:gd name="T21" fmla="*/ 2147483647 h 1758"/>
                <a:gd name="T22" fmla="*/ 2147483647 w 3305"/>
                <a:gd name="T23" fmla="*/ 2147483647 h 1758"/>
                <a:gd name="T24" fmla="*/ 2147483647 w 3305"/>
                <a:gd name="T25" fmla="*/ 2147483647 h 1758"/>
                <a:gd name="T26" fmla="*/ 2147483647 w 3305"/>
                <a:gd name="T27" fmla="*/ 2147483647 h 1758"/>
                <a:gd name="T28" fmla="*/ 2147483647 w 3305"/>
                <a:gd name="T29" fmla="*/ 2147483647 h 1758"/>
                <a:gd name="T30" fmla="*/ 2147483647 w 3305"/>
                <a:gd name="T31" fmla="*/ 2147483647 h 1758"/>
                <a:gd name="T32" fmla="*/ 2147483647 w 3305"/>
                <a:gd name="T33" fmla="*/ 2147483647 h 1758"/>
                <a:gd name="T34" fmla="*/ 2147483647 w 3305"/>
                <a:gd name="T35" fmla="*/ 2147483647 h 1758"/>
                <a:gd name="T36" fmla="*/ 2147483647 w 3305"/>
                <a:gd name="T37" fmla="*/ 2147483647 h 1758"/>
                <a:gd name="T38" fmla="*/ 2147483647 w 3305"/>
                <a:gd name="T39" fmla="*/ 2147483647 h 1758"/>
                <a:gd name="T40" fmla="*/ 2147483647 w 3305"/>
                <a:gd name="T41" fmla="*/ 2147483647 h 1758"/>
                <a:gd name="T42" fmla="*/ 2147483647 w 3305"/>
                <a:gd name="T43" fmla="*/ 2147483647 h 1758"/>
                <a:gd name="T44" fmla="*/ 2147483647 w 3305"/>
                <a:gd name="T45" fmla="*/ 2147483647 h 1758"/>
                <a:gd name="T46" fmla="*/ 2147483647 w 3305"/>
                <a:gd name="T47" fmla="*/ 2147483647 h 1758"/>
                <a:gd name="T48" fmla="*/ 2147483647 w 3305"/>
                <a:gd name="T49" fmla="*/ 2147483647 h 1758"/>
                <a:gd name="T50" fmla="*/ 2147483647 w 3305"/>
                <a:gd name="T51" fmla="*/ 2147483647 h 1758"/>
                <a:gd name="T52" fmla="*/ 2147483647 w 3305"/>
                <a:gd name="T53" fmla="*/ 2147483647 h 1758"/>
                <a:gd name="T54" fmla="*/ 2147483647 w 3305"/>
                <a:gd name="T55" fmla="*/ 2147483647 h 1758"/>
                <a:gd name="T56" fmla="*/ 2147483647 w 3305"/>
                <a:gd name="T57" fmla="*/ 2147483647 h 1758"/>
                <a:gd name="T58" fmla="*/ 2147483647 w 3305"/>
                <a:gd name="T59" fmla="*/ 2147483647 h 1758"/>
                <a:gd name="T60" fmla="*/ 2147483647 w 3305"/>
                <a:gd name="T61" fmla="*/ 2147483647 h 1758"/>
                <a:gd name="T62" fmla="*/ 2147483647 w 3305"/>
                <a:gd name="T63" fmla="*/ 2147483647 h 1758"/>
                <a:gd name="T64" fmla="*/ 2147483647 w 3305"/>
                <a:gd name="T65" fmla="*/ 2147483647 h 1758"/>
                <a:gd name="T66" fmla="*/ 2147483647 w 3305"/>
                <a:gd name="T67" fmla="*/ 2147483647 h 1758"/>
                <a:gd name="T68" fmla="*/ 2147483647 w 3305"/>
                <a:gd name="T69" fmla="*/ 0 h 17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05"/>
                <a:gd name="T106" fmla="*/ 0 h 1758"/>
                <a:gd name="T107" fmla="*/ 3305 w 3305"/>
                <a:gd name="T108" fmla="*/ 1758 h 17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05" h="1758">
                  <a:moveTo>
                    <a:pt x="1751" y="48"/>
                  </a:moveTo>
                  <a:cubicBezTo>
                    <a:pt x="1755" y="81"/>
                    <a:pt x="1903" y="194"/>
                    <a:pt x="1775" y="246"/>
                  </a:cubicBezTo>
                  <a:cubicBezTo>
                    <a:pt x="1647" y="298"/>
                    <a:pt x="1218" y="299"/>
                    <a:pt x="983" y="360"/>
                  </a:cubicBezTo>
                  <a:cubicBezTo>
                    <a:pt x="748" y="421"/>
                    <a:pt x="525" y="496"/>
                    <a:pt x="365" y="612"/>
                  </a:cubicBezTo>
                  <a:cubicBezTo>
                    <a:pt x="205" y="728"/>
                    <a:pt x="46" y="945"/>
                    <a:pt x="23" y="1056"/>
                  </a:cubicBezTo>
                  <a:cubicBezTo>
                    <a:pt x="0" y="1167"/>
                    <a:pt x="139" y="1272"/>
                    <a:pt x="227" y="1278"/>
                  </a:cubicBezTo>
                  <a:cubicBezTo>
                    <a:pt x="315" y="1284"/>
                    <a:pt x="479" y="1165"/>
                    <a:pt x="551" y="1092"/>
                  </a:cubicBezTo>
                  <a:cubicBezTo>
                    <a:pt x="623" y="1019"/>
                    <a:pt x="566" y="846"/>
                    <a:pt x="659" y="840"/>
                  </a:cubicBezTo>
                  <a:cubicBezTo>
                    <a:pt x="752" y="834"/>
                    <a:pt x="1085" y="989"/>
                    <a:pt x="1109" y="1056"/>
                  </a:cubicBezTo>
                  <a:cubicBezTo>
                    <a:pt x="1133" y="1123"/>
                    <a:pt x="873" y="1171"/>
                    <a:pt x="803" y="1242"/>
                  </a:cubicBezTo>
                  <a:cubicBezTo>
                    <a:pt x="733" y="1313"/>
                    <a:pt x="661" y="1408"/>
                    <a:pt x="689" y="1482"/>
                  </a:cubicBezTo>
                  <a:cubicBezTo>
                    <a:pt x="717" y="1556"/>
                    <a:pt x="888" y="1673"/>
                    <a:pt x="971" y="1686"/>
                  </a:cubicBezTo>
                  <a:cubicBezTo>
                    <a:pt x="1054" y="1699"/>
                    <a:pt x="1129" y="1633"/>
                    <a:pt x="1187" y="1560"/>
                  </a:cubicBezTo>
                  <a:cubicBezTo>
                    <a:pt x="1245" y="1487"/>
                    <a:pt x="1269" y="1238"/>
                    <a:pt x="1319" y="1248"/>
                  </a:cubicBezTo>
                  <a:cubicBezTo>
                    <a:pt x="1369" y="1258"/>
                    <a:pt x="1416" y="1543"/>
                    <a:pt x="1487" y="1620"/>
                  </a:cubicBezTo>
                  <a:cubicBezTo>
                    <a:pt x="1558" y="1697"/>
                    <a:pt x="1672" y="1758"/>
                    <a:pt x="1745" y="1710"/>
                  </a:cubicBezTo>
                  <a:cubicBezTo>
                    <a:pt x="1818" y="1662"/>
                    <a:pt x="1962" y="1448"/>
                    <a:pt x="1925" y="1332"/>
                  </a:cubicBezTo>
                  <a:cubicBezTo>
                    <a:pt x="1888" y="1216"/>
                    <a:pt x="1617" y="1101"/>
                    <a:pt x="1523" y="1014"/>
                  </a:cubicBezTo>
                  <a:cubicBezTo>
                    <a:pt x="1429" y="927"/>
                    <a:pt x="1478" y="870"/>
                    <a:pt x="1361" y="810"/>
                  </a:cubicBezTo>
                  <a:cubicBezTo>
                    <a:pt x="1244" y="750"/>
                    <a:pt x="717" y="709"/>
                    <a:pt x="821" y="654"/>
                  </a:cubicBezTo>
                  <a:cubicBezTo>
                    <a:pt x="925" y="599"/>
                    <a:pt x="1707" y="480"/>
                    <a:pt x="1985" y="480"/>
                  </a:cubicBezTo>
                  <a:cubicBezTo>
                    <a:pt x="2263" y="480"/>
                    <a:pt x="2471" y="578"/>
                    <a:pt x="2489" y="654"/>
                  </a:cubicBezTo>
                  <a:cubicBezTo>
                    <a:pt x="2507" y="730"/>
                    <a:pt x="2142" y="833"/>
                    <a:pt x="2093" y="936"/>
                  </a:cubicBezTo>
                  <a:cubicBezTo>
                    <a:pt x="2044" y="1039"/>
                    <a:pt x="2138" y="1216"/>
                    <a:pt x="2195" y="1272"/>
                  </a:cubicBezTo>
                  <a:cubicBezTo>
                    <a:pt x="2252" y="1328"/>
                    <a:pt x="2372" y="1312"/>
                    <a:pt x="2435" y="1272"/>
                  </a:cubicBezTo>
                  <a:cubicBezTo>
                    <a:pt x="2498" y="1232"/>
                    <a:pt x="2529" y="1104"/>
                    <a:pt x="2573" y="1032"/>
                  </a:cubicBezTo>
                  <a:cubicBezTo>
                    <a:pt x="2617" y="960"/>
                    <a:pt x="2660" y="836"/>
                    <a:pt x="2699" y="840"/>
                  </a:cubicBezTo>
                  <a:cubicBezTo>
                    <a:pt x="2738" y="844"/>
                    <a:pt x="2779" y="985"/>
                    <a:pt x="2807" y="1056"/>
                  </a:cubicBezTo>
                  <a:cubicBezTo>
                    <a:pt x="2835" y="1127"/>
                    <a:pt x="2814" y="1223"/>
                    <a:pt x="2867" y="1266"/>
                  </a:cubicBezTo>
                  <a:cubicBezTo>
                    <a:pt x="2920" y="1309"/>
                    <a:pt x="3058" y="1366"/>
                    <a:pt x="3125" y="1314"/>
                  </a:cubicBezTo>
                  <a:cubicBezTo>
                    <a:pt x="3192" y="1262"/>
                    <a:pt x="3305" y="1066"/>
                    <a:pt x="3269" y="954"/>
                  </a:cubicBezTo>
                  <a:cubicBezTo>
                    <a:pt x="3233" y="842"/>
                    <a:pt x="2997" y="721"/>
                    <a:pt x="2909" y="642"/>
                  </a:cubicBezTo>
                  <a:cubicBezTo>
                    <a:pt x="2821" y="563"/>
                    <a:pt x="2851" y="541"/>
                    <a:pt x="2741" y="480"/>
                  </a:cubicBezTo>
                  <a:cubicBezTo>
                    <a:pt x="2631" y="419"/>
                    <a:pt x="2334" y="356"/>
                    <a:pt x="2249" y="276"/>
                  </a:cubicBezTo>
                  <a:cubicBezTo>
                    <a:pt x="2164" y="196"/>
                    <a:pt x="2235" y="58"/>
                    <a:pt x="2231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048000" y="4191000"/>
              <a:ext cx="298450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L</a:t>
              </a: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3443288" y="4510088"/>
              <a:ext cx="319087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32789" name="Text Box 26"/>
            <p:cNvSpPr txBox="1">
              <a:spLocks noChangeArrowheads="1"/>
            </p:cNvSpPr>
            <p:nvPr/>
          </p:nvSpPr>
          <p:spPr bwMode="auto">
            <a:xfrm>
              <a:off x="3810000" y="4191000"/>
              <a:ext cx="325438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R</a:t>
              </a:r>
            </a:p>
          </p:txBody>
        </p:sp>
        <p:cxnSp>
          <p:nvCxnSpPr>
            <p:cNvPr id="32790" name="AutoShape 14"/>
            <p:cNvCxnSpPr>
              <a:cxnSpLocks noChangeShapeType="1"/>
              <a:stCxn id="29" idx="3"/>
              <a:endCxn id="49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1" name="AutoShape 20"/>
            <p:cNvCxnSpPr>
              <a:cxnSpLocks noChangeShapeType="1"/>
              <a:stCxn id="32" idx="0"/>
              <a:endCxn id="49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2" name="AutoShape 21"/>
            <p:cNvCxnSpPr>
              <a:cxnSpLocks noChangeShapeType="1"/>
              <a:stCxn id="31" idx="1"/>
              <a:endCxn id="49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3408362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6" name="Text Box 32"/>
          <p:cNvSpPr txBox="1">
            <a:spLocks noChangeArrowheads="1"/>
          </p:cNvSpPr>
          <p:nvPr/>
        </p:nvSpPr>
        <p:spPr bwMode="auto">
          <a:xfrm rot="1012493">
            <a:off x="3408595" y="1872767"/>
            <a:ext cx="3635514" cy="12306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non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smtClean="0">
                <a:latin typeface="Comic Sans MS" panose="030F0702030302020204" pitchFamily="66" charset="0"/>
              </a:rPr>
              <a:t>Notice leaf nodes all three visits </a:t>
            </a:r>
          </a:p>
          <a:p>
            <a:pPr eaLnBrk="1" hangingPunct="1"/>
            <a:r>
              <a:rPr lang="en-US" altLang="en-US" sz="1400" dirty="0" smtClean="0">
                <a:latin typeface="Comic Sans MS" panose="030F0702030302020204" pitchFamily="66" charset="0"/>
              </a:rPr>
              <a:t>happen one right after the other</a:t>
            </a:r>
          </a:p>
          <a:p>
            <a:pPr eaLnBrk="1" hangingPunct="1"/>
            <a:endParaRPr lang="en-US" altLang="en-US" sz="1400" dirty="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1400" dirty="0" smtClean="0">
                <a:latin typeface="Comic Sans MS" panose="030F0702030302020204" pitchFamily="66" charset="0"/>
              </a:rPr>
              <a:t>(effectively all at the same “time” )</a:t>
            </a:r>
          </a:p>
        </p:txBody>
      </p:sp>
    </p:spTree>
    <p:extLst>
      <p:ext uri="{BB962C8B-B14F-4D97-AF65-F5344CB8AC3E}">
        <p14:creationId xmlns:p14="http://schemas.microsoft.com/office/powerpoint/2010/main" val="28080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Application Example</a:t>
            </a:r>
            <a:br>
              <a:rPr lang="en-US" altLang="en-US" dirty="0" smtClean="0"/>
            </a:br>
            <a:r>
              <a:rPr lang="en-US" altLang="en-US" dirty="0" smtClean="0"/>
              <a:t>Arithmetic Expression Tree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1905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Binary tree associated with an arithmetic expression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internal nodes: operators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leaves: operands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Example: arithmetic expression tree for the expression (2 </a:t>
            </a:r>
            <a:r>
              <a:rPr lang="en-US" smtClean="0">
                <a:latin typeface="Symbol" charset="2"/>
                <a:sym typeface="Symbol" charset="2"/>
              </a:rPr>
              <a:t> </a:t>
            </a:r>
            <a:r>
              <a:rPr lang="en-US" smtClean="0">
                <a:latin typeface="Times New Roman" charset="0"/>
                <a:sym typeface="Symbol" charset="2"/>
              </a:rPr>
              <a:t>(</a:t>
            </a:r>
            <a:r>
              <a:rPr lang="en-US" smtClean="0"/>
              <a:t>a </a:t>
            </a:r>
            <a:r>
              <a:rPr lang="en-US" smtClean="0">
                <a:latin typeface="Symbol" charset="2"/>
              </a:rPr>
              <a:t>-</a:t>
            </a:r>
            <a:r>
              <a:rPr lang="en-US" smtClean="0"/>
              <a:t> 1) </a:t>
            </a:r>
            <a:r>
              <a:rPr lang="en-US" smtClean="0">
                <a:latin typeface="Symbol" charset="2"/>
              </a:rPr>
              <a:t>+</a:t>
            </a:r>
            <a:r>
              <a:rPr lang="en-US" smtClean="0"/>
              <a:t> (3 </a:t>
            </a:r>
            <a:r>
              <a:rPr lang="en-US" smtClean="0">
                <a:latin typeface="Symbol" charset="2"/>
                <a:sym typeface="Symbol" charset="2"/>
              </a:rPr>
              <a:t> </a:t>
            </a:r>
            <a:r>
              <a:rPr lang="en-US" smtClean="0"/>
              <a:t>b))</a:t>
            </a:r>
          </a:p>
        </p:txBody>
      </p:sp>
      <p:grpSp>
        <p:nvGrpSpPr>
          <p:cNvPr id="17412" name="Group 21"/>
          <p:cNvGrpSpPr>
            <a:grpSpLocks/>
          </p:cNvGrpSpPr>
          <p:nvPr/>
        </p:nvGrpSpPr>
        <p:grpSpPr bwMode="auto">
          <a:xfrm>
            <a:off x="2819400" y="3733800"/>
            <a:ext cx="3429000" cy="2286000"/>
            <a:chOff x="2928" y="2256"/>
            <a:chExt cx="2160" cy="1440"/>
          </a:xfrm>
        </p:grpSpPr>
        <p:sp>
          <p:nvSpPr>
            <p:cNvPr id="27656" name="Oval 4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+</a:t>
              </a:r>
            </a:p>
          </p:txBody>
        </p:sp>
        <p:sp>
          <p:nvSpPr>
            <p:cNvPr id="27657" name="Oval 5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</a:p>
          </p:txBody>
        </p:sp>
        <p:sp>
          <p:nvSpPr>
            <p:cNvPr id="27658" name="Oval 6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</a:endParaRPr>
            </a:p>
          </p:txBody>
        </p:sp>
        <p:sp>
          <p:nvSpPr>
            <p:cNvPr id="27659" name="Oval 7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-</a:t>
              </a:r>
            </a:p>
          </p:txBody>
        </p:sp>
        <p:sp>
          <p:nvSpPr>
            <p:cNvPr id="27660" name="Rectangle 8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7661" name="Rectangle 9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27662" name="Rectangle 10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27663" name="Rectangle 11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7664" name="Rectangle 12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b</a:t>
              </a:r>
            </a:p>
          </p:txBody>
        </p:sp>
        <p:cxnSp>
          <p:nvCxnSpPr>
            <p:cNvPr id="17422" name="AutoShape 13"/>
            <p:cNvCxnSpPr>
              <a:cxnSpLocks noChangeShapeType="1"/>
              <a:stCxn id="27656" idx="3"/>
              <a:endCxn id="27658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3" name="AutoShape 14"/>
            <p:cNvCxnSpPr>
              <a:cxnSpLocks noChangeShapeType="1"/>
              <a:stCxn id="27657" idx="1"/>
              <a:endCxn id="27656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4" name="AutoShape 15"/>
            <p:cNvCxnSpPr>
              <a:cxnSpLocks noChangeShapeType="1"/>
              <a:stCxn id="27664" idx="0"/>
              <a:endCxn id="27657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5" name="AutoShape 16"/>
            <p:cNvCxnSpPr>
              <a:cxnSpLocks noChangeShapeType="1"/>
              <a:stCxn id="27663" idx="0"/>
              <a:endCxn id="27657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6" name="AutoShape 17"/>
            <p:cNvCxnSpPr>
              <a:cxnSpLocks noChangeShapeType="1"/>
              <a:stCxn id="27662" idx="0"/>
              <a:endCxn id="27659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7" name="AutoShape 18"/>
            <p:cNvCxnSpPr>
              <a:cxnSpLocks noChangeShapeType="1"/>
              <a:stCxn id="27661" idx="0"/>
              <a:endCxn id="27659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8" name="AutoShape 19"/>
            <p:cNvCxnSpPr>
              <a:cxnSpLocks noChangeShapeType="1"/>
              <a:stCxn id="27660" idx="0"/>
              <a:endCxn id="27658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9" name="AutoShape 20"/>
            <p:cNvCxnSpPr>
              <a:cxnSpLocks noChangeShapeType="1"/>
              <a:stCxn id="27659" idx="1"/>
              <a:endCxn id="27658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6629400" y="3378322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Next slide shows how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860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 Tree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3352800" cy="41148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dirty="0" smtClean="0"/>
              <a:t>In Computer Science, a tree is an abstract model of a hierarchical structure</a:t>
            </a:r>
          </a:p>
          <a:p>
            <a:pPr eaLnBrk="1" hangingPunct="1">
              <a:buFont typeface="Times" charset="0"/>
              <a:buChar char="•"/>
            </a:pPr>
            <a:endParaRPr lang="en-US" altLang="en-US" sz="2000" dirty="0" smtClean="0"/>
          </a:p>
          <a:p>
            <a:pPr eaLnBrk="1" hangingPunct="1">
              <a:buFont typeface="Times" charset="0"/>
              <a:buChar char="•"/>
            </a:pPr>
            <a:r>
              <a:rPr lang="en-US" altLang="en-US" sz="2000" dirty="0" smtClean="0"/>
              <a:t>A tree consists of </a:t>
            </a:r>
            <a:r>
              <a:rPr lang="en-US" altLang="en-US" sz="2000" dirty="0" smtClean="0">
                <a:solidFill>
                  <a:srgbClr val="FF0000"/>
                </a:solidFill>
              </a:rPr>
              <a:t>nodes</a:t>
            </a:r>
            <a:r>
              <a:rPr lang="en-US" altLang="en-US" sz="2000" dirty="0" smtClean="0"/>
              <a:t> with a </a:t>
            </a:r>
            <a:r>
              <a:rPr lang="en-US" altLang="en-US" sz="2000" dirty="0" smtClean="0">
                <a:solidFill>
                  <a:srgbClr val="FF0000"/>
                </a:solidFill>
              </a:rPr>
              <a:t>parent-child relation</a:t>
            </a:r>
          </a:p>
          <a:p>
            <a:pPr eaLnBrk="1" hangingPunct="1">
              <a:buFont typeface="Times" charset="0"/>
              <a:buChar char="•"/>
            </a:pPr>
            <a:endParaRPr lang="en-US" altLang="en-US" sz="2000" dirty="0" smtClean="0"/>
          </a:p>
          <a:p>
            <a:pPr eaLnBrk="1" hangingPunct="1">
              <a:buFont typeface="Times" charset="0"/>
              <a:buChar char="•"/>
            </a:pPr>
            <a:r>
              <a:rPr lang="en-US" altLang="en-US" sz="2000" dirty="0" smtClean="0"/>
              <a:t>Applications:</a:t>
            </a:r>
          </a:p>
          <a:p>
            <a:pPr lvl="1" eaLnBrk="1" hangingPunct="1"/>
            <a:r>
              <a:rPr lang="en-US" altLang="en-US" sz="1800" dirty="0" smtClean="0"/>
              <a:t>Organization charts</a:t>
            </a:r>
          </a:p>
          <a:p>
            <a:pPr lvl="1" eaLnBrk="1" hangingPunct="1"/>
            <a:r>
              <a:rPr lang="en-US" altLang="en-US" sz="1800" dirty="0" smtClean="0"/>
              <a:t>File systems</a:t>
            </a:r>
          </a:p>
          <a:p>
            <a:pPr lvl="1" eaLnBrk="1" hangingPunct="1"/>
            <a:r>
              <a:rPr lang="en-US" altLang="en-US" sz="1800" dirty="0" smtClean="0"/>
              <a:t>Many others</a:t>
            </a:r>
          </a:p>
        </p:txBody>
      </p:sp>
      <p:grpSp>
        <p:nvGrpSpPr>
          <p:cNvPr id="4100" name="Group 70"/>
          <p:cNvGrpSpPr>
            <a:grpSpLocks/>
          </p:cNvGrpSpPr>
          <p:nvPr/>
        </p:nvGrpSpPr>
        <p:grpSpPr bwMode="auto">
          <a:xfrm>
            <a:off x="3659188" y="1985963"/>
            <a:ext cx="5205412" cy="3122612"/>
            <a:chOff x="2181" y="960"/>
            <a:chExt cx="3279" cy="1967"/>
          </a:xfrm>
        </p:grpSpPr>
        <p:sp>
          <p:nvSpPr>
            <p:cNvPr id="4102" name="AutoShape 45"/>
            <p:cNvSpPr>
              <a:spLocks noChangeAspect="1" noChangeArrowheads="1"/>
            </p:cNvSpPr>
            <p:nvPr/>
          </p:nvSpPr>
          <p:spPr bwMode="auto">
            <a:xfrm>
              <a:off x="3333" y="960"/>
              <a:ext cx="102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Computers”R”Us</a:t>
              </a: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103" name="AutoShape 46"/>
            <p:cNvSpPr>
              <a:spLocks noChangeAspect="1" noChangeArrowheads="1"/>
            </p:cNvSpPr>
            <p:nvPr/>
          </p:nvSpPr>
          <p:spPr bwMode="auto">
            <a:xfrm>
              <a:off x="2604" y="1536"/>
              <a:ext cx="404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Sales</a:t>
              </a:r>
            </a:p>
          </p:txBody>
        </p:sp>
        <p:sp>
          <p:nvSpPr>
            <p:cNvPr id="4104" name="AutoShape 47"/>
            <p:cNvSpPr>
              <a:spLocks noChangeAspect="1" noChangeArrowheads="1"/>
            </p:cNvSpPr>
            <p:nvPr/>
          </p:nvSpPr>
          <p:spPr bwMode="auto">
            <a:xfrm>
              <a:off x="5085" y="1536"/>
              <a:ext cx="37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R&amp;D</a:t>
              </a:r>
            </a:p>
          </p:txBody>
        </p:sp>
        <p:sp>
          <p:nvSpPr>
            <p:cNvPr id="4105" name="AutoShape 48"/>
            <p:cNvSpPr>
              <a:spLocks noChangeAspect="1" noChangeArrowheads="1"/>
            </p:cNvSpPr>
            <p:nvPr/>
          </p:nvSpPr>
          <p:spPr bwMode="auto">
            <a:xfrm>
              <a:off x="3977" y="1536"/>
              <a:ext cx="908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Manufacturing</a:t>
              </a:r>
            </a:p>
          </p:txBody>
        </p:sp>
        <p:sp>
          <p:nvSpPr>
            <p:cNvPr id="4106" name="AutoShape 49"/>
            <p:cNvSpPr>
              <a:spLocks noChangeAspect="1" noChangeArrowheads="1"/>
            </p:cNvSpPr>
            <p:nvPr/>
          </p:nvSpPr>
          <p:spPr bwMode="auto">
            <a:xfrm>
              <a:off x="3787" y="2112"/>
              <a:ext cx="548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Laptops</a:t>
              </a:r>
            </a:p>
          </p:txBody>
        </p:sp>
        <p:sp>
          <p:nvSpPr>
            <p:cNvPr id="4107" name="AutoShape 50"/>
            <p:cNvSpPr>
              <a:spLocks noChangeAspect="1" noChangeArrowheads="1"/>
            </p:cNvSpPr>
            <p:nvPr/>
          </p:nvSpPr>
          <p:spPr bwMode="auto">
            <a:xfrm>
              <a:off x="4512" y="2112"/>
              <a:ext cx="61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Desktops</a:t>
              </a:r>
            </a:p>
          </p:txBody>
        </p:sp>
        <p:sp>
          <p:nvSpPr>
            <p:cNvPr id="4108" name="AutoShape 52"/>
            <p:cNvSpPr>
              <a:spLocks noChangeAspect="1" noChangeArrowheads="1"/>
            </p:cNvSpPr>
            <p:nvPr/>
          </p:nvSpPr>
          <p:spPr bwMode="auto">
            <a:xfrm>
              <a:off x="2351" y="2111"/>
              <a:ext cx="281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US</a:t>
              </a:r>
            </a:p>
          </p:txBody>
        </p:sp>
        <p:sp>
          <p:nvSpPr>
            <p:cNvPr id="4109" name="AutoShape 54"/>
            <p:cNvSpPr>
              <a:spLocks noChangeAspect="1" noChangeArrowheads="1"/>
            </p:cNvSpPr>
            <p:nvPr/>
          </p:nvSpPr>
          <p:spPr bwMode="auto">
            <a:xfrm>
              <a:off x="2782" y="2112"/>
              <a:ext cx="811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International</a:t>
              </a:r>
            </a:p>
          </p:txBody>
        </p:sp>
        <p:cxnSp>
          <p:nvCxnSpPr>
            <p:cNvPr id="2" name="AutoShape 56"/>
            <p:cNvCxnSpPr>
              <a:cxnSpLocks noChangeShapeType="1"/>
              <a:stCxn id="4109" idx="2"/>
              <a:endCxn id="4121" idx="0"/>
            </p:cNvCxnSpPr>
            <p:nvPr/>
          </p:nvCxnSpPr>
          <p:spPr bwMode="auto">
            <a:xfrm flipH="1">
              <a:off x="2806" y="1196"/>
              <a:ext cx="1039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0" name="AutoShape 57"/>
            <p:cNvCxnSpPr>
              <a:cxnSpLocks noChangeShapeType="1"/>
              <a:stCxn id="4102" idx="2"/>
              <a:endCxn id="4105" idx="0"/>
            </p:cNvCxnSpPr>
            <p:nvPr/>
          </p:nvCxnSpPr>
          <p:spPr bwMode="auto">
            <a:xfrm>
              <a:off x="3845" y="1196"/>
              <a:ext cx="585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1" name="AutoShape 58"/>
            <p:cNvCxnSpPr>
              <a:cxnSpLocks noChangeShapeType="1"/>
              <a:stCxn id="4102" idx="2"/>
              <a:endCxn id="4104" idx="0"/>
            </p:cNvCxnSpPr>
            <p:nvPr/>
          </p:nvCxnSpPr>
          <p:spPr bwMode="auto">
            <a:xfrm>
              <a:off x="3845" y="1196"/>
              <a:ext cx="1427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2" name="AutoShape 60"/>
            <p:cNvCxnSpPr>
              <a:cxnSpLocks noChangeShapeType="1"/>
              <a:stCxn id="4105" idx="2"/>
              <a:endCxn id="4107" idx="0"/>
            </p:cNvCxnSpPr>
            <p:nvPr/>
          </p:nvCxnSpPr>
          <p:spPr bwMode="auto">
            <a:xfrm>
              <a:off x="4431" y="1772"/>
              <a:ext cx="389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3" name="AutoShape 61"/>
            <p:cNvCxnSpPr>
              <a:cxnSpLocks noChangeShapeType="1"/>
              <a:stCxn id="4105" idx="2"/>
              <a:endCxn id="4106" idx="0"/>
            </p:cNvCxnSpPr>
            <p:nvPr/>
          </p:nvCxnSpPr>
          <p:spPr bwMode="auto">
            <a:xfrm flipH="1">
              <a:off x="4061" y="1772"/>
              <a:ext cx="370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4" name="AutoShape 62"/>
            <p:cNvCxnSpPr>
              <a:cxnSpLocks noChangeShapeType="1"/>
              <a:stCxn id="4103" idx="2"/>
              <a:endCxn id="4109" idx="0"/>
            </p:cNvCxnSpPr>
            <p:nvPr/>
          </p:nvCxnSpPr>
          <p:spPr bwMode="auto">
            <a:xfrm>
              <a:off x="2806" y="1772"/>
              <a:ext cx="381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5" name="AutoShape 63"/>
            <p:cNvCxnSpPr>
              <a:cxnSpLocks noChangeShapeType="1"/>
              <a:stCxn id="4103" idx="2"/>
              <a:endCxn id="4108" idx="0"/>
            </p:cNvCxnSpPr>
            <p:nvPr/>
          </p:nvCxnSpPr>
          <p:spPr bwMode="auto">
            <a:xfrm flipH="1">
              <a:off x="2492" y="1772"/>
              <a:ext cx="314" cy="3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17" name="AutoShape 64"/>
            <p:cNvSpPr>
              <a:spLocks noChangeAspect="1" noChangeArrowheads="1"/>
            </p:cNvSpPr>
            <p:nvPr/>
          </p:nvSpPr>
          <p:spPr bwMode="auto">
            <a:xfrm>
              <a:off x="2181" y="2691"/>
              <a:ext cx="511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Europe</a:t>
              </a:r>
            </a:p>
          </p:txBody>
        </p:sp>
        <p:sp>
          <p:nvSpPr>
            <p:cNvPr id="4118" name="AutoShape 65"/>
            <p:cNvSpPr>
              <a:spLocks noChangeAspect="1" noChangeArrowheads="1"/>
            </p:cNvSpPr>
            <p:nvPr/>
          </p:nvSpPr>
          <p:spPr bwMode="auto">
            <a:xfrm>
              <a:off x="3023" y="2691"/>
              <a:ext cx="35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Asia</a:t>
              </a:r>
            </a:p>
          </p:txBody>
        </p:sp>
        <p:cxnSp>
          <p:nvCxnSpPr>
            <p:cNvPr id="3" name="AutoShape 66"/>
            <p:cNvCxnSpPr>
              <a:cxnSpLocks noChangeShapeType="1"/>
              <a:stCxn id="4109" idx="2"/>
              <a:endCxn id="4121" idx="0"/>
            </p:cNvCxnSpPr>
            <p:nvPr/>
          </p:nvCxnSpPr>
          <p:spPr bwMode="auto">
            <a:xfrm>
              <a:off x="3187" y="2348"/>
              <a:ext cx="1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9" name="AutoShape 67"/>
            <p:cNvCxnSpPr>
              <a:cxnSpLocks noChangeShapeType="1"/>
              <a:stCxn id="4109" idx="2"/>
              <a:endCxn id="4117" idx="0"/>
            </p:cNvCxnSpPr>
            <p:nvPr/>
          </p:nvCxnSpPr>
          <p:spPr bwMode="auto">
            <a:xfrm flipH="1">
              <a:off x="2436" y="2348"/>
              <a:ext cx="751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21" name="AutoShape 68"/>
            <p:cNvSpPr>
              <a:spLocks noChangeAspect="1" noChangeArrowheads="1"/>
            </p:cNvSpPr>
            <p:nvPr/>
          </p:nvSpPr>
          <p:spPr bwMode="auto">
            <a:xfrm>
              <a:off x="3699" y="2691"/>
              <a:ext cx="52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Canada</a:t>
              </a:r>
            </a:p>
          </p:txBody>
        </p:sp>
        <p:cxnSp>
          <p:nvCxnSpPr>
            <p:cNvPr id="4" name="AutoShape 69"/>
            <p:cNvCxnSpPr>
              <a:cxnSpLocks noChangeShapeType="1"/>
              <a:stCxn id="4109" idx="2"/>
              <a:endCxn id="4121" idx="0"/>
            </p:cNvCxnSpPr>
            <p:nvPr/>
          </p:nvCxnSpPr>
          <p:spPr bwMode="auto">
            <a:xfrm>
              <a:off x="3187" y="2348"/>
              <a:ext cx="774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TextBox 25"/>
          <p:cNvSpPr txBox="1"/>
          <p:nvPr/>
        </p:nvSpPr>
        <p:spPr>
          <a:xfrm rot="20215365">
            <a:off x="177869" y="444663"/>
            <a:ext cx="833883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stellar" panose="020A0402060406010301" pitchFamily="18" charset="0"/>
              </a:rPr>
              <a:t>Review</a:t>
            </a:r>
            <a:endParaRPr lang="en-US" sz="12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Print Arithmetic Expressions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36576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u="sng" smtClean="0">
                <a:solidFill>
                  <a:srgbClr val="2D2DB9"/>
                </a:solidFill>
              </a:rPr>
              <a:t>Specialization of an inorder traversal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600" smtClean="0"/>
              <a:t>print operand or operator when visiting node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600" smtClean="0"/>
              <a:t>print “(“ before traversing left subtree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600" smtClean="0"/>
              <a:t>print “)“ after traversing right subtree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86200" y="1462087"/>
            <a:ext cx="5181600" cy="242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printExpression(v)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if isInternal(v)</a:t>
            </a:r>
            <a:br>
              <a:rPr lang="en-US" altLang="en-US">
                <a:solidFill>
                  <a:srgbClr val="2D2DB9"/>
                </a:solidFill>
                <a:latin typeface="Courier" charset="0"/>
              </a:rPr>
            </a:b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print(“(’’)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printExpression(leftChild(v))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print(v.element())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if isInternal(v)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printExpression(rightChild(v))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print (“)’’)</a:t>
            </a:r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762000" y="3886200"/>
            <a:ext cx="3429000" cy="2286000"/>
            <a:chOff x="2928" y="2256"/>
            <a:chExt cx="2160" cy="1440"/>
          </a:xfrm>
        </p:grpSpPr>
        <p:sp>
          <p:nvSpPr>
            <p:cNvPr id="22536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22537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22538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  <p:sp>
          <p:nvSpPr>
            <p:cNvPr id="22539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2540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2541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2542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2543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2544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</a:t>
              </a:r>
            </a:p>
          </p:txBody>
        </p:sp>
        <p:cxnSp>
          <p:nvCxnSpPr>
            <p:cNvPr id="26640" name="AutoShape 15"/>
            <p:cNvCxnSpPr>
              <a:cxnSpLocks noChangeShapeType="1"/>
              <a:stCxn id="22536" idx="3"/>
              <a:endCxn id="22538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1" name="AutoShape 16"/>
            <p:cNvCxnSpPr>
              <a:cxnSpLocks noChangeShapeType="1"/>
              <a:stCxn id="22537" idx="1"/>
              <a:endCxn id="22536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2" name="AutoShape 17"/>
            <p:cNvCxnSpPr>
              <a:cxnSpLocks noChangeShapeType="1"/>
              <a:stCxn id="22544" idx="0"/>
              <a:endCxn id="22537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3" name="AutoShape 18"/>
            <p:cNvCxnSpPr>
              <a:cxnSpLocks noChangeShapeType="1"/>
              <a:stCxn id="22543" idx="0"/>
              <a:endCxn id="22537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4" name="AutoShape 19"/>
            <p:cNvCxnSpPr>
              <a:cxnSpLocks noChangeShapeType="1"/>
              <a:stCxn id="22542" idx="0"/>
              <a:endCxn id="22539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5" name="AutoShape 20"/>
            <p:cNvCxnSpPr>
              <a:cxnSpLocks noChangeShapeType="1"/>
              <a:stCxn id="22541" idx="0"/>
              <a:endCxn id="22539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6" name="AutoShape 21"/>
            <p:cNvCxnSpPr>
              <a:cxnSpLocks noChangeShapeType="1"/>
              <a:stCxn id="22540" idx="0"/>
              <a:endCxn id="22538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7" name="AutoShape 22"/>
            <p:cNvCxnSpPr>
              <a:cxnSpLocks noChangeShapeType="1"/>
              <a:stCxn id="22539" idx="1"/>
              <a:endCxn id="22538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30" name="Text Box 32"/>
          <p:cNvSpPr txBox="1">
            <a:spLocks noChangeArrowheads="1"/>
          </p:cNvSpPr>
          <p:nvPr/>
        </p:nvSpPr>
        <p:spPr bwMode="auto">
          <a:xfrm>
            <a:off x="4641690" y="4196834"/>
            <a:ext cx="40499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 smtClean="0">
                <a:latin typeface="Calibri" pitchFamily="34" charset="0"/>
              </a:rPr>
              <a:t>Expect to get:  ((</a:t>
            </a:r>
            <a:r>
              <a:rPr lang="en-US" altLang="en-US" sz="2000" dirty="0">
                <a:latin typeface="Calibri" pitchFamily="34" charset="0"/>
              </a:rPr>
              <a:t>2 </a:t>
            </a:r>
            <a:r>
              <a:rPr lang="en-US" altLang="en-US" sz="2000" dirty="0">
                <a:latin typeface="Symbol" pitchFamily="18" charset="2"/>
                <a:sym typeface="Symbol" pitchFamily="18" charset="2"/>
              </a:rPr>
              <a:t> </a:t>
            </a:r>
            <a:r>
              <a:rPr lang="en-US" altLang="en-US" sz="20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sz="2000" dirty="0">
                <a:latin typeface="Calibri" pitchFamily="34" charset="0"/>
              </a:rPr>
              <a:t>a </a:t>
            </a:r>
            <a:r>
              <a:rPr lang="en-US" altLang="en-US" sz="2000" dirty="0">
                <a:latin typeface="Symbol" pitchFamily="18" charset="2"/>
              </a:rPr>
              <a:t>-</a:t>
            </a:r>
            <a:r>
              <a:rPr lang="en-US" altLang="en-US" sz="2000" dirty="0">
                <a:latin typeface="Calibri" pitchFamily="34" charset="0"/>
              </a:rPr>
              <a:t> 1)) </a:t>
            </a:r>
            <a:r>
              <a:rPr lang="en-US" altLang="en-US" sz="2000" dirty="0">
                <a:latin typeface="Symbol" pitchFamily="18" charset="2"/>
              </a:rPr>
              <a:t>+</a:t>
            </a:r>
            <a:r>
              <a:rPr lang="en-US" altLang="en-US" sz="2000" dirty="0">
                <a:latin typeface="Calibri" pitchFamily="34" charset="0"/>
              </a:rPr>
              <a:t> (3 </a:t>
            </a:r>
            <a:r>
              <a:rPr lang="en-US" altLang="en-US" sz="2000" dirty="0">
                <a:latin typeface="Symbol" pitchFamily="18" charset="2"/>
                <a:sym typeface="Symbol" pitchFamily="18" charset="2"/>
              </a:rPr>
              <a:t> </a:t>
            </a:r>
            <a:r>
              <a:rPr lang="en-US" altLang="en-US" sz="2000" dirty="0">
                <a:latin typeface="Calibri" pitchFamily="34" charset="0"/>
              </a:rPr>
              <a:t>b))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5029200" y="5109949"/>
            <a:ext cx="39168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i="1" dirty="0" smtClean="0">
                <a:latin typeface="Calibri" pitchFamily="34" charset="0"/>
              </a:rPr>
              <a:t>Instructor:</a:t>
            </a:r>
          </a:p>
          <a:p>
            <a:pPr eaLnBrk="1" hangingPunct="1"/>
            <a:r>
              <a:rPr lang="en-US" altLang="en-US" sz="2000" b="1" i="1" dirty="0" smtClean="0">
                <a:latin typeface="Calibri" pitchFamily="34" charset="0"/>
              </a:rPr>
              <a:t>WORK  THIS  OUT  ON  THE  BOARD</a:t>
            </a:r>
            <a:endParaRPr lang="en-US" altLang="en-US" sz="20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Class Activity: Arithmetic Expressions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733800" cy="23622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u="sng" smtClean="0">
                <a:solidFill>
                  <a:srgbClr val="2D2DB9"/>
                </a:solidFill>
              </a:rPr>
              <a:t>Specialization of a postorder traversal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recursive method returning the value of a subtree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when visiting an internal node, combine the values of the subtrees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267200" y="1371600"/>
            <a:ext cx="4800600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Algorithm </a:t>
            </a:r>
            <a:r>
              <a:rPr lang="en-US" altLang="en-US" dirty="0" err="1">
                <a:solidFill>
                  <a:srgbClr val="2D2DB9"/>
                </a:solidFill>
                <a:latin typeface="Courier" charset="0"/>
              </a:rPr>
              <a:t>evalExpr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if </a:t>
            </a:r>
            <a:r>
              <a:rPr lang="en-US" altLang="en-US" dirty="0" err="1">
                <a:solidFill>
                  <a:srgbClr val="2D2DB9"/>
                </a:solidFill>
                <a:latin typeface="Courier" charset="0"/>
              </a:rPr>
              <a:t>isLeaf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(v)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return </a:t>
            </a:r>
            <a:r>
              <a:rPr lang="en-US" altLang="en-US" dirty="0" err="1">
                <a:solidFill>
                  <a:srgbClr val="2D2DB9"/>
                </a:solidFill>
                <a:latin typeface="Courier" charset="0"/>
              </a:rPr>
              <a:t>v.element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else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	x 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  <a:sym typeface="Symbol" pitchFamily="18" charset="2"/>
              </a:rPr>
              <a:t> </a:t>
            </a:r>
            <a:r>
              <a:rPr lang="en-US" altLang="en-US" dirty="0" err="1">
                <a:solidFill>
                  <a:srgbClr val="2D2DB9"/>
                </a:solidFill>
                <a:latin typeface="Courier" charset="0"/>
              </a:rPr>
              <a:t>evalExpr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(</a:t>
            </a:r>
            <a:r>
              <a:rPr lang="en-US" altLang="en-US" dirty="0" err="1">
                <a:solidFill>
                  <a:srgbClr val="2D2DB9"/>
                </a:solidFill>
                <a:latin typeface="Courier" charset="0"/>
              </a:rPr>
              <a:t>leftChild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(v))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	y 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  <a:sym typeface="Symbol" pitchFamily="18" charset="2"/>
              </a:rPr>
              <a:t> </a:t>
            </a:r>
            <a:r>
              <a:rPr lang="en-US" altLang="en-US" dirty="0" err="1">
                <a:solidFill>
                  <a:srgbClr val="2D2DB9"/>
                </a:solidFill>
                <a:latin typeface="Courier" charset="0"/>
              </a:rPr>
              <a:t>evalExpr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(</a:t>
            </a:r>
            <a:r>
              <a:rPr lang="en-US" altLang="en-US" dirty="0" err="1">
                <a:solidFill>
                  <a:srgbClr val="2D2DB9"/>
                </a:solidFill>
                <a:latin typeface="Courier" charset="0"/>
              </a:rPr>
              <a:t>rightChild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(v))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dirty="0">
                <a:solidFill>
                  <a:srgbClr val="2D2DB9"/>
                </a:solidFill>
                <a:latin typeface="Courier" charset="0"/>
                <a:sym typeface="Symbol" pitchFamily="18" charset="2"/>
              </a:rPr>
              <a:t>	  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operator stored at v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return x 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  <a:sym typeface="Symbol" pitchFamily="18" charset="2"/>
              </a:rPr>
              <a:t>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 y</a:t>
            </a:r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990600" y="4114800"/>
            <a:ext cx="3429000" cy="2286000"/>
            <a:chOff x="2928" y="2256"/>
            <a:chExt cx="2160" cy="1440"/>
          </a:xfrm>
        </p:grpSpPr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</a:t>
              </a:r>
            </a:p>
          </p:txBody>
        </p:sp>
        <p:cxnSp>
          <p:nvCxnSpPr>
            <p:cNvPr id="27663" name="AutoShape 15"/>
            <p:cNvCxnSpPr>
              <a:cxnSpLocks noChangeShapeType="1"/>
              <a:stCxn id="25" idx="3"/>
              <a:endCxn id="27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4" name="AutoShape 16"/>
            <p:cNvCxnSpPr>
              <a:cxnSpLocks noChangeShapeType="1"/>
              <a:stCxn id="26" idx="1"/>
              <a:endCxn id="25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5" name="AutoShape 17"/>
            <p:cNvCxnSpPr>
              <a:cxnSpLocks noChangeShapeType="1"/>
              <a:stCxn id="33" idx="0"/>
              <a:endCxn id="26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6" name="AutoShape 18"/>
            <p:cNvCxnSpPr>
              <a:cxnSpLocks noChangeShapeType="1"/>
              <a:stCxn id="32" idx="0"/>
              <a:endCxn id="26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7" name="AutoShape 19"/>
            <p:cNvCxnSpPr>
              <a:cxnSpLocks noChangeShapeType="1"/>
              <a:stCxn id="31" idx="0"/>
              <a:endCxn id="28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8" name="AutoShape 20"/>
            <p:cNvCxnSpPr>
              <a:cxnSpLocks noChangeShapeType="1"/>
              <a:stCxn id="30" idx="0"/>
              <a:endCxn id="28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9" name="AutoShape 21"/>
            <p:cNvCxnSpPr>
              <a:cxnSpLocks noChangeShapeType="1"/>
              <a:stCxn id="29" idx="0"/>
              <a:endCxn id="27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0" name="AutoShape 22"/>
            <p:cNvCxnSpPr>
              <a:cxnSpLocks noChangeShapeType="1"/>
              <a:stCxn id="28" idx="1"/>
              <a:endCxn id="27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800600" y="3942427"/>
            <a:ext cx="411888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i="1" dirty="0" smtClean="0">
                <a:latin typeface="Calibri" pitchFamily="34" charset="0"/>
              </a:rPr>
              <a:t>Students:</a:t>
            </a:r>
          </a:p>
          <a:p>
            <a:pPr eaLnBrk="1" hangingPunct="1"/>
            <a:r>
              <a:rPr lang="en-US" altLang="en-US" sz="2000" b="1" i="1" dirty="0" smtClean="0">
                <a:latin typeface="Calibri" pitchFamily="34" charset="0"/>
              </a:rPr>
              <a:t>Write out the terms as they would be</a:t>
            </a:r>
            <a:br>
              <a:rPr lang="en-US" altLang="en-US" sz="2000" b="1" i="1" dirty="0" smtClean="0">
                <a:latin typeface="Calibri" pitchFamily="34" charset="0"/>
              </a:rPr>
            </a:br>
            <a:r>
              <a:rPr lang="en-US" altLang="en-US" sz="2000" b="1" i="1" dirty="0" smtClean="0">
                <a:latin typeface="Calibri" pitchFamily="34" charset="0"/>
              </a:rPr>
              <a:t>visited in post-order traversal:    x y </a:t>
            </a:r>
            <a:r>
              <a:rPr lang="en-US" altLang="en-US" sz="2000" dirty="0">
                <a:latin typeface="Courier" charset="0"/>
                <a:sym typeface="Symbol" pitchFamily="18" charset="2"/>
              </a:rPr>
              <a:t></a:t>
            </a:r>
            <a:endParaRPr lang="en-US" altLang="en-US" sz="2000" b="1" i="1" dirty="0" smtClean="0">
              <a:latin typeface="Calibri" pitchFamily="34" charset="0"/>
            </a:endParaRPr>
          </a:p>
          <a:p>
            <a:pPr eaLnBrk="1" hangingPunct="1"/>
            <a:r>
              <a:rPr lang="en-US" altLang="en-US" sz="2000" b="1" i="1" dirty="0" smtClean="0">
                <a:latin typeface="Calibri" pitchFamily="34" charset="0"/>
              </a:rPr>
              <a:t>Work this out on paper</a:t>
            </a:r>
          </a:p>
          <a:p>
            <a:pPr eaLnBrk="1" hangingPunct="1"/>
            <a:r>
              <a:rPr lang="en-US" altLang="en-US" sz="2000" b="1" i="1" dirty="0" smtClean="0">
                <a:latin typeface="Calibri" pitchFamily="34" charset="0"/>
              </a:rPr>
              <a:t>You will be randomly selected to </a:t>
            </a:r>
            <a:br>
              <a:rPr lang="en-US" altLang="en-US" sz="2000" b="1" i="1" dirty="0" smtClean="0">
                <a:latin typeface="Calibri" pitchFamily="34" charset="0"/>
              </a:rPr>
            </a:br>
            <a:r>
              <a:rPr lang="en-US" altLang="en-US" sz="2000" b="1" i="1" dirty="0" smtClean="0">
                <a:latin typeface="Calibri" pitchFamily="34" charset="0"/>
              </a:rPr>
              <a:t>present your answer</a:t>
            </a:r>
          </a:p>
          <a:p>
            <a:pPr eaLnBrk="1" hangingPunct="1"/>
            <a:endParaRPr lang="en-US" altLang="en-US" sz="2000" b="1" i="1" dirty="0">
              <a:latin typeface="Calibri" pitchFamily="34" charset="0"/>
            </a:endParaRPr>
          </a:p>
          <a:p>
            <a:pPr eaLnBrk="1" hangingPunct="1"/>
            <a:r>
              <a:rPr lang="en-US" altLang="en-US" sz="2000" b="1" i="1" dirty="0" smtClean="0">
                <a:latin typeface="Calibri" pitchFamily="34" charset="0"/>
              </a:rPr>
              <a:t>pause, circa 5 minutes</a:t>
            </a:r>
            <a:endParaRPr lang="en-US" altLang="en-US" sz="20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Evaluate Arithmetic Expressions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733800" cy="23622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u="sng" smtClean="0">
                <a:solidFill>
                  <a:srgbClr val="2D2DB9"/>
                </a:solidFill>
              </a:rPr>
              <a:t>Specialization of a postorder traversal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recursive method returning the value of a subtree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when visiting an internal node, combine the values of the subtrees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267200" y="1371600"/>
            <a:ext cx="4800600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evalExpr(v)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if isLeaf(v)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return v.element()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else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x </a:t>
            </a:r>
            <a:r>
              <a:rPr lang="en-US" altLang="en-US">
                <a:solidFill>
                  <a:srgbClr val="2D2DB9"/>
                </a:solidFill>
                <a:latin typeface="Courier" charset="0"/>
                <a:sym typeface="Symbol" pitchFamily="18" charset="2"/>
              </a:rPr>
              <a:t> </a:t>
            </a:r>
            <a:r>
              <a:rPr lang="en-US" altLang="en-US">
                <a:solidFill>
                  <a:srgbClr val="2D2DB9"/>
                </a:solidFill>
                <a:latin typeface="Courier" charset="0"/>
              </a:rPr>
              <a:t>evalExpr(leftChild(v))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y </a:t>
            </a:r>
            <a:r>
              <a:rPr lang="en-US" altLang="en-US">
                <a:solidFill>
                  <a:srgbClr val="2D2DB9"/>
                </a:solidFill>
                <a:latin typeface="Courier" charset="0"/>
                <a:sym typeface="Symbol" pitchFamily="18" charset="2"/>
              </a:rPr>
              <a:t> </a:t>
            </a:r>
            <a:r>
              <a:rPr lang="en-US" altLang="en-US">
                <a:solidFill>
                  <a:srgbClr val="2D2DB9"/>
                </a:solidFill>
                <a:latin typeface="Courier" charset="0"/>
              </a:rPr>
              <a:t>evalExpr(rightChild(v))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  <a:sym typeface="Symbol" pitchFamily="18" charset="2"/>
              </a:rPr>
              <a:t>	  </a:t>
            </a:r>
            <a:r>
              <a:rPr lang="en-US" altLang="en-US">
                <a:solidFill>
                  <a:srgbClr val="2D2DB9"/>
                </a:solidFill>
                <a:latin typeface="Courier" charset="0"/>
              </a:rPr>
              <a:t>operator stored at v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return x </a:t>
            </a:r>
            <a:r>
              <a:rPr lang="en-US" altLang="en-US">
                <a:solidFill>
                  <a:srgbClr val="2D2DB9"/>
                </a:solidFill>
                <a:latin typeface="Courier" charset="0"/>
                <a:sym typeface="Symbol" pitchFamily="18" charset="2"/>
              </a:rPr>
              <a:t></a:t>
            </a:r>
            <a:r>
              <a:rPr lang="en-US" altLang="en-US">
                <a:solidFill>
                  <a:srgbClr val="2D2DB9"/>
                </a:solidFill>
                <a:latin typeface="Courier" charset="0"/>
              </a:rPr>
              <a:t> y</a:t>
            </a:r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990600" y="4114800"/>
            <a:ext cx="3429000" cy="2286000"/>
            <a:chOff x="2928" y="2256"/>
            <a:chExt cx="2160" cy="1440"/>
          </a:xfrm>
        </p:grpSpPr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*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*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</a:t>
              </a:r>
            </a:p>
          </p:txBody>
        </p:sp>
        <p:cxnSp>
          <p:nvCxnSpPr>
            <p:cNvPr id="27663" name="AutoShape 15"/>
            <p:cNvCxnSpPr>
              <a:cxnSpLocks noChangeShapeType="1"/>
              <a:stCxn id="25" idx="3"/>
              <a:endCxn id="27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4" name="AutoShape 16"/>
            <p:cNvCxnSpPr>
              <a:cxnSpLocks noChangeShapeType="1"/>
              <a:stCxn id="26" idx="1"/>
              <a:endCxn id="25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5" name="AutoShape 17"/>
            <p:cNvCxnSpPr>
              <a:cxnSpLocks noChangeShapeType="1"/>
              <a:stCxn id="33" idx="0"/>
              <a:endCxn id="26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6" name="AutoShape 18"/>
            <p:cNvCxnSpPr>
              <a:cxnSpLocks noChangeShapeType="1"/>
              <a:stCxn id="32" idx="0"/>
              <a:endCxn id="26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7" name="AutoShape 19"/>
            <p:cNvCxnSpPr>
              <a:cxnSpLocks noChangeShapeType="1"/>
              <a:stCxn id="31" idx="0"/>
              <a:endCxn id="28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8" name="AutoShape 20"/>
            <p:cNvCxnSpPr>
              <a:cxnSpLocks noChangeShapeType="1"/>
              <a:stCxn id="30" idx="0"/>
              <a:endCxn id="28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9" name="AutoShape 21"/>
            <p:cNvCxnSpPr>
              <a:cxnSpLocks noChangeShapeType="1"/>
              <a:stCxn id="29" idx="0"/>
              <a:endCxn id="27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0" name="AutoShape 22"/>
            <p:cNvCxnSpPr>
              <a:cxnSpLocks noChangeShapeType="1"/>
              <a:stCxn id="28" idx="1"/>
              <a:endCxn id="27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743870" y="4044939"/>
            <a:ext cx="151676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2D2DB9"/>
                </a:solidFill>
                <a:latin typeface="Calibri" pitchFamily="34" charset="0"/>
              </a:rPr>
              <a:t>2a1-*3b*+</a:t>
            </a:r>
            <a:endParaRPr lang="en-US" altLang="en-US" sz="2400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5432638" y="4031814"/>
            <a:ext cx="361355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i="1" u="sng" dirty="0" smtClean="0">
                <a:latin typeface="Calibri" pitchFamily="34" charset="0"/>
              </a:rPr>
              <a:t>ASIDE: Postfix Notation</a:t>
            </a:r>
          </a:p>
          <a:p>
            <a:pPr eaLnBrk="1" hangingPunct="1"/>
            <a:r>
              <a:rPr lang="en-US" altLang="en-US" sz="1600" dirty="0" smtClean="0">
                <a:latin typeface="Calibri" pitchFamily="34" charset="0"/>
              </a:rPr>
              <a:t>Read from left to right</a:t>
            </a:r>
          </a:p>
          <a:p>
            <a:pPr eaLnBrk="1" hangingPunct="1"/>
            <a:r>
              <a:rPr lang="en-US" altLang="en-US" sz="1600" dirty="0" smtClean="0">
                <a:latin typeface="Calibri" pitchFamily="34" charset="0"/>
              </a:rPr>
              <a:t>When you encounter an operator</a:t>
            </a:r>
          </a:p>
          <a:p>
            <a:pPr eaLnBrk="1" hangingPunct="1"/>
            <a:r>
              <a:rPr lang="en-US" altLang="en-US" sz="1600" dirty="0">
                <a:latin typeface="Calibri" pitchFamily="34" charset="0"/>
              </a:rPr>
              <a:t> </a:t>
            </a:r>
            <a:r>
              <a:rPr lang="en-US" altLang="en-US" sz="1600" dirty="0" smtClean="0">
                <a:latin typeface="Calibri" pitchFamily="34" charset="0"/>
              </a:rPr>
              <a:t>  apply it to the previous 2 operands</a:t>
            </a:r>
          </a:p>
          <a:p>
            <a:pPr eaLnBrk="1" hangingPunct="1"/>
            <a:r>
              <a:rPr lang="en-US" altLang="en-US" sz="1600" dirty="0" smtClean="0">
                <a:latin typeface="Calibri" pitchFamily="34" charset="0"/>
              </a:rPr>
              <a:t>So 2, a, 1, -     </a:t>
            </a:r>
          </a:p>
          <a:p>
            <a:pPr eaLnBrk="1" hangingPunct="1"/>
            <a:r>
              <a:rPr lang="en-US" altLang="en-US" sz="1600" dirty="0" smtClean="0">
                <a:latin typeface="Calibri" pitchFamily="34" charset="0"/>
              </a:rPr>
              <a:t>   apply minus and get (a - 1)</a:t>
            </a:r>
          </a:p>
          <a:p>
            <a:pPr eaLnBrk="1" hangingPunct="1"/>
            <a:r>
              <a:rPr lang="en-US" altLang="en-US" sz="1600" dirty="0" smtClean="0">
                <a:latin typeface="Calibri" pitchFamily="34" charset="0"/>
              </a:rPr>
              <a:t>Next *</a:t>
            </a:r>
          </a:p>
          <a:p>
            <a:pPr eaLnBrk="1" hangingPunct="1"/>
            <a:r>
              <a:rPr lang="en-US" altLang="en-US" sz="1600" dirty="0">
                <a:latin typeface="Calibri" pitchFamily="34" charset="0"/>
              </a:rPr>
              <a:t> </a:t>
            </a:r>
            <a:r>
              <a:rPr lang="en-US" altLang="en-US" sz="1600" dirty="0" smtClean="0">
                <a:latin typeface="Calibri" pitchFamily="34" charset="0"/>
              </a:rPr>
              <a:t>  apply times and get 2 * (a – 1)</a:t>
            </a:r>
          </a:p>
          <a:p>
            <a:pPr eaLnBrk="1" hangingPunct="1"/>
            <a:r>
              <a:rPr lang="en-US" altLang="en-US" sz="1600" dirty="0" smtClean="0">
                <a:latin typeface="Calibri" pitchFamily="34" charset="0"/>
              </a:rPr>
              <a:t>Continue and get:  </a:t>
            </a:r>
            <a:r>
              <a:rPr lang="en-US" altLang="en-US" sz="1600" dirty="0">
                <a:latin typeface="Calibri" pitchFamily="34" charset="0"/>
              </a:rPr>
              <a:t>((2 </a:t>
            </a:r>
            <a:r>
              <a:rPr lang="en-US" altLang="en-US" sz="1600" dirty="0">
                <a:latin typeface="Symbol" pitchFamily="18" charset="2"/>
                <a:sym typeface="Symbol" pitchFamily="18" charset="2"/>
              </a:rPr>
              <a:t> </a:t>
            </a:r>
            <a:r>
              <a:rPr lang="en-US" altLang="en-US" sz="16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sz="1600" dirty="0">
                <a:latin typeface="Calibri" pitchFamily="34" charset="0"/>
              </a:rPr>
              <a:t>a </a:t>
            </a:r>
            <a:r>
              <a:rPr lang="en-US" altLang="en-US" sz="1600" dirty="0">
                <a:latin typeface="Symbol" pitchFamily="18" charset="2"/>
              </a:rPr>
              <a:t>-</a:t>
            </a:r>
            <a:r>
              <a:rPr lang="en-US" altLang="en-US" sz="1600" dirty="0">
                <a:latin typeface="Calibri" pitchFamily="34" charset="0"/>
              </a:rPr>
              <a:t> 1)) </a:t>
            </a:r>
            <a:r>
              <a:rPr lang="en-US" altLang="en-US" sz="1600" dirty="0">
                <a:latin typeface="Symbol" pitchFamily="18" charset="2"/>
              </a:rPr>
              <a:t>+</a:t>
            </a:r>
            <a:r>
              <a:rPr lang="en-US" altLang="en-US" sz="1600" dirty="0">
                <a:latin typeface="Calibri" pitchFamily="34" charset="0"/>
              </a:rPr>
              <a:t> (3 </a:t>
            </a:r>
            <a:r>
              <a:rPr lang="en-US" altLang="en-US" sz="1600" dirty="0">
                <a:latin typeface="Symbol" pitchFamily="18" charset="2"/>
                <a:sym typeface="Symbol" pitchFamily="18" charset="2"/>
              </a:rPr>
              <a:t> </a:t>
            </a:r>
            <a:r>
              <a:rPr lang="en-US" altLang="en-US" sz="1600" dirty="0">
                <a:latin typeface="Calibri" pitchFamily="34" charset="0"/>
              </a:rPr>
              <a:t>b</a:t>
            </a:r>
            <a:r>
              <a:rPr lang="en-US" altLang="en-US" sz="1600" dirty="0" smtClean="0">
                <a:latin typeface="Calibri" pitchFamily="34" charset="0"/>
              </a:rPr>
              <a:t>))</a:t>
            </a:r>
            <a:endParaRPr lang="en-US" altLang="en-US" sz="160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079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7813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Example: Arithmetic Expressions </a:t>
            </a:r>
          </a:p>
        </p:txBody>
      </p:sp>
      <p:sp>
        <p:nvSpPr>
          <p:cNvPr id="28676" name="Rectangle 3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9050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Draw an expression tree that has 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Four leaves, storing the values 2, 4, 8, and 8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3 internal nodes, storing operations +, -, *, / (operators can be used more than once, but each internal node stores only one)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The value of the root is 24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4876800"/>
            <a:ext cx="2294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continues on next slide</a:t>
            </a:r>
          </a:p>
          <a:p>
            <a:endParaRPr lang="en-US" i="1" dirty="0"/>
          </a:p>
          <a:p>
            <a:r>
              <a:rPr lang="en-US" i="1" dirty="0" smtClean="0"/>
              <a:t>so keep going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040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7813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Example: Arithmetic Expressions </a:t>
            </a:r>
          </a:p>
        </p:txBody>
      </p:sp>
      <p:sp>
        <p:nvSpPr>
          <p:cNvPr id="29700" name="Rectangle 3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9050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Draw an expression tree that has 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Four leaves, storing the values 2, 4, 8, and 8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3 internal nodes, storing operations +, -, *, / (operators can be used more than once, but each internal node stores only one)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The value of the root is 24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895600" y="41148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657600" y="47244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  <a:sym typeface="Symbol" charset="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981200" y="47244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00200" y="53340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4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84438" y="535305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8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9708" name="AutoShape 15"/>
          <p:cNvCxnSpPr>
            <a:cxnSpLocks noChangeShapeType="1"/>
            <a:stCxn id="7" idx="3"/>
            <a:endCxn id="9" idx="7"/>
          </p:cNvCxnSpPr>
          <p:nvPr/>
        </p:nvCxnSpPr>
        <p:spPr bwMode="auto">
          <a:xfrm flipH="1">
            <a:off x="2306638" y="4440238"/>
            <a:ext cx="644525" cy="339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AutoShape 16"/>
          <p:cNvCxnSpPr>
            <a:cxnSpLocks noChangeShapeType="1"/>
            <a:stCxn id="8" idx="1"/>
            <a:endCxn id="7" idx="5"/>
          </p:cNvCxnSpPr>
          <p:nvPr/>
        </p:nvCxnSpPr>
        <p:spPr bwMode="auto">
          <a:xfrm flipH="1" flipV="1">
            <a:off x="3221038" y="4449763"/>
            <a:ext cx="492125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 rot="19835317">
            <a:off x="65165" y="4545568"/>
            <a:ext cx="30700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This order does not seem to help…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4+8 = 12, 2+8 = 10,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4*8 = 32, 2* 8 = 16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918456">
            <a:off x="3480284" y="5866630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continues on next slide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94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7813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Example: Arithmetic Expressions </a:t>
            </a:r>
          </a:p>
        </p:txBody>
      </p:sp>
      <p:sp>
        <p:nvSpPr>
          <p:cNvPr id="29700" name="Rectangle 3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9050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Draw an expression tree that has 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Four leaves, storing the values 2, 4, 8, and 8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3 internal nodes, storing operations +, -, *, / (operators can be used more than once, but each internal node stores only one)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The value of the root is 24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895600" y="41148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657600" y="47244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  <a:sym typeface="Symbol" charset="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981200" y="47244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00200" y="53340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84438" y="535305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4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9708" name="AutoShape 15"/>
          <p:cNvCxnSpPr>
            <a:cxnSpLocks noChangeShapeType="1"/>
            <a:stCxn id="7" idx="3"/>
            <a:endCxn id="9" idx="7"/>
          </p:cNvCxnSpPr>
          <p:nvPr/>
        </p:nvCxnSpPr>
        <p:spPr bwMode="auto">
          <a:xfrm flipH="1">
            <a:off x="2306638" y="4440238"/>
            <a:ext cx="644525" cy="339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AutoShape 16"/>
          <p:cNvCxnSpPr>
            <a:cxnSpLocks noChangeShapeType="1"/>
            <a:stCxn id="8" idx="1"/>
            <a:endCxn id="7" idx="5"/>
          </p:cNvCxnSpPr>
          <p:nvPr/>
        </p:nvCxnSpPr>
        <p:spPr bwMode="auto">
          <a:xfrm flipH="1" flipV="1">
            <a:off x="3221038" y="4449763"/>
            <a:ext cx="492125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/>
          <p:nvPr/>
        </p:nvSpPr>
        <p:spPr>
          <a:xfrm rot="19835317">
            <a:off x="169956" y="4293513"/>
            <a:ext cx="2247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This order seems better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8 * 8 = </a:t>
            </a:r>
            <a:r>
              <a:rPr lang="en-US" sz="1400" dirty="0">
                <a:latin typeface="Comic Sans MS" panose="030F0702030302020204" pitchFamily="66" charset="0"/>
              </a:rPr>
              <a:t>64, </a:t>
            </a:r>
            <a:r>
              <a:rPr lang="en-US" sz="1400" dirty="0" smtClean="0">
                <a:latin typeface="Comic Sans MS" panose="030F0702030302020204" pitchFamily="66" charset="0"/>
              </a:rPr>
              <a:t>  2*4 </a:t>
            </a:r>
            <a:r>
              <a:rPr lang="en-US" sz="1400" dirty="0">
                <a:latin typeface="Comic Sans MS" panose="030F0702030302020204" pitchFamily="66" charset="0"/>
              </a:rPr>
              <a:t>= </a:t>
            </a:r>
            <a:r>
              <a:rPr lang="en-US" b="1" dirty="0">
                <a:latin typeface="Comic Sans MS" panose="030F0702030302020204" pitchFamily="66" charset="0"/>
              </a:rPr>
              <a:t>8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8 + 8 = </a:t>
            </a:r>
            <a:r>
              <a:rPr lang="en-US" b="1" dirty="0" smtClean="0">
                <a:latin typeface="Comic Sans MS" panose="030F0702030302020204" pitchFamily="66" charset="0"/>
              </a:rPr>
              <a:t>16</a:t>
            </a:r>
            <a:r>
              <a:rPr lang="en-US" sz="1400" b="1" dirty="0" smtClean="0">
                <a:latin typeface="Comic Sans MS" panose="030F0702030302020204" pitchFamily="66" charset="0"/>
              </a:rPr>
              <a:t>, </a:t>
            </a:r>
            <a:r>
              <a:rPr lang="en-US" sz="1400" dirty="0" smtClean="0">
                <a:latin typeface="Comic Sans MS" panose="030F0702030302020204" pitchFamily="66" charset="0"/>
              </a:rPr>
              <a:t>2+4 = </a:t>
            </a:r>
            <a:r>
              <a:rPr lang="en-US" sz="1400" dirty="0">
                <a:latin typeface="Comic Sans MS" panose="030F0702030302020204" pitchFamily="66" charset="0"/>
              </a:rPr>
              <a:t>6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918456">
            <a:off x="3227011" y="586663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complete solution  next slide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670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7813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Example: Arithmetic Expressions </a:t>
            </a:r>
          </a:p>
        </p:txBody>
      </p:sp>
      <p:sp>
        <p:nvSpPr>
          <p:cNvPr id="29700" name="Rectangle 3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9050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Draw an expression tree that has 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Four leaves, storing the values 2, 4, 8, and 8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3 internal nodes, storing operations +, -, *, / (operators can be used more than once, but each internal node stores only one)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The value of the root is 24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895600" y="41148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rPr>
              <a:t>+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657600" y="47244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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  <a:sym typeface="Symbol" charset="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981200" y="47244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+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00200" y="53340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84438" y="535305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4</a:t>
            </a:r>
          </a:p>
        </p:txBody>
      </p:sp>
      <p:cxnSp>
        <p:nvCxnSpPr>
          <p:cNvPr id="29708" name="AutoShape 15"/>
          <p:cNvCxnSpPr>
            <a:cxnSpLocks noChangeShapeType="1"/>
            <a:stCxn id="7" idx="3"/>
            <a:endCxn id="9" idx="7"/>
          </p:cNvCxnSpPr>
          <p:nvPr/>
        </p:nvCxnSpPr>
        <p:spPr bwMode="auto">
          <a:xfrm flipH="1">
            <a:off x="2306638" y="4440238"/>
            <a:ext cx="644525" cy="339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AutoShape 16"/>
          <p:cNvCxnSpPr>
            <a:cxnSpLocks noChangeShapeType="1"/>
            <a:stCxn id="8" idx="1"/>
            <a:endCxn id="7" idx="5"/>
          </p:cNvCxnSpPr>
          <p:nvPr/>
        </p:nvCxnSpPr>
        <p:spPr bwMode="auto">
          <a:xfrm flipH="1" flipV="1">
            <a:off x="3221038" y="4449763"/>
            <a:ext cx="492125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AutoShape 17"/>
          <p:cNvCxnSpPr>
            <a:cxnSpLocks noChangeShapeType="1"/>
            <a:stCxn id="15" idx="0"/>
            <a:endCxn id="8" idx="5"/>
          </p:cNvCxnSpPr>
          <p:nvPr/>
        </p:nvCxnSpPr>
        <p:spPr bwMode="auto">
          <a:xfrm flipH="1" flipV="1">
            <a:off x="3983038" y="5059363"/>
            <a:ext cx="246062" cy="265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1" name="AutoShape 18"/>
          <p:cNvCxnSpPr>
            <a:cxnSpLocks noChangeShapeType="1"/>
            <a:stCxn id="14" idx="0"/>
            <a:endCxn id="8" idx="3"/>
          </p:cNvCxnSpPr>
          <p:nvPr/>
        </p:nvCxnSpPr>
        <p:spPr bwMode="auto">
          <a:xfrm flipV="1">
            <a:off x="3467100" y="5059363"/>
            <a:ext cx="246063" cy="265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2" name="AutoShape 21"/>
          <p:cNvCxnSpPr>
            <a:cxnSpLocks noChangeShapeType="1"/>
            <a:stCxn id="11" idx="0"/>
            <a:endCxn id="9" idx="3"/>
          </p:cNvCxnSpPr>
          <p:nvPr/>
        </p:nvCxnSpPr>
        <p:spPr bwMode="auto">
          <a:xfrm flipV="1">
            <a:off x="1790700" y="5059363"/>
            <a:ext cx="246063" cy="265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AutoShape 22"/>
          <p:cNvCxnSpPr>
            <a:cxnSpLocks noChangeShapeType="1"/>
            <a:stCxn id="13" idx="0"/>
            <a:endCxn id="9" idx="5"/>
          </p:cNvCxnSpPr>
          <p:nvPr/>
        </p:nvCxnSpPr>
        <p:spPr bwMode="auto">
          <a:xfrm flipH="1" flipV="1">
            <a:off x="2306638" y="5049838"/>
            <a:ext cx="368300" cy="3032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223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Class Exercise 2: </a:t>
            </a:r>
            <a:br>
              <a:rPr lang="en-US" altLang="en-US" dirty="0" smtClean="0"/>
            </a:br>
            <a:r>
              <a:rPr lang="en-US" altLang="en-US" dirty="0" smtClean="0"/>
              <a:t>Arithmetic Expressions </a:t>
            </a:r>
          </a:p>
        </p:txBody>
      </p:sp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7813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542363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 dirty="0">
                <a:solidFill>
                  <a:srgbClr val="2D2DB9"/>
                </a:solidFill>
                <a:latin typeface="Calibri" pitchFamily="34" charset="0"/>
              </a:rPr>
              <a:t>Draw an expression tree that has 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 dirty="0">
                <a:solidFill>
                  <a:srgbClr val="2D2DB9"/>
                </a:solidFill>
                <a:latin typeface="Calibri" pitchFamily="34" charset="0"/>
              </a:rPr>
              <a:t>Four leaves, storing the values </a:t>
            </a:r>
            <a:r>
              <a:rPr lang="en-US" altLang="en-US" sz="2800" b="1" dirty="0">
                <a:solidFill>
                  <a:srgbClr val="2D2DB9"/>
                </a:solidFill>
                <a:latin typeface="Calibri" pitchFamily="34" charset="0"/>
              </a:rPr>
              <a:t>1, 3, 4, and 8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 dirty="0">
                <a:solidFill>
                  <a:srgbClr val="2D2DB9"/>
                </a:solidFill>
                <a:latin typeface="Calibri" pitchFamily="34" charset="0"/>
              </a:rPr>
              <a:t>3 internal nodes, storing operations +, -, *, / (operators can be used more than once, but each internal node stores only one)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 dirty="0">
                <a:solidFill>
                  <a:srgbClr val="2D2DB9"/>
                </a:solidFill>
                <a:latin typeface="Calibri" pitchFamily="34" charset="0"/>
              </a:rPr>
              <a:t>The </a:t>
            </a:r>
            <a:r>
              <a:rPr lang="en-US" altLang="en-US" sz="2800" b="1" dirty="0">
                <a:solidFill>
                  <a:srgbClr val="2D2DB9"/>
                </a:solidFill>
                <a:latin typeface="Calibri" pitchFamily="34" charset="0"/>
              </a:rPr>
              <a:t>value of the root is 24</a:t>
            </a:r>
            <a:endParaRPr lang="en-US" altLang="en-US" sz="2000" b="1" dirty="0">
              <a:solidFill>
                <a:srgbClr val="2D2DB9"/>
              </a:solidFill>
              <a:latin typeface="Calibri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918456">
            <a:off x="1857037" y="4313986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Let students do this one</a:t>
            </a:r>
          </a:p>
          <a:p>
            <a:endParaRPr lang="en-US" i="1" dirty="0"/>
          </a:p>
          <a:p>
            <a:r>
              <a:rPr lang="en-US" i="1" dirty="0" smtClean="0"/>
              <a:t>Pause… 5 minutes or so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66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Class Exercise 2: </a:t>
            </a:r>
            <a:br>
              <a:rPr lang="en-US" altLang="en-US" dirty="0" smtClean="0"/>
            </a:br>
            <a:r>
              <a:rPr lang="en-US" altLang="en-US" dirty="0" smtClean="0"/>
              <a:t>Arithmetic Expressions </a:t>
            </a:r>
          </a:p>
        </p:txBody>
      </p:sp>
      <p:sp>
        <p:nvSpPr>
          <p:cNvPr id="30723" name="Rectangle 3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542363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 dirty="0">
                <a:solidFill>
                  <a:srgbClr val="2D2DB9"/>
                </a:solidFill>
                <a:latin typeface="Calibri" pitchFamily="34" charset="0"/>
              </a:rPr>
              <a:t>Draw an expression tree that has 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 dirty="0">
                <a:solidFill>
                  <a:srgbClr val="2D2DB9"/>
                </a:solidFill>
                <a:latin typeface="Calibri" pitchFamily="34" charset="0"/>
              </a:rPr>
              <a:t>Four leaves, storing the values 1, 3, 4, and 8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 dirty="0">
                <a:solidFill>
                  <a:srgbClr val="2D2DB9"/>
                </a:solidFill>
                <a:latin typeface="Calibri" pitchFamily="34" charset="0"/>
              </a:rPr>
              <a:t>3 internal nodes, storing operations +, -, *, / (operators can be used more than once, but each internal node stores only one)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 dirty="0">
                <a:solidFill>
                  <a:srgbClr val="2D2DB9"/>
                </a:solidFill>
                <a:latin typeface="Calibri" pitchFamily="34" charset="0"/>
              </a:rPr>
              <a:t>The value of the root is 24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7813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839804" y="37338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rPr>
              <a:t>+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863488" y="4391702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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  <a:sym typeface="Symbol" charset="2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071115" y="5096669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+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0115" y="5706269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03528" y="5706269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24100" y="5097061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4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684327" y="4391702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8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3" name="AutoShape 15"/>
          <p:cNvCxnSpPr>
            <a:cxnSpLocks noChangeShapeType="1"/>
            <a:stCxn id="7" idx="3"/>
            <a:endCxn id="8" idx="7"/>
          </p:cNvCxnSpPr>
          <p:nvPr/>
        </p:nvCxnSpPr>
        <p:spPr bwMode="auto">
          <a:xfrm flipH="1">
            <a:off x="1396319" y="4716906"/>
            <a:ext cx="522965" cy="43555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6"/>
          <p:cNvCxnSpPr>
            <a:cxnSpLocks noChangeShapeType="1"/>
            <a:stCxn id="12" idx="0"/>
            <a:endCxn id="6" idx="5"/>
          </p:cNvCxnSpPr>
          <p:nvPr/>
        </p:nvCxnSpPr>
        <p:spPr bwMode="auto">
          <a:xfrm flipH="1" flipV="1">
            <a:off x="3165008" y="4059004"/>
            <a:ext cx="709819" cy="33269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7"/>
          <p:cNvCxnSpPr>
            <a:cxnSpLocks noChangeShapeType="1"/>
            <a:stCxn id="7" idx="7"/>
            <a:endCxn id="6" idx="3"/>
          </p:cNvCxnSpPr>
          <p:nvPr/>
        </p:nvCxnSpPr>
        <p:spPr bwMode="auto">
          <a:xfrm flipV="1">
            <a:off x="2188692" y="4059004"/>
            <a:ext cx="706908" cy="3884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8"/>
          <p:cNvCxnSpPr>
            <a:cxnSpLocks noChangeShapeType="1"/>
            <a:stCxn id="11" idx="0"/>
            <a:endCxn id="7" idx="5"/>
          </p:cNvCxnSpPr>
          <p:nvPr/>
        </p:nvCxnSpPr>
        <p:spPr bwMode="auto">
          <a:xfrm flipH="1" flipV="1">
            <a:off x="2188692" y="4716906"/>
            <a:ext cx="325908" cy="38015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21"/>
          <p:cNvCxnSpPr>
            <a:cxnSpLocks noChangeShapeType="1"/>
            <a:stCxn id="9" idx="0"/>
            <a:endCxn id="8" idx="3"/>
          </p:cNvCxnSpPr>
          <p:nvPr/>
        </p:nvCxnSpPr>
        <p:spPr bwMode="auto">
          <a:xfrm flipV="1">
            <a:off x="880615" y="5431632"/>
            <a:ext cx="246063" cy="265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22"/>
          <p:cNvCxnSpPr>
            <a:cxnSpLocks noChangeShapeType="1"/>
            <a:stCxn id="10" idx="0"/>
            <a:endCxn id="8" idx="5"/>
          </p:cNvCxnSpPr>
          <p:nvPr/>
        </p:nvCxnSpPr>
        <p:spPr bwMode="auto">
          <a:xfrm flipH="1" flipV="1">
            <a:off x="1396319" y="5421873"/>
            <a:ext cx="297709" cy="28439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181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1"/>
            <a:ext cx="8610600" cy="9858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In-Class </a:t>
            </a:r>
            <a:r>
              <a:rPr lang="en-US" sz="3600" dirty="0" smtClean="0"/>
              <a:t>Activity: </a:t>
            </a:r>
            <a:br>
              <a:rPr lang="en-US" sz="3600" dirty="0" smtClean="0"/>
            </a:br>
            <a:r>
              <a:rPr lang="en-US" sz="3600" dirty="0" smtClean="0"/>
              <a:t>ICA305_ExamFun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752600"/>
            <a:ext cx="70199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Draw a (single) binary tree T, such that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Each internal node of T stores a single character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 preorder traversal of T yields EXAMFUN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An </a:t>
            </a:r>
            <a:r>
              <a:rPr lang="en-US" sz="2400" dirty="0" err="1"/>
              <a:t>inorder</a:t>
            </a:r>
            <a:r>
              <a:rPr lang="en-US" sz="2400" dirty="0"/>
              <a:t> traversal of T yields MAFXUEN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35052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Might Try:</a:t>
            </a:r>
          </a:p>
          <a:p>
            <a:r>
              <a:rPr lang="en-US" dirty="0"/>
              <a:t>                     </a:t>
            </a:r>
            <a:r>
              <a:rPr lang="en-US" dirty="0" smtClean="0"/>
              <a:t> E</a:t>
            </a:r>
            <a:endParaRPr lang="en-US" dirty="0"/>
          </a:p>
          <a:p>
            <a:r>
              <a:rPr lang="en-US" dirty="0"/>
              <a:t>                  / </a:t>
            </a:r>
            <a:r>
              <a:rPr lang="en-US" dirty="0" smtClean="0"/>
              <a:t>       </a:t>
            </a:r>
            <a:r>
              <a:rPr lang="en-US" dirty="0"/>
              <a:t>\</a:t>
            </a:r>
          </a:p>
          <a:p>
            <a:r>
              <a:rPr lang="en-US" dirty="0"/>
              <a:t>                X      </a:t>
            </a:r>
            <a:r>
              <a:rPr lang="en-US" dirty="0" smtClean="0"/>
              <a:t>      </a:t>
            </a:r>
            <a:r>
              <a:rPr lang="en-US" dirty="0"/>
              <a:t>F</a:t>
            </a:r>
          </a:p>
          <a:p>
            <a:r>
              <a:rPr lang="en-US" dirty="0"/>
              <a:t>              /   \     </a:t>
            </a:r>
            <a:r>
              <a:rPr lang="en-US" dirty="0" smtClean="0"/>
              <a:t>     </a:t>
            </a:r>
            <a:r>
              <a:rPr lang="en-US" dirty="0"/>
              <a:t>/  \</a:t>
            </a:r>
          </a:p>
          <a:p>
            <a:r>
              <a:rPr lang="en-US" dirty="0"/>
              <a:t>             A  </a:t>
            </a:r>
            <a:r>
              <a:rPr lang="en-US" dirty="0" smtClean="0"/>
              <a:t>  </a:t>
            </a:r>
            <a:r>
              <a:rPr lang="en-US" dirty="0"/>
              <a:t>M    U    N</a:t>
            </a:r>
          </a:p>
          <a:p>
            <a:endParaRPr lang="en-US" dirty="0"/>
          </a:p>
          <a:p>
            <a:r>
              <a:rPr lang="en-US" dirty="0"/>
              <a:t>Solves </a:t>
            </a:r>
            <a:r>
              <a:rPr lang="en-US" dirty="0" smtClean="0"/>
              <a:t>preorder</a:t>
            </a:r>
            <a:r>
              <a:rPr lang="en-US" dirty="0"/>
              <a:t>, but fails </a:t>
            </a:r>
            <a:r>
              <a:rPr lang="en-US" dirty="0" err="1" smtClean="0"/>
              <a:t>inorder</a:t>
            </a:r>
            <a:r>
              <a:rPr lang="en-US" dirty="0" smtClean="0"/>
              <a:t>. Must satisfy both with ONE tree.</a:t>
            </a:r>
          </a:p>
          <a:p>
            <a:r>
              <a:rPr lang="en-US" dirty="0" smtClean="0"/>
              <a:t>Keep looking.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814703"/>
            <a:ext cx="215956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trike="sngStrike" dirty="0" smtClean="0"/>
              <a:t>Submit your work to </a:t>
            </a:r>
          </a:p>
          <a:p>
            <a:r>
              <a:rPr lang="en-US" strike="sngStrike" dirty="0" smtClean="0"/>
              <a:t>correct D2L </a:t>
            </a:r>
            <a:r>
              <a:rPr lang="en-US" strike="sngStrike" dirty="0" err="1" smtClean="0"/>
              <a:t>dropbox</a:t>
            </a:r>
            <a:endParaRPr lang="en-US" strike="sngStrike" dirty="0" smtClean="0"/>
          </a:p>
          <a:p>
            <a:r>
              <a:rPr lang="en-US" strike="sngStrike" dirty="0" smtClean="0"/>
              <a:t>before class ends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19290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Tree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4495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dirty="0" smtClean="0"/>
              <a:t>A 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binary tree </a:t>
            </a:r>
            <a:r>
              <a:rPr lang="en-US" altLang="en-US" sz="2000" dirty="0" smtClean="0"/>
              <a:t>is a tree with the following properties: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dirty="0" smtClean="0"/>
              <a:t>Each internal node has two children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dirty="0" smtClean="0"/>
              <a:t>The children of a node are an ordered pair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dirty="0" smtClean="0"/>
              <a:t>We call the children of an internal node 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left child </a:t>
            </a:r>
            <a:r>
              <a:rPr lang="en-US" altLang="en-US" sz="2000" dirty="0" smtClean="0"/>
              <a:t>and 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right child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/>
          </a:p>
        </p:txBody>
      </p:sp>
      <p:sp>
        <p:nvSpPr>
          <p:cNvPr id="26632" name="AutoShape 7"/>
          <p:cNvSpPr>
            <a:spLocks noChangeAspect="1" noChangeArrowheads="1"/>
          </p:cNvSpPr>
          <p:nvPr/>
        </p:nvSpPr>
        <p:spPr bwMode="auto">
          <a:xfrm>
            <a:off x="6900068" y="1477963"/>
            <a:ext cx="334963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26633" name="AutoShape 8"/>
          <p:cNvSpPr>
            <a:spLocks noChangeAspect="1" noChangeArrowheads="1"/>
          </p:cNvSpPr>
          <p:nvPr/>
        </p:nvSpPr>
        <p:spPr bwMode="auto">
          <a:xfrm>
            <a:off x="5914231" y="2392363"/>
            <a:ext cx="328612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</a:p>
        </p:txBody>
      </p:sp>
      <p:sp>
        <p:nvSpPr>
          <p:cNvPr id="26634" name="AutoShape 10"/>
          <p:cNvSpPr>
            <a:spLocks noChangeAspect="1" noChangeArrowheads="1"/>
          </p:cNvSpPr>
          <p:nvPr/>
        </p:nvSpPr>
        <p:spPr bwMode="auto">
          <a:xfrm>
            <a:off x="7881143" y="2392363"/>
            <a:ext cx="325438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</a:p>
        </p:txBody>
      </p:sp>
      <p:sp>
        <p:nvSpPr>
          <p:cNvPr id="26635" name="AutoShape 11"/>
          <p:cNvSpPr>
            <a:spLocks noChangeAspect="1" noChangeArrowheads="1"/>
          </p:cNvSpPr>
          <p:nvPr/>
        </p:nvSpPr>
        <p:spPr bwMode="auto">
          <a:xfrm>
            <a:off x="7400131" y="3306763"/>
            <a:ext cx="309562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F</a:t>
            </a:r>
          </a:p>
        </p:txBody>
      </p:sp>
      <p:sp>
        <p:nvSpPr>
          <p:cNvPr id="26636" name="AutoShape 12"/>
          <p:cNvSpPr>
            <a:spLocks noChangeAspect="1" noChangeArrowheads="1"/>
          </p:cNvSpPr>
          <p:nvPr/>
        </p:nvSpPr>
        <p:spPr bwMode="auto">
          <a:xfrm>
            <a:off x="8382793" y="3305175"/>
            <a:ext cx="347663" cy="3714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</a:p>
        </p:txBody>
      </p:sp>
      <p:sp>
        <p:nvSpPr>
          <p:cNvPr id="26637" name="AutoShape 13"/>
          <p:cNvSpPr>
            <a:spLocks noChangeAspect="1" noChangeArrowheads="1"/>
          </p:cNvSpPr>
          <p:nvPr/>
        </p:nvSpPr>
        <p:spPr bwMode="auto">
          <a:xfrm>
            <a:off x="5398293" y="3303588"/>
            <a:ext cx="344488" cy="3714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D</a:t>
            </a:r>
          </a:p>
        </p:txBody>
      </p:sp>
      <p:sp>
        <p:nvSpPr>
          <p:cNvPr id="26638" name="AutoShape 14"/>
          <p:cNvSpPr>
            <a:spLocks noChangeAspect="1" noChangeArrowheads="1"/>
          </p:cNvSpPr>
          <p:nvPr/>
        </p:nvSpPr>
        <p:spPr bwMode="auto">
          <a:xfrm>
            <a:off x="6425406" y="3306763"/>
            <a:ext cx="315912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E</a:t>
            </a:r>
          </a:p>
        </p:txBody>
      </p:sp>
      <p:cxnSp>
        <p:nvCxnSpPr>
          <p:cNvPr id="16396" name="AutoShape 15"/>
          <p:cNvCxnSpPr>
            <a:cxnSpLocks noChangeShapeType="1"/>
            <a:stCxn id="26632" idx="2"/>
            <a:endCxn id="26633" idx="0"/>
          </p:cNvCxnSpPr>
          <p:nvPr/>
        </p:nvCxnSpPr>
        <p:spPr bwMode="auto">
          <a:xfrm flipH="1">
            <a:off x="6077743" y="1846263"/>
            <a:ext cx="990600" cy="546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AutoShape 16"/>
          <p:cNvCxnSpPr>
            <a:cxnSpLocks noChangeShapeType="1"/>
            <a:stCxn id="26632" idx="2"/>
            <a:endCxn id="26634" idx="0"/>
          </p:cNvCxnSpPr>
          <p:nvPr/>
        </p:nvCxnSpPr>
        <p:spPr bwMode="auto">
          <a:xfrm>
            <a:off x="7068343" y="1846263"/>
            <a:ext cx="974725" cy="546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AutoShape 18"/>
          <p:cNvCxnSpPr>
            <a:cxnSpLocks noChangeShapeType="1"/>
            <a:stCxn id="26634" idx="2"/>
            <a:endCxn id="26636" idx="0"/>
          </p:cNvCxnSpPr>
          <p:nvPr/>
        </p:nvCxnSpPr>
        <p:spPr bwMode="auto">
          <a:xfrm>
            <a:off x="8043068" y="2760663"/>
            <a:ext cx="514350" cy="5445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AutoShape 19"/>
          <p:cNvCxnSpPr>
            <a:cxnSpLocks noChangeShapeType="1"/>
            <a:stCxn id="26634" idx="2"/>
            <a:endCxn id="26635" idx="0"/>
          </p:cNvCxnSpPr>
          <p:nvPr/>
        </p:nvCxnSpPr>
        <p:spPr bwMode="auto">
          <a:xfrm flipH="1">
            <a:off x="7554118" y="2760663"/>
            <a:ext cx="488950" cy="546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0" name="AutoShape 20"/>
          <p:cNvCxnSpPr>
            <a:cxnSpLocks noChangeShapeType="1"/>
            <a:stCxn id="26633" idx="2"/>
            <a:endCxn id="26638" idx="0"/>
          </p:cNvCxnSpPr>
          <p:nvPr/>
        </p:nvCxnSpPr>
        <p:spPr bwMode="auto">
          <a:xfrm>
            <a:off x="6077743" y="2760663"/>
            <a:ext cx="506413" cy="546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AutoShape 21"/>
          <p:cNvCxnSpPr>
            <a:cxnSpLocks noChangeShapeType="1"/>
            <a:stCxn id="26633" idx="2"/>
            <a:endCxn id="26637" idx="0"/>
          </p:cNvCxnSpPr>
          <p:nvPr/>
        </p:nvCxnSpPr>
        <p:spPr bwMode="auto">
          <a:xfrm flipH="1">
            <a:off x="5569743" y="2760663"/>
            <a:ext cx="508000" cy="542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5" name="AutoShape 22"/>
          <p:cNvSpPr>
            <a:spLocks noChangeAspect="1" noChangeArrowheads="1"/>
          </p:cNvSpPr>
          <p:nvPr/>
        </p:nvSpPr>
        <p:spPr bwMode="auto">
          <a:xfrm>
            <a:off x="6044406" y="4224338"/>
            <a:ext cx="346075" cy="3714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</a:p>
        </p:txBody>
      </p:sp>
      <p:cxnSp>
        <p:nvCxnSpPr>
          <p:cNvPr id="16403" name="AutoShape 25"/>
          <p:cNvCxnSpPr>
            <a:cxnSpLocks noChangeShapeType="1"/>
            <a:stCxn id="26638" idx="2"/>
            <a:endCxn id="26645" idx="0"/>
          </p:cNvCxnSpPr>
          <p:nvPr/>
        </p:nvCxnSpPr>
        <p:spPr bwMode="auto">
          <a:xfrm flipH="1">
            <a:off x="6217443" y="3675063"/>
            <a:ext cx="366713" cy="549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7" name="AutoShape 26"/>
          <p:cNvSpPr>
            <a:spLocks noChangeAspect="1" noChangeArrowheads="1"/>
          </p:cNvSpPr>
          <p:nvPr/>
        </p:nvSpPr>
        <p:spPr bwMode="auto">
          <a:xfrm>
            <a:off x="6781006" y="4229100"/>
            <a:ext cx="260350" cy="361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I</a:t>
            </a:r>
          </a:p>
        </p:txBody>
      </p:sp>
      <p:cxnSp>
        <p:nvCxnSpPr>
          <p:cNvPr id="16405" name="AutoShape 27"/>
          <p:cNvCxnSpPr>
            <a:cxnSpLocks noChangeShapeType="1"/>
            <a:stCxn id="26638" idx="2"/>
            <a:endCxn id="26647" idx="0"/>
          </p:cNvCxnSpPr>
          <p:nvPr/>
        </p:nvCxnSpPr>
        <p:spPr bwMode="auto">
          <a:xfrm>
            <a:off x="6584156" y="3675063"/>
            <a:ext cx="327025" cy="5540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/>
          <p:nvPr/>
        </p:nvSpPr>
        <p:spPr>
          <a:xfrm rot="20215365">
            <a:off x="177869" y="444663"/>
            <a:ext cx="833883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stellar" panose="020A0402060406010301" pitchFamily="18" charset="0"/>
              </a:rPr>
              <a:t>Review</a:t>
            </a:r>
            <a:endParaRPr lang="en-US" sz="12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this part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Ok </a:t>
            </a:r>
            <a:r>
              <a:rPr lang="en-US" dirty="0"/>
              <a:t>s</a:t>
            </a:r>
            <a:r>
              <a:rPr lang="en-US" dirty="0" smtClean="0"/>
              <a:t>o what about coding stuff?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3622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>
                <a:latin typeface="Calibri" pitchFamily="34" charset="0"/>
              </a:rPr>
              <a:t>Pictures are nice</a:t>
            </a:r>
          </a:p>
          <a:p>
            <a:endParaRPr lang="en-US" altLang="en-US" dirty="0">
              <a:latin typeface="Calibri" pitchFamily="34" charset="0"/>
            </a:endParaRPr>
          </a:p>
          <a:p>
            <a:r>
              <a:rPr lang="en-US" altLang="en-US" dirty="0" smtClean="0">
                <a:latin typeface="Calibri" pitchFamily="34" charset="0"/>
              </a:rPr>
              <a:t>But what about coding it?</a:t>
            </a:r>
          </a:p>
          <a:p>
            <a:endParaRPr lang="en-US" altLang="en-US" dirty="0">
              <a:latin typeface="Calibri" pitchFamily="34" charset="0"/>
            </a:endParaRPr>
          </a:p>
          <a:p>
            <a:r>
              <a:rPr lang="en-US" altLang="en-US" dirty="0" smtClean="0">
                <a:latin typeface="Calibri" pitchFamily="34" charset="0"/>
              </a:rPr>
              <a:t>How might you create a binary tree to actually represent this kind of stuff using C++?</a:t>
            </a:r>
            <a:endParaRPr lang="en-US" altLang="en-US" dirty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Classwork:  Infix into Tree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3622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 smtClean="0">
                <a:latin typeface="Calibri" pitchFamily="34" charset="0"/>
              </a:rPr>
              <a:t>Say the input was:  ((</a:t>
            </a:r>
            <a:r>
              <a:rPr lang="en-US" altLang="en-US" dirty="0">
                <a:latin typeface="Calibri" pitchFamily="34" charset="0"/>
              </a:rPr>
              <a:t>2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* </a:t>
            </a:r>
            <a:r>
              <a:rPr lang="en-US" alt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dirty="0">
                <a:latin typeface="Calibri" pitchFamily="34" charset="0"/>
              </a:rPr>
              <a:t>a </a:t>
            </a:r>
            <a:r>
              <a:rPr lang="en-US" altLang="en-US" dirty="0">
                <a:latin typeface="Symbol" pitchFamily="18" charset="2"/>
              </a:rPr>
              <a:t>-</a:t>
            </a:r>
            <a:r>
              <a:rPr lang="en-US" altLang="en-US" dirty="0">
                <a:latin typeface="Calibri" pitchFamily="34" charset="0"/>
              </a:rPr>
              <a:t> 1)) </a:t>
            </a:r>
            <a:r>
              <a:rPr lang="en-US" altLang="en-US" dirty="0">
                <a:latin typeface="Symbol" pitchFamily="18" charset="2"/>
              </a:rPr>
              <a:t>+</a:t>
            </a:r>
            <a:r>
              <a:rPr lang="en-US" altLang="en-US" dirty="0">
                <a:latin typeface="Calibri" pitchFamily="34" charset="0"/>
              </a:rPr>
              <a:t> (3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* </a:t>
            </a:r>
            <a:r>
              <a:rPr lang="en-US" altLang="en-US" dirty="0">
                <a:latin typeface="Calibri" pitchFamily="34" charset="0"/>
              </a:rPr>
              <a:t>b</a:t>
            </a:r>
            <a:r>
              <a:rPr lang="en-US" altLang="en-US" dirty="0" smtClean="0">
                <a:latin typeface="Calibri" pitchFamily="34" charset="0"/>
              </a:rPr>
              <a:t>))</a:t>
            </a:r>
          </a:p>
          <a:p>
            <a:endParaRPr lang="en-US" altLang="en-US" dirty="0">
              <a:latin typeface="Calibri" pitchFamily="34" charset="0"/>
            </a:endParaRPr>
          </a:p>
          <a:p>
            <a:r>
              <a:rPr lang="en-US" altLang="en-US" dirty="0" smtClean="0">
                <a:latin typeface="Calibri" pitchFamily="34" charset="0"/>
              </a:rPr>
              <a:t>How would you make a binary tree to represent it?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So that an in-order traversal </a:t>
            </a:r>
            <a:br>
              <a:rPr lang="en-US" altLang="en-US" dirty="0" smtClean="0">
                <a:latin typeface="Calibri" pitchFamily="34" charset="0"/>
              </a:rPr>
            </a:br>
            <a:r>
              <a:rPr lang="en-US" altLang="en-US" dirty="0" smtClean="0">
                <a:latin typeface="Calibri" pitchFamily="34" charset="0"/>
              </a:rPr>
              <a:t>would give back what you input.</a:t>
            </a:r>
          </a:p>
          <a:p>
            <a:endParaRPr lang="en-US" altLang="en-US" dirty="0" smtClean="0">
              <a:latin typeface="Calibri" pitchFamily="34" charset="0"/>
            </a:endParaRPr>
          </a:p>
          <a:p>
            <a:r>
              <a:rPr lang="en-US" altLang="en-US" dirty="0" smtClean="0">
                <a:latin typeface="Calibri" pitchFamily="34" charset="0"/>
              </a:rPr>
              <a:t>What algorithm would you use?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Assume you can ignore spaces (if that helps)</a:t>
            </a:r>
            <a:endParaRPr lang="en-US" altLang="en-US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 rot="20537655">
            <a:off x="4980149" y="3507718"/>
            <a:ext cx="22317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 smtClean="0">
                <a:latin typeface="Comic Sans MS" panose="030F0702030302020204" pitchFamily="66" charset="0"/>
              </a:rPr>
              <a:t>The desired tree</a:t>
            </a: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1521301" y="3639115"/>
            <a:ext cx="345902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 smtClean="0">
                <a:latin typeface="Calibri" pitchFamily="34" charset="0"/>
              </a:rPr>
              <a:t>Students – Group</a:t>
            </a:r>
            <a:r>
              <a:rPr lang="en-US" altLang="en-US" sz="2000" dirty="0">
                <a:latin typeface="Calibri" pitchFamily="34" charset="0"/>
              </a:rPr>
              <a:t> </a:t>
            </a:r>
            <a:endParaRPr lang="en-US" altLang="en-US" sz="2000" dirty="0" smtClean="0">
              <a:latin typeface="Calibri" pitchFamily="34" charset="0"/>
            </a:endParaRPr>
          </a:p>
          <a:p>
            <a:pPr eaLnBrk="1" hangingPunct="1"/>
            <a:endParaRPr lang="en-US" altLang="en-US" sz="2000" dirty="0" smtClean="0">
              <a:latin typeface="Calibri" pitchFamily="34" charset="0"/>
            </a:endParaRPr>
          </a:p>
          <a:p>
            <a:pPr eaLnBrk="1" hangingPunct="1"/>
            <a:r>
              <a:rPr lang="en-US" altLang="en-US" sz="2000" dirty="0" smtClean="0">
                <a:latin typeface="Calibri" pitchFamily="34" charset="0"/>
              </a:rPr>
              <a:t>10 minutes or until solved </a:t>
            </a:r>
          </a:p>
          <a:p>
            <a:pPr eaLnBrk="1" hangingPunct="1"/>
            <a:r>
              <a:rPr lang="en-US" altLang="en-US" sz="2000" dirty="0" smtClean="0">
                <a:latin typeface="Calibri" pitchFamily="34" charset="0"/>
              </a:rPr>
              <a:t>whichever is faster</a:t>
            </a:r>
          </a:p>
          <a:p>
            <a:pPr eaLnBrk="1" hangingPunct="1"/>
            <a:endParaRPr lang="en-US" altLang="en-US" sz="2000" dirty="0">
              <a:latin typeface="Calibri" pitchFamily="34" charset="0"/>
            </a:endParaRPr>
          </a:p>
          <a:p>
            <a:pPr eaLnBrk="1" hangingPunct="1"/>
            <a:r>
              <a:rPr lang="en-US" altLang="en-US" sz="2000" dirty="0" smtClean="0">
                <a:latin typeface="Calibri" pitchFamily="34" charset="0"/>
              </a:rPr>
              <a:t>Hint use small trees and a stack</a:t>
            </a:r>
          </a:p>
          <a:p>
            <a:pPr eaLnBrk="1" hangingPunct="1"/>
            <a:r>
              <a:rPr lang="en-US" altLang="en-US" sz="2000" dirty="0" smtClean="0">
                <a:latin typeface="Calibri" pitchFamily="34" charset="0"/>
              </a:rPr>
              <a:t>to make a bigger tree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860286" y="3074632"/>
            <a:ext cx="4549914" cy="36933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  <a:extLst/>
        </p:spPr>
        <p:txBody>
          <a:bodyPr wrap="non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Assume all parentheses are matched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376560" y="3458475"/>
            <a:ext cx="4043040" cy="36933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  <a:extLst/>
        </p:spPr>
        <p:txBody>
          <a:bodyPr wrap="non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Start with something easy:  (a - 1)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 rot="19967785">
            <a:off x="5230743" y="1600661"/>
            <a:ext cx="3635514" cy="12306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non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smtClean="0">
                <a:latin typeface="Comic Sans MS" panose="030F0702030302020204" pitchFamily="66" charset="0"/>
              </a:rPr>
              <a:t>Assume you MUST have “outer </a:t>
            </a:r>
            <a:r>
              <a:rPr lang="en-US" altLang="en-US" sz="1400" dirty="0" err="1" smtClean="0">
                <a:latin typeface="Comic Sans MS" panose="030F0702030302020204" pitchFamily="66" charset="0"/>
              </a:rPr>
              <a:t>parens</a:t>
            </a:r>
            <a:r>
              <a:rPr lang="en-US" altLang="en-US" sz="1400" dirty="0" smtClean="0">
                <a:latin typeface="Comic Sans MS" panose="030F0702030302020204" pitchFamily="66" charset="0"/>
              </a:rPr>
              <a:t>”</a:t>
            </a:r>
          </a:p>
          <a:p>
            <a:pPr eaLnBrk="1" hangingPunct="1"/>
            <a:endParaRPr lang="en-US" altLang="en-US" sz="14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1400" dirty="0" smtClean="0">
                <a:latin typeface="Comic Sans MS" panose="030F0702030302020204" pitchFamily="66" charset="0"/>
              </a:rPr>
              <a:t>So for                            x + y</a:t>
            </a:r>
          </a:p>
          <a:p>
            <a:pPr eaLnBrk="1" hangingPunct="1"/>
            <a:endParaRPr lang="en-US" altLang="en-US" sz="14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1400" dirty="0" smtClean="0">
                <a:latin typeface="Comic Sans MS" panose="030F0702030302020204" pitchFamily="66" charset="0"/>
              </a:rPr>
              <a:t>it must be entered as   ( x + y )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1515614" y="3827806"/>
            <a:ext cx="3433049" cy="155461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  <a:extLst/>
        </p:spPr>
        <p:txBody>
          <a:bodyPr wrap="non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if     ‘a’ was a tree </a:t>
            </a:r>
          </a:p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and  ‘-’ was a tree</a:t>
            </a:r>
          </a:p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and  ‘1’ was a tree</a:t>
            </a:r>
          </a:p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then when you found a ‘)’</a:t>
            </a:r>
          </a:p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you could make a bigger tree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1365453" y="5383768"/>
            <a:ext cx="7655516" cy="101703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  <a:extLst/>
        </p:spPr>
        <p:txBody>
          <a:bodyPr wrap="non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( 2 * (a - 1) ) </a:t>
            </a:r>
            <a:r>
              <a:rPr lang="en-US" alt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2 is a tree (bottom of stack)</a:t>
            </a:r>
          </a:p>
          <a:p>
            <a:pPr eaLnBrk="1" hangingPunct="1"/>
            <a:r>
              <a:rPr lang="en-US" alt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                        * is a tree (above 2’s tree)</a:t>
            </a:r>
          </a:p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  “a-1 is a tree with root –” ( above *’s tree)… hit another ‘)’ … hmmm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591969" y="3259298"/>
            <a:ext cx="3429000" cy="2286000"/>
            <a:chOff x="2928" y="2256"/>
            <a:chExt cx="2160" cy="144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+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-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b</a:t>
              </a:r>
            </a:p>
          </p:txBody>
        </p:sp>
        <p:cxnSp>
          <p:nvCxnSpPr>
            <p:cNvPr id="14" name="AutoShape 13"/>
            <p:cNvCxnSpPr>
              <a:cxnSpLocks noChangeShapeType="1"/>
              <a:stCxn id="5" idx="3"/>
              <a:endCxn id="7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/>
            <p:cNvCxnSpPr>
              <a:cxnSpLocks noChangeShapeType="1"/>
              <a:stCxn id="13" idx="0"/>
              <a:endCxn id="6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/>
            <p:cNvCxnSpPr>
              <a:cxnSpLocks noChangeShapeType="1"/>
              <a:stCxn id="12" idx="0"/>
              <a:endCxn id="6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/>
            <p:cNvCxnSpPr>
              <a:cxnSpLocks noChangeShapeType="1"/>
              <a:stCxn id="11" idx="0"/>
              <a:endCxn id="8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/>
            <p:cNvCxnSpPr>
              <a:cxnSpLocks noChangeShapeType="1"/>
              <a:stCxn id="10" idx="0"/>
              <a:endCxn id="8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0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002" y="4457134"/>
            <a:ext cx="1374299" cy="1428750"/>
          </a:xfrm>
          <a:prstGeom prst="rect">
            <a:avLst/>
          </a:prstGeom>
        </p:spPr>
      </p:pic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432686" y="2438400"/>
            <a:ext cx="4549914" cy="36933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  <a:extLst/>
        </p:spPr>
        <p:txBody>
          <a:bodyPr wrap="non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Hints may appear here from time to time</a:t>
            </a:r>
          </a:p>
        </p:txBody>
      </p:sp>
    </p:spTree>
    <p:extLst>
      <p:ext uri="{BB962C8B-B14F-4D97-AF65-F5344CB8AC3E}">
        <p14:creationId xmlns:p14="http://schemas.microsoft.com/office/powerpoint/2010/main" val="299553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Classwork:  Infix into Tree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2971800" cy="129539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To go from infix </a:t>
            </a:r>
            <a:br>
              <a:rPr lang="en-US" sz="2000" dirty="0" smtClean="0"/>
            </a:br>
            <a:r>
              <a:rPr lang="en-US" sz="2000" dirty="0" smtClean="0"/>
              <a:t>to postfix we will use a Binary Tree </a:t>
            </a:r>
            <a:br>
              <a:rPr lang="en-US" sz="2000" dirty="0" smtClean="0"/>
            </a:br>
            <a:r>
              <a:rPr lang="en-US" sz="2000" dirty="0" smtClean="0"/>
              <a:t>and a Stack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990600"/>
            <a:ext cx="5410200" cy="5509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mic Sans MS" panose="030F0702030302020204" pitchFamily="66" charset="0"/>
              </a:rPr>
              <a:t>createExpressionTree</a:t>
            </a:r>
            <a:r>
              <a:rPr lang="en-US" sz="1600" b="1" dirty="0" smtClean="0">
                <a:latin typeface="Comic Sans MS" panose="030F0702030302020204" pitchFamily="66" charset="0"/>
              </a:rPr>
              <a:t>(</a:t>
            </a:r>
            <a:r>
              <a:rPr lang="en-US" sz="1600" b="1" dirty="0" err="1" smtClean="0">
                <a:latin typeface="Comic Sans MS" panose="030F0702030302020204" pitchFamily="66" charset="0"/>
              </a:rPr>
              <a:t>ExpTree</a:t>
            </a:r>
            <a:r>
              <a:rPr lang="en-US" sz="1600" b="1" dirty="0" smtClean="0">
                <a:latin typeface="Comic Sans MS" panose="030F0702030302020204" pitchFamily="66" charset="0"/>
              </a:rPr>
              <a:t>):</a:t>
            </a:r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 </a:t>
            </a:r>
            <a:r>
              <a:rPr lang="en-US" sz="1600" b="1" dirty="0">
                <a:latin typeface="Comic Sans MS" panose="030F0702030302020204" pitchFamily="66" charset="0"/>
              </a:rPr>
              <a:t>Input</a:t>
            </a:r>
            <a:r>
              <a:rPr lang="en-US" sz="1600" dirty="0">
                <a:latin typeface="Comic Sans MS" panose="030F0702030302020204" pitchFamily="66" charset="0"/>
              </a:rPr>
              <a:t>: A fully-parenthesized arithmetic 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            expression </a:t>
            </a:r>
            <a:r>
              <a:rPr lang="en-US" sz="1600" dirty="0">
                <a:latin typeface="Comic Sans MS" panose="030F0702030302020204" pitchFamily="66" charset="0"/>
              </a:rPr>
              <a:t>E=e</a:t>
            </a:r>
            <a:r>
              <a:rPr lang="en-US" sz="1600" baseline="-25000" dirty="0">
                <a:latin typeface="Comic Sans MS" panose="030F0702030302020204" pitchFamily="66" charset="0"/>
              </a:rPr>
              <a:t>0</a:t>
            </a:r>
            <a:r>
              <a:rPr lang="en-US" sz="1600" dirty="0">
                <a:latin typeface="Comic Sans MS" panose="030F0702030302020204" pitchFamily="66" charset="0"/>
              </a:rPr>
              <a:t>e</a:t>
            </a:r>
            <a:r>
              <a:rPr lang="en-US" sz="1600" baseline="-25000" dirty="0">
                <a:latin typeface="Comic Sans MS" panose="030F0702030302020204" pitchFamily="66" charset="0"/>
              </a:rPr>
              <a:t>1</a:t>
            </a:r>
            <a:r>
              <a:rPr lang="en-US" sz="1600" dirty="0">
                <a:latin typeface="Comic Sans MS" panose="030F0702030302020204" pitchFamily="66" charset="0"/>
              </a:rPr>
              <a:t>...e</a:t>
            </a:r>
            <a:r>
              <a:rPr lang="en-US" sz="1600" baseline="-25000" dirty="0">
                <a:latin typeface="Comic Sans MS" panose="030F0702030302020204" pitchFamily="66" charset="0"/>
              </a:rPr>
              <a:t>n-1</a:t>
            </a:r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        </a:t>
            </a:r>
            <a:r>
              <a:rPr lang="en-US" sz="1600" dirty="0" smtClean="0">
                <a:latin typeface="Comic Sans MS" panose="030F0702030302020204" pitchFamily="66" charset="0"/>
              </a:rPr>
              <a:t>    where </a:t>
            </a:r>
            <a:r>
              <a:rPr lang="en-US" sz="1600" dirty="0">
                <a:latin typeface="Comic Sans MS" panose="030F0702030302020204" pitchFamily="66" charset="0"/>
              </a:rPr>
              <a:t>each </a:t>
            </a:r>
            <a:r>
              <a:rPr lang="en-US" sz="1600" dirty="0" err="1">
                <a:latin typeface="Comic Sans MS" panose="030F0702030302020204" pitchFamily="66" charset="0"/>
              </a:rPr>
              <a:t>e</a:t>
            </a:r>
            <a:r>
              <a:rPr lang="en-US" sz="1600" baseline="-25000" dirty="0" err="1"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 is either an operator (+,-,*,/)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                                  or </a:t>
            </a:r>
            <a:r>
              <a:rPr lang="en-US" sz="1600" dirty="0">
                <a:latin typeface="Comic Sans MS" panose="030F0702030302020204" pitchFamily="66" charset="0"/>
              </a:rPr>
              <a:t>a constant (55.2) or brackets.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</a:t>
            </a:r>
            <a:r>
              <a:rPr lang="en-US" sz="1600" b="1" dirty="0">
                <a:latin typeface="Comic Sans MS" panose="030F0702030302020204" pitchFamily="66" charset="0"/>
              </a:rPr>
              <a:t>Output</a:t>
            </a:r>
            <a:r>
              <a:rPr lang="en-US" sz="1600" dirty="0">
                <a:latin typeface="Comic Sans MS" panose="030F0702030302020204" pitchFamily="66" charset="0"/>
              </a:rPr>
              <a:t>: A binary tree T representing E.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 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S = new Stack()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</a:t>
            </a:r>
            <a:r>
              <a:rPr lang="en-US" sz="1600" b="1" dirty="0">
                <a:latin typeface="Comic Sans MS" panose="030F0702030302020204" pitchFamily="66" charset="0"/>
              </a:rPr>
              <a:t>for</a:t>
            </a:r>
            <a:r>
              <a:rPr lang="en-US" sz="1600" dirty="0">
                <a:latin typeface="Comic Sans MS" panose="030F0702030302020204" pitchFamily="66" charset="0"/>
              </a:rPr>
              <a:t> each </a:t>
            </a:r>
            <a:r>
              <a:rPr lang="en-US" sz="1600" dirty="0" err="1">
                <a:latin typeface="Comic Sans MS" panose="030F0702030302020204" pitchFamily="66" charset="0"/>
              </a:rPr>
              <a:t>e</a:t>
            </a:r>
            <a:r>
              <a:rPr lang="en-US" sz="1600" baseline="-25000" dirty="0" err="1">
                <a:latin typeface="Comic Sans MS" panose="030F0702030302020204" pitchFamily="66" charset="0"/>
              </a:rPr>
              <a:t>i</a:t>
            </a:r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     </a:t>
            </a:r>
            <a:r>
              <a:rPr lang="en-US" sz="1600" b="1" dirty="0">
                <a:latin typeface="Comic Sans MS" panose="030F0702030302020204" pitchFamily="66" charset="0"/>
              </a:rPr>
              <a:t>if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e</a:t>
            </a:r>
            <a:r>
              <a:rPr lang="en-US" sz="1600" baseline="-25000" dirty="0" err="1"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 is constant or operator then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    T = new </a:t>
            </a:r>
            <a:r>
              <a:rPr lang="en-US" sz="1600" dirty="0" err="1">
                <a:latin typeface="Comic Sans MS" panose="030F0702030302020204" pitchFamily="66" charset="0"/>
              </a:rPr>
              <a:t>BinaryTree</a:t>
            </a:r>
            <a:r>
              <a:rPr lang="en-US" sz="1600" dirty="0">
                <a:latin typeface="Comic Sans MS" panose="030F0702030302020204" pitchFamily="66" charset="0"/>
              </a:rPr>
              <a:t>()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    </a:t>
            </a:r>
            <a:r>
              <a:rPr lang="en-US" sz="1600" dirty="0" err="1">
                <a:latin typeface="Comic Sans MS" panose="030F0702030302020204" pitchFamily="66" charset="0"/>
              </a:rPr>
              <a:t>T.addRoot</a:t>
            </a:r>
            <a:r>
              <a:rPr lang="en-US" sz="1600" dirty="0">
                <a:latin typeface="Comic Sans MS" panose="030F0702030302020204" pitchFamily="66" charset="0"/>
              </a:rPr>
              <a:t>(</a:t>
            </a:r>
            <a:r>
              <a:rPr lang="en-US" sz="1600" dirty="0" err="1">
                <a:latin typeface="Comic Sans MS" panose="030F0702030302020204" pitchFamily="66" charset="0"/>
              </a:rPr>
              <a:t>e</a:t>
            </a:r>
            <a:r>
              <a:rPr lang="en-US" sz="1600" baseline="-25000" dirty="0" err="1"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    </a:t>
            </a:r>
            <a:r>
              <a:rPr lang="en-US" sz="1600" dirty="0" err="1">
                <a:latin typeface="Comic Sans MS" panose="030F0702030302020204" pitchFamily="66" charset="0"/>
              </a:rPr>
              <a:t>S.push</a:t>
            </a:r>
            <a:r>
              <a:rPr lang="en-US" sz="1600" dirty="0">
                <a:latin typeface="Comic Sans MS" panose="030F0702030302020204" pitchFamily="66" charset="0"/>
              </a:rPr>
              <a:t>(T)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</a:t>
            </a:r>
            <a:r>
              <a:rPr lang="en-US" sz="1600" b="1" dirty="0">
                <a:latin typeface="Comic Sans MS" panose="030F0702030302020204" pitchFamily="66" charset="0"/>
              </a:rPr>
              <a:t>else if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e</a:t>
            </a:r>
            <a:r>
              <a:rPr lang="en-US" sz="1600" baseline="-25000" dirty="0" err="1"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 is '('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    continue looping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</a:t>
            </a:r>
            <a:r>
              <a:rPr lang="en-US" sz="1600" b="1" dirty="0">
                <a:latin typeface="Comic Sans MS" panose="030F0702030302020204" pitchFamily="66" charset="0"/>
              </a:rPr>
              <a:t>else</a:t>
            </a:r>
            <a:r>
              <a:rPr lang="en-US" sz="1600" dirty="0">
                <a:latin typeface="Comic Sans MS" panose="030F0702030302020204" pitchFamily="66" charset="0"/>
              </a:rPr>
              <a:t> { </a:t>
            </a:r>
            <a:r>
              <a:rPr lang="en-US" sz="1600" dirty="0" err="1">
                <a:latin typeface="Comic Sans MS" panose="030F0702030302020204" pitchFamily="66" charset="0"/>
              </a:rPr>
              <a:t>e</a:t>
            </a:r>
            <a:r>
              <a:rPr lang="en-US" sz="1600" baseline="-25000" dirty="0" err="1"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 is ')'}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   T</a:t>
            </a:r>
            <a:r>
              <a:rPr lang="en-US" sz="1600" baseline="-25000" dirty="0">
                <a:latin typeface="Comic Sans MS" panose="030F0702030302020204" pitchFamily="66" charset="0"/>
              </a:rPr>
              <a:t>2</a:t>
            </a:r>
            <a:r>
              <a:rPr lang="en-US" sz="1600" dirty="0">
                <a:latin typeface="Comic Sans MS" panose="030F0702030302020204" pitchFamily="66" charset="0"/>
              </a:rPr>
              <a:t> = </a:t>
            </a:r>
            <a:r>
              <a:rPr lang="en-US" sz="1600" dirty="0" err="1">
                <a:latin typeface="Comic Sans MS" panose="030F0702030302020204" pitchFamily="66" charset="0"/>
              </a:rPr>
              <a:t>S.pop</a:t>
            </a:r>
            <a:r>
              <a:rPr lang="en-US" sz="1600" dirty="0">
                <a:latin typeface="Comic Sans MS" panose="030F0702030302020204" pitchFamily="66" charset="0"/>
              </a:rPr>
              <a:t>()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   T = </a:t>
            </a:r>
            <a:r>
              <a:rPr lang="en-US" sz="1600" dirty="0" err="1">
                <a:latin typeface="Comic Sans MS" panose="030F0702030302020204" pitchFamily="66" charset="0"/>
              </a:rPr>
              <a:t>S.pop</a:t>
            </a:r>
            <a:r>
              <a:rPr lang="en-US" sz="1600" dirty="0">
                <a:latin typeface="Comic Sans MS" panose="030F0702030302020204" pitchFamily="66" charset="0"/>
              </a:rPr>
              <a:t>()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   T</a:t>
            </a:r>
            <a:r>
              <a:rPr lang="en-US" sz="1600" baseline="-25000" dirty="0">
                <a:latin typeface="Comic Sans MS" panose="030F0702030302020204" pitchFamily="66" charset="0"/>
              </a:rPr>
              <a:t>1</a:t>
            </a:r>
            <a:r>
              <a:rPr lang="en-US" sz="1600" dirty="0">
                <a:latin typeface="Comic Sans MS" panose="030F0702030302020204" pitchFamily="66" charset="0"/>
              </a:rPr>
              <a:t> = </a:t>
            </a:r>
            <a:r>
              <a:rPr lang="en-US" sz="1600" dirty="0" err="1">
                <a:latin typeface="Comic Sans MS" panose="030F0702030302020204" pitchFamily="66" charset="0"/>
              </a:rPr>
              <a:t>S.pop</a:t>
            </a:r>
            <a:r>
              <a:rPr lang="en-US" sz="1600" dirty="0">
                <a:latin typeface="Comic Sans MS" panose="030F0702030302020204" pitchFamily="66" charset="0"/>
              </a:rPr>
              <a:t>()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   </a:t>
            </a:r>
            <a:r>
              <a:rPr lang="en-US" sz="1600" dirty="0" err="1">
                <a:latin typeface="Comic Sans MS" panose="030F0702030302020204" pitchFamily="66" charset="0"/>
              </a:rPr>
              <a:t>T.attach</a:t>
            </a:r>
            <a:r>
              <a:rPr lang="en-US" sz="1600" dirty="0">
                <a:latin typeface="Comic Sans MS" panose="030F0702030302020204" pitchFamily="66" charset="0"/>
              </a:rPr>
              <a:t>(</a:t>
            </a:r>
            <a:r>
              <a:rPr lang="en-US" sz="1600" dirty="0" err="1">
                <a:latin typeface="Comic Sans MS" panose="030F0702030302020204" pitchFamily="66" charset="0"/>
              </a:rPr>
              <a:t>T.root</a:t>
            </a:r>
            <a:r>
              <a:rPr lang="en-US" sz="1600" dirty="0">
                <a:latin typeface="Comic Sans MS" panose="030F0702030302020204" pitchFamily="66" charset="0"/>
              </a:rPr>
              <a:t>(), T</a:t>
            </a:r>
            <a:r>
              <a:rPr lang="en-US" sz="1600" baseline="-25000" dirty="0">
                <a:latin typeface="Comic Sans MS" panose="030F0702030302020204" pitchFamily="66" charset="0"/>
              </a:rPr>
              <a:t>1</a:t>
            </a:r>
            <a:r>
              <a:rPr lang="en-US" sz="1600" dirty="0">
                <a:latin typeface="Comic Sans MS" panose="030F0702030302020204" pitchFamily="66" charset="0"/>
              </a:rPr>
              <a:t>, T</a:t>
            </a:r>
            <a:r>
              <a:rPr lang="en-US" sz="1600" baseline="-25000" dirty="0">
                <a:latin typeface="Comic Sans MS" panose="030F0702030302020204" pitchFamily="66" charset="0"/>
              </a:rPr>
              <a:t>2</a:t>
            </a:r>
            <a:r>
              <a:rPr lang="en-US" sz="16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   </a:t>
            </a:r>
            <a:r>
              <a:rPr lang="en-US" sz="1600" dirty="0" err="1">
                <a:latin typeface="Comic Sans MS" panose="030F0702030302020204" pitchFamily="66" charset="0"/>
              </a:rPr>
              <a:t>S.push</a:t>
            </a:r>
            <a:r>
              <a:rPr lang="en-US" sz="1600" dirty="0">
                <a:latin typeface="Comic Sans MS" panose="030F0702030302020204" pitchFamily="66" charset="0"/>
              </a:rPr>
              <a:t>(T)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</a:t>
            </a:r>
            <a:r>
              <a:rPr lang="en-US" sz="1600" b="1" dirty="0">
                <a:latin typeface="Comic Sans MS" panose="030F0702030302020204" pitchFamily="66" charset="0"/>
              </a:rPr>
              <a:t>return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S.pop</a:t>
            </a:r>
            <a:r>
              <a:rPr lang="en-US" sz="1600" dirty="0">
                <a:latin typeface="Comic Sans MS" panose="030F0702030302020204" pitchFamily="66" charset="0"/>
              </a:rPr>
              <a:t>() 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573868" y="3552453"/>
            <a:ext cx="24801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 smtClean="0">
                <a:latin typeface="Calibri" pitchFamily="34" charset="0"/>
              </a:rPr>
              <a:t>Test it:  </a:t>
            </a:r>
          </a:p>
          <a:p>
            <a:pPr eaLnBrk="1" hangingPunct="1"/>
            <a:r>
              <a:rPr lang="en-US" altLang="en-US" sz="2000" dirty="0" smtClean="0">
                <a:latin typeface="Calibri" pitchFamily="34" charset="0"/>
              </a:rPr>
              <a:t>((</a:t>
            </a:r>
            <a:r>
              <a:rPr lang="en-US" altLang="en-US" sz="2000" dirty="0">
                <a:latin typeface="Calibri" pitchFamily="34" charset="0"/>
              </a:rPr>
              <a:t>2 </a:t>
            </a:r>
            <a:r>
              <a:rPr lang="en-US" altLang="en-US" sz="2000" dirty="0" smtClean="0">
                <a:latin typeface="Calibri" pitchFamily="34" charset="0"/>
              </a:rPr>
              <a:t>*</a:t>
            </a:r>
            <a:r>
              <a:rPr lang="en-US" altLang="en-US" sz="2000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altLang="en-US" sz="20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sz="2000" dirty="0">
                <a:latin typeface="Calibri" pitchFamily="34" charset="0"/>
              </a:rPr>
              <a:t>a </a:t>
            </a:r>
            <a:r>
              <a:rPr lang="en-US" altLang="en-US" sz="2000" dirty="0">
                <a:latin typeface="Symbol" pitchFamily="18" charset="2"/>
              </a:rPr>
              <a:t>-</a:t>
            </a:r>
            <a:r>
              <a:rPr lang="en-US" altLang="en-US" sz="2000" dirty="0">
                <a:latin typeface="Calibri" pitchFamily="34" charset="0"/>
              </a:rPr>
              <a:t> 1)) </a:t>
            </a:r>
            <a:r>
              <a:rPr lang="en-US" altLang="en-US" sz="2000" dirty="0">
                <a:latin typeface="Symbol" pitchFamily="18" charset="2"/>
              </a:rPr>
              <a:t>+</a:t>
            </a:r>
            <a:r>
              <a:rPr lang="en-US" altLang="en-US" sz="2000" dirty="0">
                <a:latin typeface="Calibri" pitchFamily="34" charset="0"/>
              </a:rPr>
              <a:t> (3 </a:t>
            </a:r>
            <a:r>
              <a:rPr lang="en-US" altLang="en-US" sz="2000" dirty="0" smtClean="0">
                <a:latin typeface="Calibri" pitchFamily="34" charset="0"/>
              </a:rPr>
              <a:t>*</a:t>
            </a:r>
            <a:r>
              <a:rPr lang="en-US" altLang="en-US" sz="2000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altLang="en-US" sz="2000" dirty="0">
                <a:latin typeface="Calibri" pitchFamily="34" charset="0"/>
              </a:rPr>
              <a:t>b))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540724" y="4267200"/>
            <a:ext cx="2230437" cy="1676400"/>
            <a:chOff x="2928" y="2256"/>
            <a:chExt cx="2160" cy="1440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+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-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b</a:t>
              </a:r>
            </a:p>
          </p:txBody>
        </p:sp>
        <p:cxnSp>
          <p:nvCxnSpPr>
            <p:cNvPr id="16" name="AutoShape 13"/>
            <p:cNvCxnSpPr>
              <a:cxnSpLocks noChangeShapeType="1"/>
              <a:stCxn id="7" idx="3"/>
              <a:endCxn id="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4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5"/>
            <p:cNvCxnSpPr>
              <a:cxnSpLocks noChangeShapeType="1"/>
              <a:stCxn id="15" idx="0"/>
              <a:endCxn id="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14" idx="0"/>
              <a:endCxn id="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13" idx="0"/>
              <a:endCxn id="1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12" idx="0"/>
              <a:endCxn id="1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9"/>
            <p:cNvCxnSpPr>
              <a:cxnSpLocks noChangeShapeType="1"/>
              <a:stCxn id="11" idx="0"/>
              <a:endCxn id="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10" idx="1"/>
              <a:endCxn id="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698732" y="4602480"/>
            <a:ext cx="2230437" cy="1676400"/>
            <a:chOff x="2928" y="2256"/>
            <a:chExt cx="2160" cy="1440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+</a:t>
              </a: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-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b</a:t>
              </a:r>
            </a:p>
          </p:txBody>
        </p:sp>
        <p:cxnSp>
          <p:nvCxnSpPr>
            <p:cNvPr id="35" name="AutoShape 13"/>
            <p:cNvCxnSpPr>
              <a:cxnSpLocks noChangeShapeType="1"/>
              <a:stCxn id="26" idx="3"/>
              <a:endCxn id="28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14"/>
            <p:cNvCxnSpPr>
              <a:cxnSpLocks noChangeShapeType="1"/>
              <a:stCxn id="27" idx="1"/>
              <a:endCxn id="26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15"/>
            <p:cNvCxnSpPr>
              <a:cxnSpLocks noChangeShapeType="1"/>
              <a:stCxn id="34" idx="0"/>
              <a:endCxn id="27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16"/>
            <p:cNvCxnSpPr>
              <a:cxnSpLocks noChangeShapeType="1"/>
              <a:stCxn id="33" idx="0"/>
              <a:endCxn id="27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17"/>
            <p:cNvCxnSpPr>
              <a:cxnSpLocks noChangeShapeType="1"/>
              <a:stCxn id="32" idx="0"/>
              <a:endCxn id="29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8"/>
            <p:cNvCxnSpPr>
              <a:cxnSpLocks noChangeShapeType="1"/>
              <a:stCxn id="31" idx="0"/>
              <a:endCxn id="29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9"/>
            <p:cNvCxnSpPr>
              <a:cxnSpLocks noChangeShapeType="1"/>
              <a:stCxn id="30" idx="0"/>
              <a:endCxn id="28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20"/>
            <p:cNvCxnSpPr>
              <a:cxnSpLocks noChangeShapeType="1"/>
              <a:stCxn id="29" idx="1"/>
              <a:endCxn id="28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" name="Text Box 32"/>
          <p:cNvSpPr txBox="1">
            <a:spLocks noChangeArrowheads="1"/>
          </p:cNvSpPr>
          <p:nvPr/>
        </p:nvSpPr>
        <p:spPr bwMode="auto">
          <a:xfrm rot="20537655">
            <a:off x="657688" y="4474521"/>
            <a:ext cx="14516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Comic Sans MS" panose="030F0702030302020204" pitchFamily="66" charset="0"/>
              </a:rPr>
              <a:t>The desired tree</a:t>
            </a:r>
            <a:endParaRPr lang="en-US" altLang="en-US" sz="12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7358" y="2209800"/>
            <a:ext cx="2321642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You will find something</a:t>
            </a:r>
          </a:p>
          <a:p>
            <a:r>
              <a:rPr lang="en-US" sz="1400" dirty="0" smtClean="0"/>
              <a:t>very similar to this in the code example we are going to work on in the very  (2 or 3 slides) near future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649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PreWork</a:t>
            </a:r>
            <a:r>
              <a:rPr lang="en-US" dirty="0" smtClean="0"/>
              <a:t> for In-Class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Students: Start Ubuntu up if not already going</a:t>
            </a:r>
          </a:p>
          <a:p>
            <a:endParaRPr lang="en-US" dirty="0"/>
          </a:p>
          <a:p>
            <a:r>
              <a:rPr lang="en-US" dirty="0" smtClean="0"/>
              <a:t>Objective of next activity:</a:t>
            </a:r>
          </a:p>
          <a:p>
            <a:pPr lvl="1"/>
            <a:r>
              <a:rPr lang="en-US" dirty="0" smtClean="0"/>
              <a:t>Explore actual code using a binary tree to store a binary arithmetic expression (as in previous slides)</a:t>
            </a:r>
          </a:p>
          <a:p>
            <a:pPr lvl="1"/>
            <a:r>
              <a:rPr lang="en-US" dirty="0" smtClean="0"/>
              <a:t>To test the code we will assume the input is entered in “infix” notation </a:t>
            </a:r>
          </a:p>
          <a:p>
            <a:pPr lvl="2"/>
            <a:r>
              <a:rPr lang="en-US" dirty="0" smtClean="0"/>
              <a:t>parentheses and such like we usually write equations</a:t>
            </a:r>
          </a:p>
          <a:p>
            <a:pPr lvl="1"/>
            <a:r>
              <a:rPr lang="en-US" dirty="0" smtClean="0"/>
              <a:t>We will output the code using postfix notation</a:t>
            </a:r>
          </a:p>
          <a:p>
            <a:pPr lvl="2"/>
            <a:r>
              <a:rPr lang="en-US" dirty="0" smtClean="0"/>
              <a:t>no parentheses, single space separating operands and operators</a:t>
            </a:r>
          </a:p>
        </p:txBody>
      </p:sp>
    </p:spTree>
    <p:extLst>
      <p:ext uri="{BB962C8B-B14F-4D97-AF65-F5344CB8AC3E}">
        <p14:creationId xmlns:p14="http://schemas.microsoft.com/office/powerpoint/2010/main" val="13607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934" y="274638"/>
            <a:ext cx="7637866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Class Exercise – Groups of 1, 2, or 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4027"/>
            <a:ext cx="7848600" cy="502677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Using a binary tree</a:t>
            </a:r>
          </a:p>
          <a:p>
            <a:pPr lvl="1"/>
            <a:r>
              <a:rPr lang="en-US" dirty="0" smtClean="0"/>
              <a:t>Convert an entered infix arithmetic expression to a postfix expression</a:t>
            </a:r>
          </a:p>
          <a:p>
            <a:pPr lvl="2"/>
            <a:r>
              <a:rPr lang="en-US" dirty="0" smtClean="0"/>
              <a:t>Output the infix expression</a:t>
            </a:r>
          </a:p>
          <a:p>
            <a:pPr lvl="2"/>
            <a:r>
              <a:rPr lang="en-US" dirty="0" smtClean="0"/>
              <a:t>Output the postfix expression</a:t>
            </a:r>
          </a:p>
          <a:p>
            <a:pPr lvl="1"/>
            <a:r>
              <a:rPr lang="en-US" dirty="0" smtClean="0"/>
              <a:t>Evaluate the expression</a:t>
            </a:r>
          </a:p>
          <a:p>
            <a:pPr lvl="2"/>
            <a:r>
              <a:rPr lang="en-US" dirty="0"/>
              <a:t>Assume all operands are (non-negative) integers</a:t>
            </a:r>
            <a:endParaRPr lang="en-US" dirty="0" smtClean="0"/>
          </a:p>
          <a:p>
            <a:pPr lvl="2"/>
            <a:r>
              <a:rPr lang="en-US" dirty="0" smtClean="0"/>
              <a:t>i.e. perform the operations as specified and output the result</a:t>
            </a:r>
          </a:p>
          <a:p>
            <a:pPr lvl="1"/>
            <a:r>
              <a:rPr lang="en-US" dirty="0" smtClean="0"/>
              <a:t>Test with</a:t>
            </a:r>
          </a:p>
          <a:p>
            <a:pPr lvl="2"/>
            <a:r>
              <a:rPr lang="en-US" altLang="en-US" dirty="0">
                <a:latin typeface="Calibri" pitchFamily="34" charset="0"/>
              </a:rPr>
              <a:t>((2 </a:t>
            </a:r>
            <a:r>
              <a:rPr lang="en-US" altLang="en-US" smtClean="0">
                <a:latin typeface="Calibri" pitchFamily="34" charset="0"/>
              </a:rPr>
              <a:t>*</a:t>
            </a:r>
            <a:r>
              <a:rPr lang="en-US" altLang="en-US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altLang="en-US" smtClean="0">
                <a:latin typeface="Times New Roman" pitchFamily="18" charset="0"/>
                <a:sym typeface="Symbol" pitchFamily="18" charset="2"/>
              </a:rPr>
              <a:t>(6</a:t>
            </a:r>
            <a:r>
              <a:rPr lang="en-US" altLang="en-US" smtClean="0">
                <a:latin typeface="Calibri" pitchFamily="34" charset="0"/>
              </a:rPr>
              <a:t> </a:t>
            </a:r>
            <a:r>
              <a:rPr lang="en-US" altLang="en-US" dirty="0">
                <a:latin typeface="Symbol" pitchFamily="18" charset="2"/>
              </a:rPr>
              <a:t>-</a:t>
            </a:r>
            <a:r>
              <a:rPr lang="en-US" altLang="en-US" dirty="0">
                <a:latin typeface="Calibri" pitchFamily="34" charset="0"/>
              </a:rPr>
              <a:t> 1)) </a:t>
            </a:r>
            <a:r>
              <a:rPr lang="en-US" altLang="en-US" dirty="0">
                <a:latin typeface="Symbol" pitchFamily="18" charset="2"/>
              </a:rPr>
              <a:t>+</a:t>
            </a:r>
            <a:r>
              <a:rPr lang="en-US" altLang="en-US" dirty="0">
                <a:latin typeface="Calibri" pitchFamily="34" charset="0"/>
              </a:rPr>
              <a:t> (3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* 12</a:t>
            </a:r>
            <a:r>
              <a:rPr lang="en-US" altLang="en-US" dirty="0" smtClean="0">
                <a:latin typeface="Calibri" pitchFamily="34" charset="0"/>
              </a:rPr>
              <a:t>))    Result should </a:t>
            </a:r>
            <a:r>
              <a:rPr lang="en-US" altLang="en-US" smtClean="0">
                <a:latin typeface="Calibri" pitchFamily="34" charset="0"/>
              </a:rPr>
              <a:t>be 2 6 1 - * 3 12 * +   =  46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Starter Code may be available on D2L</a:t>
            </a:r>
          </a:p>
          <a:p>
            <a:pPr lvl="1"/>
            <a:r>
              <a:rPr lang="en-US" dirty="0" smtClean="0"/>
              <a:t>On an INDIVIDUAL basis turn in resulting code for possible bonus points on an assignment</a:t>
            </a:r>
          </a:p>
          <a:p>
            <a:pPr lvl="1"/>
            <a:r>
              <a:rPr lang="en-US" dirty="0" smtClean="0"/>
              <a:t>May work as group – but </a:t>
            </a:r>
            <a:r>
              <a:rPr lang="en-US" sz="3100" b="1" u="sng" dirty="0" smtClean="0">
                <a:uFill>
                  <a:solidFill>
                    <a:srgbClr val="00B050"/>
                  </a:solidFill>
                </a:uFill>
              </a:rPr>
              <a:t>each individual must turn in</a:t>
            </a:r>
            <a:endParaRPr lang="en-US" b="1" u="sng" dirty="0" smtClean="0">
              <a:uFill>
                <a:solidFill>
                  <a:srgbClr val="00B050"/>
                </a:solidFill>
              </a:uFill>
            </a:endParaRPr>
          </a:p>
          <a:p>
            <a:pPr lvl="2"/>
            <a:r>
              <a:rPr lang="en-US" b="1" i="1" dirty="0" smtClean="0"/>
              <a:t>Identify any one else you worked with in the code comments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 rot="18013506">
            <a:off x="243138" y="678507"/>
            <a:ext cx="80663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stellar" panose="020A0402060406010301" pitchFamily="18" charset="0"/>
              </a:rPr>
              <a:t>D2L</a:t>
            </a:r>
            <a:endParaRPr lang="en-US" sz="2400" dirty="0">
              <a:latin typeface="Castellar" panose="020A0402060406010301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939073" y="3016041"/>
            <a:ext cx="268374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stellar" panose="020A0402060406010301" pitchFamily="18" charset="0"/>
              </a:rPr>
              <a:t>Bonus Points</a:t>
            </a:r>
            <a:endParaRPr lang="en-US" sz="24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Exercise: Trees</a:t>
            </a:r>
          </a:p>
        </p:txBody>
      </p:sp>
      <p:sp>
        <p:nvSpPr>
          <p:cNvPr id="614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42131" y="2153324"/>
            <a:ext cx="45529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dirty="0" smtClean="0"/>
              <a:t>Answer the following questions about the tree shown on the right: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is the size of the tree to the right?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nodes are leaves?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node is the root?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nodes are internal nodes?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List the ancestors of node F.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List the descendants of node B.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is the depth of A?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is the height of the tree?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How many leaves does a tree with exactly 1 node have?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5029200" y="1835150"/>
            <a:ext cx="3697288" cy="3116263"/>
            <a:chOff x="3135" y="1253"/>
            <a:chExt cx="2329" cy="1963"/>
          </a:xfrm>
        </p:grpSpPr>
        <p:sp>
          <p:nvSpPr>
            <p:cNvPr id="20488" name="AutoShape 6"/>
            <p:cNvSpPr>
              <a:spLocks noChangeAspect="1" noChangeArrowheads="1"/>
            </p:cNvSpPr>
            <p:nvPr/>
          </p:nvSpPr>
          <p:spPr bwMode="auto">
            <a:xfrm>
              <a:off x="4216" y="1253"/>
              <a:ext cx="211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20489" name="AutoShape 7"/>
            <p:cNvSpPr>
              <a:spLocks noChangeAspect="1" noChangeArrowheads="1"/>
            </p:cNvSpPr>
            <p:nvPr/>
          </p:nvSpPr>
          <p:spPr bwMode="auto">
            <a:xfrm>
              <a:off x="3384" y="1829"/>
              <a:ext cx="207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B</a:t>
              </a:r>
            </a:p>
          </p:txBody>
        </p:sp>
        <p:sp>
          <p:nvSpPr>
            <p:cNvPr id="20490" name="AutoShape 8"/>
            <p:cNvSpPr>
              <a:spLocks noChangeAspect="1" noChangeArrowheads="1"/>
            </p:cNvSpPr>
            <p:nvPr/>
          </p:nvSpPr>
          <p:spPr bwMode="auto">
            <a:xfrm>
              <a:off x="5247" y="1828"/>
              <a:ext cx="217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D</a:t>
              </a:r>
            </a:p>
          </p:txBody>
        </p:sp>
        <p:sp>
          <p:nvSpPr>
            <p:cNvPr id="20491" name="AutoShape 9"/>
            <p:cNvSpPr>
              <a:spLocks noChangeAspect="1" noChangeArrowheads="1"/>
            </p:cNvSpPr>
            <p:nvPr/>
          </p:nvSpPr>
          <p:spPr bwMode="auto">
            <a:xfrm>
              <a:off x="4754" y="1829"/>
              <a:ext cx="205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C</a:t>
              </a:r>
            </a:p>
          </p:txBody>
        </p:sp>
        <p:sp>
          <p:nvSpPr>
            <p:cNvPr id="20492" name="AutoShape 10"/>
            <p:cNvSpPr>
              <a:spLocks noChangeAspect="1" noChangeArrowheads="1"/>
            </p:cNvSpPr>
            <p:nvPr/>
          </p:nvSpPr>
          <p:spPr bwMode="auto">
            <a:xfrm>
              <a:off x="4494" y="2404"/>
              <a:ext cx="219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G</a:t>
              </a:r>
            </a:p>
          </p:txBody>
        </p:sp>
        <p:sp>
          <p:nvSpPr>
            <p:cNvPr id="20493" name="AutoShape 11"/>
            <p:cNvSpPr>
              <a:spLocks noChangeAspect="1" noChangeArrowheads="1"/>
            </p:cNvSpPr>
            <p:nvPr/>
          </p:nvSpPr>
          <p:spPr bwMode="auto">
            <a:xfrm>
              <a:off x="5007" y="2404"/>
              <a:ext cx="218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H</a:t>
              </a:r>
            </a:p>
          </p:txBody>
        </p:sp>
        <p:sp>
          <p:nvSpPr>
            <p:cNvPr id="20494" name="AutoShape 12"/>
            <p:cNvSpPr>
              <a:spLocks noChangeAspect="1" noChangeArrowheads="1"/>
            </p:cNvSpPr>
            <p:nvPr/>
          </p:nvSpPr>
          <p:spPr bwMode="auto">
            <a:xfrm>
              <a:off x="3135" y="2404"/>
              <a:ext cx="199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E</a:t>
              </a:r>
            </a:p>
          </p:txBody>
        </p:sp>
        <p:sp>
          <p:nvSpPr>
            <p:cNvPr id="20495" name="AutoShape 13"/>
            <p:cNvSpPr>
              <a:spLocks noChangeAspect="1" noChangeArrowheads="1"/>
            </p:cNvSpPr>
            <p:nvPr/>
          </p:nvSpPr>
          <p:spPr bwMode="auto">
            <a:xfrm>
              <a:off x="3639" y="2405"/>
              <a:ext cx="195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F</a:t>
              </a:r>
            </a:p>
          </p:txBody>
        </p:sp>
        <p:cxnSp>
          <p:nvCxnSpPr>
            <p:cNvPr id="6157" name="AutoShape 14"/>
            <p:cNvCxnSpPr>
              <a:cxnSpLocks noChangeShapeType="1"/>
              <a:stCxn id="20488" idx="2"/>
              <a:endCxn id="20489" idx="0"/>
            </p:cNvCxnSpPr>
            <p:nvPr/>
          </p:nvCxnSpPr>
          <p:spPr bwMode="auto">
            <a:xfrm flipH="1">
              <a:off x="3487" y="1485"/>
              <a:ext cx="834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8" name="AutoShape 15"/>
            <p:cNvCxnSpPr>
              <a:cxnSpLocks noChangeShapeType="1"/>
              <a:stCxn id="20488" idx="2"/>
              <a:endCxn id="20491" idx="0"/>
            </p:cNvCxnSpPr>
            <p:nvPr/>
          </p:nvCxnSpPr>
          <p:spPr bwMode="auto">
            <a:xfrm>
              <a:off x="4322" y="1485"/>
              <a:ext cx="535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9" name="AutoShape 16"/>
            <p:cNvCxnSpPr>
              <a:cxnSpLocks noChangeShapeType="1"/>
              <a:stCxn id="20488" idx="2"/>
              <a:endCxn id="20490" idx="0"/>
            </p:cNvCxnSpPr>
            <p:nvPr/>
          </p:nvCxnSpPr>
          <p:spPr bwMode="auto">
            <a:xfrm>
              <a:off x="4322" y="1485"/>
              <a:ext cx="1034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0" name="AutoShape 17"/>
            <p:cNvCxnSpPr>
              <a:cxnSpLocks noChangeShapeType="1"/>
              <a:stCxn id="20491" idx="2"/>
              <a:endCxn id="20493" idx="0"/>
            </p:cNvCxnSpPr>
            <p:nvPr/>
          </p:nvCxnSpPr>
          <p:spPr bwMode="auto">
            <a:xfrm>
              <a:off x="4856" y="2061"/>
              <a:ext cx="260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1" name="AutoShape 18"/>
            <p:cNvCxnSpPr>
              <a:cxnSpLocks noChangeShapeType="1"/>
              <a:stCxn id="20491" idx="2"/>
              <a:endCxn id="20492" idx="0"/>
            </p:cNvCxnSpPr>
            <p:nvPr/>
          </p:nvCxnSpPr>
          <p:spPr bwMode="auto">
            <a:xfrm flipH="1">
              <a:off x="4604" y="2061"/>
              <a:ext cx="25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2" name="AutoShape 19"/>
            <p:cNvCxnSpPr>
              <a:cxnSpLocks noChangeShapeType="1"/>
              <a:stCxn id="20489" idx="2"/>
              <a:endCxn id="20495" idx="0"/>
            </p:cNvCxnSpPr>
            <p:nvPr/>
          </p:nvCxnSpPr>
          <p:spPr bwMode="auto">
            <a:xfrm>
              <a:off x="3487" y="2061"/>
              <a:ext cx="249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3" name="AutoShape 20"/>
            <p:cNvCxnSpPr>
              <a:cxnSpLocks noChangeShapeType="1"/>
              <a:stCxn id="20489" idx="2"/>
              <a:endCxn id="20494" idx="0"/>
            </p:cNvCxnSpPr>
            <p:nvPr/>
          </p:nvCxnSpPr>
          <p:spPr bwMode="auto">
            <a:xfrm flipH="1">
              <a:off x="3235" y="2061"/>
              <a:ext cx="25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3" name="AutoShape 21"/>
            <p:cNvSpPr>
              <a:spLocks noChangeAspect="1" noChangeArrowheads="1"/>
            </p:cNvSpPr>
            <p:nvPr/>
          </p:nvSpPr>
          <p:spPr bwMode="auto">
            <a:xfrm>
              <a:off x="3289" y="2986"/>
              <a:ext cx="164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I</a:t>
              </a:r>
            </a:p>
          </p:txBody>
        </p:sp>
        <p:sp>
          <p:nvSpPr>
            <p:cNvPr id="20504" name="AutoShape 22"/>
            <p:cNvSpPr>
              <a:spLocks noChangeAspect="1" noChangeArrowheads="1"/>
            </p:cNvSpPr>
            <p:nvPr/>
          </p:nvSpPr>
          <p:spPr bwMode="auto">
            <a:xfrm>
              <a:off x="3655" y="2986"/>
              <a:ext cx="175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J</a:t>
              </a:r>
            </a:p>
          </p:txBody>
        </p:sp>
        <p:cxnSp>
          <p:nvCxnSpPr>
            <p:cNvPr id="6166" name="AutoShape 23"/>
            <p:cNvCxnSpPr>
              <a:cxnSpLocks noChangeShapeType="1"/>
              <a:stCxn id="20495" idx="2"/>
              <a:endCxn id="20504" idx="0"/>
            </p:cNvCxnSpPr>
            <p:nvPr/>
          </p:nvCxnSpPr>
          <p:spPr bwMode="auto">
            <a:xfrm>
              <a:off x="3736" y="2637"/>
              <a:ext cx="6" cy="3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7" name="AutoShape 24"/>
            <p:cNvCxnSpPr>
              <a:cxnSpLocks noChangeShapeType="1"/>
              <a:stCxn id="20495" idx="2"/>
              <a:endCxn id="20503" idx="0"/>
            </p:cNvCxnSpPr>
            <p:nvPr/>
          </p:nvCxnSpPr>
          <p:spPr bwMode="auto">
            <a:xfrm flipH="1">
              <a:off x="3371" y="2637"/>
              <a:ext cx="365" cy="3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7" name="AutoShape 25"/>
            <p:cNvSpPr>
              <a:spLocks noChangeAspect="1" noChangeArrowheads="1"/>
            </p:cNvSpPr>
            <p:nvPr/>
          </p:nvSpPr>
          <p:spPr bwMode="auto">
            <a:xfrm>
              <a:off x="4026" y="2984"/>
              <a:ext cx="204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K</a:t>
              </a:r>
            </a:p>
          </p:txBody>
        </p:sp>
        <p:cxnSp>
          <p:nvCxnSpPr>
            <p:cNvPr id="6169" name="AutoShape 26"/>
            <p:cNvCxnSpPr>
              <a:cxnSpLocks noChangeShapeType="1"/>
              <a:stCxn id="20495" idx="2"/>
              <a:endCxn id="20507" idx="0"/>
            </p:cNvCxnSpPr>
            <p:nvPr/>
          </p:nvCxnSpPr>
          <p:spPr bwMode="auto">
            <a:xfrm>
              <a:off x="3736" y="2637"/>
              <a:ext cx="391" cy="3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641690" y="1146412"/>
            <a:ext cx="6126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Take 5 minutes (or less) to answer the following.</a:t>
            </a:r>
          </a:p>
          <a:p>
            <a:r>
              <a:rPr lang="en-US" b="1" i="1" dirty="0" smtClean="0"/>
              <a:t>You will be randomly selected to share your answers shortly.</a:t>
            </a:r>
          </a:p>
          <a:p>
            <a:r>
              <a:rPr lang="en-US" b="1" i="1" dirty="0" smtClean="0"/>
              <a:t>Be prepared.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81479" y="5740864"/>
            <a:ext cx="470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Definitions: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Leaf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: </a:t>
            </a:r>
            <a:r>
              <a:rPr lang="en-US" altLang="en-US" dirty="0"/>
              <a:t>node without children </a:t>
            </a:r>
            <a:endParaRPr lang="en-US" altLang="en-US" dirty="0" smtClean="0"/>
          </a:p>
          <a:p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        Internal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node</a:t>
            </a:r>
            <a:r>
              <a:rPr lang="en-US" altLang="en-US" dirty="0"/>
              <a:t>: node with at least one child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366" y="4171264"/>
            <a:ext cx="1892765" cy="189276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0215365">
            <a:off x="177869" y="444663"/>
            <a:ext cx="833883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stellar" panose="020A0402060406010301" pitchFamily="18" charset="0"/>
              </a:rPr>
              <a:t>Review</a:t>
            </a:r>
            <a:endParaRPr lang="en-US" sz="12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Traversals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Traversals</a:t>
            </a:r>
          </a:p>
          <a:p>
            <a:pPr lvl="1"/>
            <a:r>
              <a:rPr lang="en-US" dirty="0" smtClean="0"/>
              <a:t>Pre-Order   ( trees in general )</a:t>
            </a:r>
          </a:p>
          <a:p>
            <a:pPr lvl="1"/>
            <a:r>
              <a:rPr lang="en-US" dirty="0" smtClean="0"/>
              <a:t>Post-Order  ( </a:t>
            </a:r>
            <a:r>
              <a:rPr lang="en-US" dirty="0"/>
              <a:t>trees in general )</a:t>
            </a:r>
            <a:endParaRPr lang="en-US" dirty="0" smtClean="0"/>
          </a:p>
          <a:p>
            <a:pPr lvl="1"/>
            <a:r>
              <a:rPr lang="en-US" dirty="0" smtClean="0"/>
              <a:t>In-Order  ( Binary Tree specific 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9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8794</TotalTime>
  <Words>4161</Words>
  <Application>Microsoft Office PowerPoint</Application>
  <PresentationFormat>On-screen Show (4:3)</PresentationFormat>
  <Paragraphs>1314</Paragraphs>
  <Slides>65</Slides>
  <Notes>3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Trees and Traversal</vt:lpstr>
      <vt:lpstr>Previously</vt:lpstr>
      <vt:lpstr>Today</vt:lpstr>
      <vt:lpstr>Continuing with Trees</vt:lpstr>
      <vt:lpstr>What is a Tree</vt:lpstr>
      <vt:lpstr>Binary Tree</vt:lpstr>
      <vt:lpstr>Exercise: Trees</vt:lpstr>
      <vt:lpstr>Tree Traversals</vt:lpstr>
      <vt:lpstr>Preorder Traversal</vt:lpstr>
      <vt:lpstr>Preorder Traversal</vt:lpstr>
      <vt:lpstr>Preorder Traversal</vt:lpstr>
      <vt:lpstr>Preorder Traversal</vt:lpstr>
      <vt:lpstr>Preorder Traversal</vt:lpstr>
      <vt:lpstr>Preorder Traversal</vt:lpstr>
      <vt:lpstr>Preorder Traversal</vt:lpstr>
      <vt:lpstr>Preorder Traversal</vt:lpstr>
      <vt:lpstr>Preorder Traversal</vt:lpstr>
      <vt:lpstr>Preorder Traversal</vt:lpstr>
      <vt:lpstr>Postorder Traversal</vt:lpstr>
      <vt:lpstr>Postorder Traversal</vt:lpstr>
      <vt:lpstr>Postorder Traversal</vt:lpstr>
      <vt:lpstr>Postorder Traversal</vt:lpstr>
      <vt:lpstr>Postorder Traversal</vt:lpstr>
      <vt:lpstr>Postorder Traversal</vt:lpstr>
      <vt:lpstr>Postorder Traversal</vt:lpstr>
      <vt:lpstr>Postorder Traversal</vt:lpstr>
      <vt:lpstr>Postorder Traversal</vt:lpstr>
      <vt:lpstr>Postorder Traversal</vt:lpstr>
      <vt:lpstr>Inorder Traversal</vt:lpstr>
      <vt:lpstr>Inorder Traversal</vt:lpstr>
      <vt:lpstr>Inorder Traversal</vt:lpstr>
      <vt:lpstr>Inorder Traversal</vt:lpstr>
      <vt:lpstr>Inorder Traversal</vt:lpstr>
      <vt:lpstr>Inorder Traversal</vt:lpstr>
      <vt:lpstr>Inorder Traversal</vt:lpstr>
      <vt:lpstr>Inorder Traversal</vt:lpstr>
      <vt:lpstr>Inorder Traversal</vt:lpstr>
      <vt:lpstr>Inorder Traversal</vt:lpstr>
      <vt:lpstr>Generalizing Traversals</vt:lpstr>
      <vt:lpstr>Tree Traversal Notes</vt:lpstr>
      <vt:lpstr>Tree Traversal Notes</vt:lpstr>
      <vt:lpstr>Tree Traversal Notes</vt:lpstr>
      <vt:lpstr>Tree Traversal Notes</vt:lpstr>
      <vt:lpstr>Generalizing</vt:lpstr>
      <vt:lpstr>Generalizing</vt:lpstr>
      <vt:lpstr>Generalizing</vt:lpstr>
      <vt:lpstr>Euler Tour</vt:lpstr>
      <vt:lpstr>Euler Tour Traversal</vt:lpstr>
      <vt:lpstr>Application Example Arithmetic Expression Tree</vt:lpstr>
      <vt:lpstr>Print Arithmetic Expressions</vt:lpstr>
      <vt:lpstr>Class Activity: Arithmetic Expressions</vt:lpstr>
      <vt:lpstr>Evaluate Arithmetic Expressions</vt:lpstr>
      <vt:lpstr>Example: Arithmetic Expressions </vt:lpstr>
      <vt:lpstr>Example: Arithmetic Expressions </vt:lpstr>
      <vt:lpstr>Example: Arithmetic Expressions </vt:lpstr>
      <vt:lpstr>Example: Arithmetic Expressions </vt:lpstr>
      <vt:lpstr>Class Exercise 2:  Arithmetic Expressions </vt:lpstr>
      <vt:lpstr>Class Exercise 2:  Arithmetic Expressions </vt:lpstr>
      <vt:lpstr>In-Class Activity:  ICA305_ExamFun</vt:lpstr>
      <vt:lpstr>The End</vt:lpstr>
      <vt:lpstr>Ok so what about coding stuff?</vt:lpstr>
      <vt:lpstr>Classwork:  Infix into Tree How?</vt:lpstr>
      <vt:lpstr>Classwork:  Infix into Tree How?</vt:lpstr>
      <vt:lpstr>PreWork for In-Class Programming</vt:lpstr>
      <vt:lpstr>Class Exercise – Groups of 1, 2, or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2275</cp:revision>
  <dcterms:created xsi:type="dcterms:W3CDTF">2006-08-16T00:00:00Z</dcterms:created>
  <dcterms:modified xsi:type="dcterms:W3CDTF">2014-11-15T18:15:58Z</dcterms:modified>
</cp:coreProperties>
</file>