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552" r:id="rId3"/>
    <p:sldId id="670" r:id="rId4"/>
    <p:sldId id="671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579" r:id="rId19"/>
    <p:sldId id="699" r:id="rId20"/>
    <p:sldId id="689" r:id="rId21"/>
    <p:sldId id="690" r:id="rId22"/>
    <p:sldId id="723" r:id="rId23"/>
    <p:sldId id="692" r:id="rId24"/>
    <p:sldId id="693" r:id="rId25"/>
    <p:sldId id="694" r:id="rId26"/>
    <p:sldId id="695" r:id="rId27"/>
    <p:sldId id="696" r:id="rId28"/>
    <p:sldId id="697" r:id="rId29"/>
    <p:sldId id="698" r:id="rId30"/>
    <p:sldId id="700" r:id="rId31"/>
    <p:sldId id="701" r:id="rId32"/>
    <p:sldId id="722" r:id="rId33"/>
    <p:sldId id="703" r:id="rId34"/>
    <p:sldId id="724" r:id="rId35"/>
    <p:sldId id="704" r:id="rId36"/>
    <p:sldId id="705" r:id="rId37"/>
    <p:sldId id="706" r:id="rId38"/>
    <p:sldId id="707" r:id="rId39"/>
    <p:sldId id="708" r:id="rId40"/>
    <p:sldId id="709" r:id="rId41"/>
    <p:sldId id="710" r:id="rId42"/>
    <p:sldId id="711" r:id="rId43"/>
    <p:sldId id="725" r:id="rId44"/>
    <p:sldId id="712" r:id="rId45"/>
    <p:sldId id="713" r:id="rId46"/>
    <p:sldId id="714" r:id="rId47"/>
    <p:sldId id="715" r:id="rId48"/>
    <p:sldId id="716" r:id="rId49"/>
    <p:sldId id="717" r:id="rId50"/>
    <p:sldId id="718" r:id="rId51"/>
    <p:sldId id="719" r:id="rId52"/>
    <p:sldId id="720" r:id="rId53"/>
    <p:sldId id="36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7" autoAdjust="0"/>
    <p:restoredTop sz="84848" autoAdjust="0"/>
  </p:normalViewPr>
  <p:slideViewPr>
    <p:cSldViewPr>
      <p:cViewPr>
        <p:scale>
          <a:sx n="60" d="100"/>
          <a:sy n="60" d="100"/>
        </p:scale>
        <p:origin x="-1038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Queues and Heaps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67056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content from Data Structures Using C++ (D.S. Malik)</a:t>
            </a:r>
          </a:p>
        </p:txBody>
      </p:sp>
      <p:pic>
        <p:nvPicPr>
          <p:cNvPr id="1026" name="Picture 2" descr="http://people.ksp.sk/%7Ekuko/img/gnarley-sq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ig.no/%7Ealgmet/recursion/hand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5085468"/>
            <a:ext cx="2167759" cy="1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1.ytimg.com/vi/c1TpLRyQJ4w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06" y="119063"/>
            <a:ext cx="303995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 anchorCtr="1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level from left-to-right.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92925" y="2941638"/>
            <a:ext cx="1157288" cy="1103312"/>
            <a:chOff x="4342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4716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697788" y="2941638"/>
            <a:ext cx="1157287" cy="1103312"/>
            <a:chOff x="4849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4849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 anchorCtr="1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level from left-to-right.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92925" y="2941638"/>
            <a:ext cx="1157288" cy="1103312"/>
            <a:chOff x="4342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4716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5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917950" y="3883025"/>
            <a:ext cx="1157288" cy="1103313"/>
            <a:chOff x="2468" y="2446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2842" y="2446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7697788" y="2941638"/>
            <a:ext cx="1157287" cy="1103312"/>
            <a:chOff x="4849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849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92925" y="2941638"/>
            <a:ext cx="1157288" cy="1103312"/>
            <a:chOff x="4342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4716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1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75225" y="4610100"/>
            <a:ext cx="3186113" cy="1570038"/>
            <a:chOff x="3134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Each node in a heap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contains a key that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can be compared to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other nodes' keys.</a:t>
              </a:r>
            </a:p>
          </p:txBody>
        </p:sp>
      </p:grp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22</a:t>
              </a: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45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Order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913" cy="4525963"/>
          </a:xfrm>
        </p:spPr>
        <p:txBody>
          <a:bodyPr>
            <a:noAutofit/>
          </a:bodyPr>
          <a:lstStyle/>
          <a:p>
            <a:r>
              <a:rPr lang="en-US" sz="2700" dirty="0" smtClean="0"/>
              <a:t>For a “</a:t>
            </a:r>
            <a:r>
              <a:rPr lang="en-US" sz="2700" b="1" dirty="0" err="1" smtClean="0">
                <a:solidFill>
                  <a:srgbClr val="FF0000"/>
                </a:solidFill>
              </a:rPr>
              <a:t>MaxHeap</a:t>
            </a:r>
            <a:r>
              <a:rPr lang="en-US" sz="2700" dirty="0" smtClean="0"/>
              <a:t>”</a:t>
            </a:r>
          </a:p>
          <a:p>
            <a:endParaRPr lang="en-US" sz="2700" dirty="0" smtClean="0"/>
          </a:p>
          <a:p>
            <a:r>
              <a:rPr lang="en-US" sz="2700" dirty="0" smtClean="0"/>
              <a:t>The key value of each node is at least as large as the key value of  its children.</a:t>
            </a:r>
          </a:p>
          <a:p>
            <a:endParaRPr lang="en-US" sz="2700" dirty="0" smtClean="0"/>
          </a:p>
          <a:p>
            <a:r>
              <a:rPr lang="en-US" sz="2700" dirty="0" smtClean="0"/>
              <a:t>The root of the heap is the largest value in the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75226" y="4610101"/>
            <a:ext cx="3635374" cy="1571626"/>
            <a:chOff x="3134" y="2904"/>
            <a:chExt cx="2008" cy="9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The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“max heap </a:t>
              </a:r>
              <a:r>
                <a:rPr lang="en-GB" altLang="en-US" sz="2400" dirty="0">
                  <a:solidFill>
                    <a:schemeClr val="tx1"/>
                  </a:solidFill>
                </a:rPr>
                <a:t>property"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requires that each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node's key is &gt;= the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keys of its children</a:t>
              </a:r>
            </a:p>
          </p:txBody>
        </p:sp>
      </p:grp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22</a:t>
              </a: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45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5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Order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913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a “</a:t>
            </a:r>
            <a:r>
              <a:rPr lang="en-US" b="1" dirty="0" err="1" smtClean="0">
                <a:solidFill>
                  <a:srgbClr val="FF0000"/>
                </a:solidFill>
              </a:rPr>
              <a:t>MinHeap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The key value of each node is the same or smaller than the key value of  its children.</a:t>
            </a:r>
          </a:p>
          <a:p>
            <a:endParaRPr lang="en-US" dirty="0" smtClean="0"/>
          </a:p>
          <a:p>
            <a:r>
              <a:rPr lang="en-US" dirty="0" smtClean="0"/>
              <a:t>The root of the heap is the smallest value in the tree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35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45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23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22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4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dirty="0" smtClean="0">
                  <a:solidFill>
                    <a:schemeClr val="tx1"/>
                  </a:solidFill>
                </a:rPr>
                <a:t>19</a:t>
              </a:r>
              <a:endParaRPr lang="en-GB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975226" y="4610101"/>
            <a:ext cx="3635374" cy="1571626"/>
            <a:chOff x="3134" y="2904"/>
            <a:chExt cx="2008" cy="9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noFill/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The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“min heap </a:t>
              </a:r>
              <a:r>
                <a:rPr lang="en-GB" altLang="en-US" sz="2400" dirty="0">
                  <a:solidFill>
                    <a:schemeClr val="tx1"/>
                  </a:solidFill>
                </a:rPr>
                <a:t>property"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requires that each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node's key is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&lt;= </a:t>
              </a:r>
              <a:r>
                <a:rPr lang="en-GB" altLang="en-US" sz="2400" dirty="0">
                  <a:solidFill>
                    <a:schemeClr val="tx1"/>
                  </a:solidFill>
                </a:rPr>
                <a:t>the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keys of its children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Heap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135937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0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</a:t>
            </a:r>
            <a:r>
              <a:rPr lang="en-US" dirty="0" smtClean="0"/>
              <a:t> Max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7452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3345892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complete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75544" y="3332671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complete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45358" y="5892052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Root NOT largest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879201"/>
            <a:ext cx="3505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Sub-tree 10 not a heap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22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 Can Implement PQs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But first: how does one implement a heap?</a:t>
            </a:r>
            <a:endParaRPr lang="en-US" dirty="0"/>
          </a:p>
        </p:txBody>
      </p:sp>
      <p:sp>
        <p:nvSpPr>
          <p:cNvPr id="4" name="AutoShape 2" descr="https://i1.ytimg.com/vi/fJORlbOGm9Y/hqdefault.jpg"/>
          <p:cNvSpPr>
            <a:spLocks noChangeAspect="1" noChangeArrowheads="1"/>
          </p:cNvSpPr>
          <p:nvPr/>
        </p:nvSpPr>
        <p:spPr bwMode="auto">
          <a:xfrm>
            <a:off x="63500" y="-1365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1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Heap Review</a:t>
            </a:r>
          </a:p>
          <a:p>
            <a:pPr lvl="2"/>
            <a:r>
              <a:rPr lang="en-US" dirty="0"/>
              <a:t>What is a heap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Heap Review</a:t>
            </a:r>
          </a:p>
          <a:p>
            <a:pPr lvl="2"/>
            <a:r>
              <a:rPr lang="en-US" dirty="0" smtClean="0"/>
              <a:t>How to implement a Heap</a:t>
            </a:r>
          </a:p>
          <a:p>
            <a:pPr lvl="1"/>
            <a:r>
              <a:rPr lang="en-US" dirty="0" smtClean="0"/>
              <a:t>Priority Queue Implementation</a:t>
            </a:r>
          </a:p>
          <a:p>
            <a:pPr lvl="2"/>
            <a:r>
              <a:rPr lang="en-US" dirty="0" smtClean="0"/>
              <a:t>Using a Heap</a:t>
            </a:r>
          </a:p>
        </p:txBody>
      </p:sp>
    </p:spTree>
    <p:extLst>
      <p:ext uri="{BB962C8B-B14F-4D97-AF65-F5344CB8AC3E}">
        <p14:creationId xmlns:p14="http://schemas.microsoft.com/office/powerpoint/2010/main" val="25347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</a:t>
            </a:r>
          </a:p>
          <a:p>
            <a:pPr lvl="1"/>
            <a:r>
              <a:rPr lang="en-US" dirty="0" smtClean="0"/>
              <a:t>Implemented as Unordered List</a:t>
            </a:r>
          </a:p>
          <a:p>
            <a:pPr lvl="1"/>
            <a:r>
              <a:rPr lang="en-US" dirty="0" smtClean="0"/>
              <a:t>Ordered List</a:t>
            </a:r>
          </a:p>
          <a:p>
            <a:pPr lvl="1"/>
            <a:r>
              <a:rPr lang="en-US" i="1" dirty="0" smtClean="0"/>
              <a:t>Heap  </a:t>
            </a:r>
            <a:r>
              <a:rPr lang="en-US" i="1" dirty="0" smtClean="0">
                <a:sym typeface="Wingdings" panose="05000000000000000000" pitchFamily="2" charset="2"/>
              </a:rPr>
              <a:t> waiting for this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/>
              <a:t>Heap Description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99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Heap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heap could be implemented using a regular binary tree (left and right child pointers)</a:t>
            </a:r>
          </a:p>
          <a:p>
            <a:endParaRPr lang="en-US" dirty="0"/>
          </a:p>
          <a:p>
            <a:r>
              <a:rPr lang="en-US" dirty="0" smtClean="0"/>
              <a:t>However a heap is a </a:t>
            </a:r>
            <a:r>
              <a:rPr lang="en-US" b="1" i="1" dirty="0" smtClean="0"/>
              <a:t>complete</a:t>
            </a:r>
            <a:r>
              <a:rPr lang="en-US" dirty="0" smtClean="0"/>
              <a:t> binary tree</a:t>
            </a:r>
          </a:p>
          <a:p>
            <a:pPr lvl="1"/>
            <a:r>
              <a:rPr lang="en-US" dirty="0" smtClean="0"/>
              <a:t>So we can use an array or vector instead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571308"/>
            <a:ext cx="3230372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Notice any node with index </a:t>
            </a:r>
            <a:r>
              <a:rPr lang="en-US" dirty="0" err="1" smtClean="0">
                <a:latin typeface="Comic Sans MS" panose="030F0702030302020204" pitchFamily="66" charset="0"/>
              </a:rPr>
              <a:t>i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its </a:t>
            </a:r>
            <a:r>
              <a:rPr lang="en-US" b="1" dirty="0" smtClean="0">
                <a:latin typeface="Comic Sans MS" panose="030F0702030302020204" pitchFamily="66" charset="0"/>
              </a:rPr>
              <a:t>parent</a:t>
            </a:r>
            <a:r>
              <a:rPr lang="en-US" dirty="0" smtClean="0">
                <a:latin typeface="Comic Sans MS" panose="030F0702030302020204" pitchFamily="66" charset="0"/>
              </a:rPr>
              <a:t> node is at </a:t>
            </a:r>
            <a:r>
              <a:rPr lang="en-US" b="1" dirty="0" smtClean="0">
                <a:latin typeface="Comic Sans MS" panose="030F0702030302020204" pitchFamily="66" charset="0"/>
              </a:rPr>
              <a:t>(i-1)/2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its </a:t>
            </a:r>
            <a:r>
              <a:rPr lang="en-US" b="1" dirty="0" smtClean="0">
                <a:latin typeface="Comic Sans MS" panose="030F0702030302020204" pitchFamily="66" charset="0"/>
              </a:rPr>
              <a:t>left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dirty="0" smtClean="0">
                <a:latin typeface="Comic Sans MS" panose="030F0702030302020204" pitchFamily="66" charset="0"/>
              </a:rPr>
              <a:t>2i + 1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its </a:t>
            </a:r>
            <a:r>
              <a:rPr lang="en-US" b="1" dirty="0" smtClean="0">
                <a:latin typeface="Comic Sans MS" panose="030F0702030302020204" pitchFamily="66" charset="0"/>
              </a:rPr>
              <a:t>right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dirty="0" smtClean="0">
                <a:latin typeface="Comic Sans MS" panose="030F0702030302020204" pitchFamily="66" charset="0"/>
              </a:rPr>
              <a:t>2i + 2</a:t>
            </a:r>
          </a:p>
        </p:txBody>
      </p:sp>
      <p:sp>
        <p:nvSpPr>
          <p:cNvPr id="5" name="Oval 4"/>
          <p:cNvSpPr/>
          <p:nvPr/>
        </p:nvSpPr>
        <p:spPr>
          <a:xfrm>
            <a:off x="5715000" y="3428999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9829" y="4430847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35250" y="4430847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68215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48599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47332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5" idx="3"/>
            <a:endCxn id="6" idx="7"/>
          </p:cNvCxnSpPr>
          <p:nvPr/>
        </p:nvCxnSpPr>
        <p:spPr>
          <a:xfrm flipH="1">
            <a:off x="4750074" y="3785555"/>
            <a:ext cx="1031881" cy="7064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7" idx="1"/>
          </p:cNvCxnSpPr>
          <p:nvPr/>
        </p:nvCxnSpPr>
        <p:spPr>
          <a:xfrm>
            <a:off x="6105245" y="3785555"/>
            <a:ext cx="1296960" cy="7064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8" idx="0"/>
          </p:cNvCxnSpPr>
          <p:nvPr/>
        </p:nvCxnSpPr>
        <p:spPr>
          <a:xfrm flipH="1">
            <a:off x="3996815" y="4787403"/>
            <a:ext cx="429969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0"/>
            <a:endCxn id="6" idx="5"/>
          </p:cNvCxnSpPr>
          <p:nvPr/>
        </p:nvCxnSpPr>
        <p:spPr>
          <a:xfrm flipH="1" flipV="1">
            <a:off x="4750074" y="4787403"/>
            <a:ext cx="427125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10" idx="0"/>
          </p:cNvCxnSpPr>
          <p:nvPr/>
        </p:nvCxnSpPr>
        <p:spPr>
          <a:xfrm flipH="1">
            <a:off x="6975932" y="4787403"/>
            <a:ext cx="426273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06328" y="4908827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43793" y="3877178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8248" y="4884044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4714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95098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3831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71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Heap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heap could be implemented using a regular binary tree (left and right child pointers)</a:t>
            </a:r>
          </a:p>
          <a:p>
            <a:endParaRPr lang="en-US" dirty="0"/>
          </a:p>
          <a:p>
            <a:r>
              <a:rPr lang="en-US" dirty="0" smtClean="0"/>
              <a:t>However a heap is a </a:t>
            </a:r>
            <a:r>
              <a:rPr lang="en-US" b="1" i="1" dirty="0" smtClean="0"/>
              <a:t>complete</a:t>
            </a:r>
            <a:r>
              <a:rPr lang="en-US" dirty="0" smtClean="0"/>
              <a:t> binary tree</a:t>
            </a:r>
          </a:p>
          <a:p>
            <a:pPr lvl="1"/>
            <a:r>
              <a:rPr lang="en-US" dirty="0" smtClean="0"/>
              <a:t>So we can use an array or vector instead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3604131"/>
            <a:ext cx="4166525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Notice for any node with index </a:t>
            </a:r>
            <a:r>
              <a:rPr lang="en-US" dirty="0" err="1" smtClean="0">
                <a:latin typeface="Comic Sans MS" panose="030F0702030302020204" pitchFamily="66" charset="0"/>
              </a:rPr>
              <a:t>i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   its </a:t>
            </a:r>
            <a:r>
              <a:rPr lang="en-US" b="1" i="1" dirty="0" smtClean="0">
                <a:latin typeface="Comic Sans MS" panose="030F0702030302020204" pitchFamily="66" charset="0"/>
              </a:rPr>
              <a:t>parent</a:t>
            </a:r>
            <a:r>
              <a:rPr lang="en-US" dirty="0" smtClean="0">
                <a:latin typeface="Comic Sans MS" panose="030F0702030302020204" pitchFamily="66" charset="0"/>
              </a:rPr>
              <a:t> node is at </a:t>
            </a:r>
            <a:r>
              <a:rPr lang="en-US" b="1" i="1" dirty="0" smtClean="0">
                <a:latin typeface="Comic Sans MS" panose="030F0702030302020204" pitchFamily="66" charset="0"/>
              </a:rPr>
              <a:t>(i-1)/2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   its </a:t>
            </a:r>
            <a:r>
              <a:rPr lang="en-US" b="1" i="1" dirty="0" smtClean="0">
                <a:latin typeface="Comic Sans MS" panose="030F0702030302020204" pitchFamily="66" charset="0"/>
              </a:rPr>
              <a:t>left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i="1" dirty="0" smtClean="0">
                <a:latin typeface="Comic Sans MS" panose="030F0702030302020204" pitchFamily="66" charset="0"/>
              </a:rPr>
              <a:t>2i + 1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   its </a:t>
            </a:r>
            <a:r>
              <a:rPr lang="en-US" b="1" i="1" dirty="0" smtClean="0">
                <a:latin typeface="Comic Sans MS" panose="030F0702030302020204" pitchFamily="66" charset="0"/>
              </a:rPr>
              <a:t>right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i="1" dirty="0" smtClean="0">
                <a:latin typeface="Comic Sans MS" panose="030F0702030302020204" pitchFamily="66" charset="0"/>
              </a:rPr>
              <a:t>2i + 2</a:t>
            </a:r>
          </a:p>
        </p:txBody>
      </p:sp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4623725" y="3109912"/>
            <a:ext cx="4089400" cy="3206751"/>
            <a:chOff x="1584" y="2351"/>
            <a:chExt cx="2576" cy="2020"/>
          </a:xfrm>
          <a:noFill/>
        </p:grpSpPr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304" y="3226"/>
              <a:ext cx="1168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3200" b="1" dirty="0" err="1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endParaRPr lang="en-GB" altLang="en-US" sz="2400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 flipV="1">
              <a:off x="2888" y="2920"/>
              <a:ext cx="0" cy="384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2312" y="2351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Parent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(</a:t>
              </a: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i-1)/2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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1584" y="3770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2i+1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Left Child</a:t>
              </a: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2992" y="3770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2i+2</a:t>
              </a: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Right Child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V="1">
              <a:off x="2256" y="3504"/>
              <a:ext cx="576" cy="336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H="1" flipV="1">
              <a:off x="2920" y="3520"/>
              <a:ext cx="576" cy="336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4962002"/>
            <a:ext cx="4166525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Optional: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Draw a NON-complete binary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tree with 5 to 9 nodes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Show this index relation fails to hold</a:t>
            </a:r>
          </a:p>
        </p:txBody>
      </p:sp>
    </p:spTree>
    <p:extLst>
      <p:ext uri="{BB962C8B-B14F-4D97-AF65-F5344CB8AC3E}">
        <p14:creationId xmlns:p14="http://schemas.microsoft.com/office/powerpoint/2010/main" val="29131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4419600"/>
            <a:ext cx="7431087" cy="2286000"/>
          </a:xfrm>
          <a:prstGeom prst="rect">
            <a:avLst/>
          </a:prstGeom>
          <a:solidFill>
            <a:schemeClr val="bg1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1828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26404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26404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35663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3576952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35663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6600" y="35663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62400" y="1066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057400" y="1828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49530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791200" y="1828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5006439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143000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44143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2743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876800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688777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32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General Questions?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Heap Review</a:t>
            </a:r>
          </a:p>
          <a:p>
            <a:pPr lvl="2"/>
            <a:r>
              <a:rPr lang="en-US" dirty="0" smtClean="0"/>
              <a:t>What is a heap</a:t>
            </a:r>
          </a:p>
          <a:p>
            <a:pPr lvl="2"/>
            <a:r>
              <a:rPr lang="en-US" dirty="0" smtClean="0"/>
              <a:t>How to implement a Heap</a:t>
            </a:r>
          </a:p>
          <a:p>
            <a:pPr lvl="1"/>
            <a:r>
              <a:rPr lang="en-US" dirty="0" smtClean="0"/>
              <a:t>Priority Queue Implementation</a:t>
            </a:r>
          </a:p>
          <a:p>
            <a:pPr lvl="2"/>
            <a:r>
              <a:rPr lang="en-US" dirty="0" smtClean="0"/>
              <a:t>Using a Heap</a:t>
            </a:r>
          </a:p>
        </p:txBody>
      </p:sp>
    </p:spTree>
    <p:extLst>
      <p:ext uri="{BB962C8B-B14F-4D97-AF65-F5344CB8AC3E}">
        <p14:creationId xmlns:p14="http://schemas.microsoft.com/office/powerpoint/2010/main" val="22283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Heap Review</a:t>
            </a:r>
          </a:p>
          <a:p>
            <a:pPr lvl="2"/>
            <a:r>
              <a:rPr lang="en-US" dirty="0"/>
              <a:t>What is a heap</a:t>
            </a:r>
          </a:p>
          <a:p>
            <a:pPr lvl="2"/>
            <a:r>
              <a:rPr lang="en-US" dirty="0"/>
              <a:t>How to implement a Heap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Priority Queue Implementation</a:t>
            </a:r>
          </a:p>
          <a:p>
            <a:pPr lvl="2"/>
            <a:r>
              <a:rPr lang="en-US" dirty="0" smtClean="0"/>
              <a:t>Using a Heap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86" y="1284890"/>
            <a:ext cx="2960413" cy="222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2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Priority Queue Implemented with a Heap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mentioned a PQ can be implemented using a Heap.</a:t>
            </a:r>
          </a:p>
          <a:p>
            <a:pPr lvl="1"/>
            <a:r>
              <a:rPr lang="en-US" dirty="0" smtClean="0"/>
              <a:t>Each </a:t>
            </a:r>
            <a:r>
              <a:rPr lang="en-US" b="1" dirty="0" smtClean="0">
                <a:solidFill>
                  <a:srgbClr val="FF0000"/>
                </a:solidFill>
              </a:rPr>
              <a:t>node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 heap contains </a:t>
            </a:r>
            <a:r>
              <a:rPr lang="en-US" b="1" dirty="0" smtClean="0">
                <a:solidFill>
                  <a:srgbClr val="FF0000"/>
                </a:solidFill>
              </a:rPr>
              <a:t>one item (key and data)</a:t>
            </a:r>
          </a:p>
          <a:p>
            <a:pPr lvl="1"/>
            <a:r>
              <a:rPr lang="en-US" dirty="0" smtClean="0"/>
              <a:t>Each node is </a:t>
            </a:r>
            <a:r>
              <a:rPr lang="en-US" b="1" dirty="0" smtClean="0">
                <a:solidFill>
                  <a:srgbClr val="FF0000"/>
                </a:solidFill>
              </a:rPr>
              <a:t>keyed on priority</a:t>
            </a:r>
          </a:p>
          <a:p>
            <a:pPr lvl="2"/>
            <a:r>
              <a:rPr lang="en-US" dirty="0" smtClean="0"/>
              <a:t>So in a max heap the item with the largest key is the root node</a:t>
            </a:r>
          </a:p>
          <a:p>
            <a:endParaRPr lang="en-US" dirty="0" smtClean="0"/>
          </a:p>
          <a:p>
            <a:r>
              <a:rPr lang="en-US" dirty="0" smtClean="0"/>
              <a:t>For the heap to be a priority queue we must also 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2 </a:t>
            </a:r>
            <a:r>
              <a:rPr lang="en-US" b="1" dirty="0" smtClean="0">
                <a:solidFill>
                  <a:srgbClr val="FF0000"/>
                </a:solidFill>
              </a:rPr>
              <a:t>functions</a:t>
            </a:r>
            <a:r>
              <a:rPr lang="en-US" dirty="0" smtClean="0"/>
              <a:t> implemented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insertItem</a:t>
            </a:r>
            <a:r>
              <a:rPr lang="en-US" b="1" dirty="0" smtClean="0">
                <a:solidFill>
                  <a:srgbClr val="FF0000"/>
                </a:solidFill>
              </a:rPr>
              <a:t>(item)</a:t>
            </a:r>
          </a:p>
          <a:p>
            <a:pPr lvl="2"/>
            <a:r>
              <a:rPr lang="en-US" i="1" dirty="0" smtClean="0"/>
              <a:t>aka </a:t>
            </a:r>
            <a:r>
              <a:rPr lang="en-US" i="1" dirty="0" err="1" smtClean="0"/>
              <a:t>enqueue</a:t>
            </a:r>
            <a:r>
              <a:rPr lang="en-US" i="1" dirty="0" smtClean="0"/>
              <a:t>(entry) </a:t>
            </a:r>
            <a:endParaRPr lang="en-US" i="1" dirty="0" smtClean="0"/>
          </a:p>
          <a:p>
            <a:pPr lvl="2"/>
            <a:r>
              <a:rPr lang="en-US" dirty="0" smtClean="0"/>
              <a:t>adds </a:t>
            </a:r>
            <a:r>
              <a:rPr lang="en-US" dirty="0" smtClean="0"/>
              <a:t>item to the heap and readjusts tree as needed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removeItem</a:t>
            </a:r>
            <a:r>
              <a:rPr lang="en-US" b="1" dirty="0" smtClean="0">
                <a:solidFill>
                  <a:srgbClr val="FF0000"/>
                </a:solidFill>
              </a:rPr>
              <a:t>()</a:t>
            </a:r>
          </a:p>
          <a:p>
            <a:pPr lvl="2"/>
            <a:r>
              <a:rPr lang="en-US" i="1" dirty="0" smtClean="0"/>
              <a:t>aka </a:t>
            </a:r>
            <a:r>
              <a:rPr lang="en-US" i="1" dirty="0" err="1" smtClean="0"/>
              <a:t>dequeue</a:t>
            </a:r>
            <a:r>
              <a:rPr lang="en-US" i="1" dirty="0" smtClean="0"/>
              <a:t>()</a:t>
            </a:r>
          </a:p>
          <a:p>
            <a:pPr lvl="2"/>
            <a:r>
              <a:rPr lang="en-US" dirty="0" smtClean="0"/>
              <a:t>removes the highest priority item from the heap (the root) </a:t>
            </a:r>
            <a:br>
              <a:rPr lang="en-US" dirty="0" smtClean="0"/>
            </a:br>
            <a:r>
              <a:rPr lang="en-US" dirty="0" smtClean="0"/>
              <a:t>and readjusts the tree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 implemented as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 PQ functions</a:t>
            </a:r>
          </a:p>
          <a:p>
            <a:pPr lvl="1"/>
            <a:r>
              <a:rPr lang="en-US" dirty="0" err="1" smtClean="0"/>
              <a:t>insertItem</a:t>
            </a:r>
            <a:r>
              <a:rPr lang="en-US" dirty="0" smtClean="0"/>
              <a:t>(item)</a:t>
            </a:r>
          </a:p>
          <a:p>
            <a:pPr lvl="1"/>
            <a:r>
              <a:rPr lang="en-US" dirty="0" err="1" smtClean="0"/>
              <a:t>removeItem</a:t>
            </a:r>
            <a:r>
              <a:rPr lang="en-US" dirty="0" smtClean="0"/>
              <a:t>()</a:t>
            </a:r>
          </a:p>
          <a:p>
            <a:r>
              <a:rPr lang="en-US" dirty="0" smtClean="0"/>
              <a:t>Really are just inserting and removing a node respectively from the heap</a:t>
            </a:r>
          </a:p>
          <a:p>
            <a:pPr lvl="1"/>
            <a:r>
              <a:rPr lang="en-US" dirty="0" smtClean="0"/>
              <a:t>Requires two support functions:</a:t>
            </a:r>
          </a:p>
          <a:p>
            <a:pPr lvl="2"/>
            <a:r>
              <a:rPr lang="en-US" dirty="0" err="1" smtClean="0"/>
              <a:t>reheapUp</a:t>
            </a:r>
            <a:endParaRPr lang="en-US" dirty="0" smtClean="0"/>
          </a:p>
          <a:p>
            <a:pPr lvl="2"/>
            <a:r>
              <a:rPr lang="en-US" dirty="0" err="1" smtClean="0"/>
              <a:t>reheapDown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Examples follow</a:t>
            </a:r>
          </a:p>
        </p:txBody>
      </p:sp>
    </p:spTree>
    <p:extLst>
      <p:ext uri="{BB962C8B-B14F-4D97-AF65-F5344CB8AC3E}">
        <p14:creationId xmlns:p14="http://schemas.microsoft.com/office/powerpoint/2010/main" val="3604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Queue </a:t>
            </a:r>
            <a:r>
              <a:rPr lang="en-US" dirty="0" err="1" smtClean="0"/>
              <a:t>insertItem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insertItem</a:t>
            </a:r>
            <a:r>
              <a:rPr lang="en-US" dirty="0" smtClean="0"/>
              <a:t>(e)</a:t>
            </a:r>
          </a:p>
          <a:p>
            <a:pPr lvl="1"/>
            <a:r>
              <a:rPr lang="en-US" dirty="0" smtClean="0"/>
              <a:t>put e at the end of the heap (at index </a:t>
            </a:r>
            <a:r>
              <a:rPr lang="en-US" dirty="0" err="1" smtClean="0"/>
              <a:t>heap.size</a:t>
            </a:r>
            <a:r>
              <a:rPr lang="en-US" dirty="0" smtClean="0"/>
              <a:t>()-1)</a:t>
            </a:r>
          </a:p>
          <a:p>
            <a:pPr lvl="1"/>
            <a:r>
              <a:rPr lang="en-US" dirty="0" err="1" smtClean="0"/>
              <a:t>reheapUp</a:t>
            </a:r>
            <a:r>
              <a:rPr lang="en-US" dirty="0" smtClean="0"/>
              <a:t>(</a:t>
            </a:r>
            <a:r>
              <a:rPr lang="en-US" dirty="0" err="1" smtClean="0"/>
              <a:t>heap.size</a:t>
            </a:r>
            <a:r>
              <a:rPr lang="en-US" dirty="0" smtClean="0"/>
              <a:t>()-1)</a:t>
            </a:r>
          </a:p>
          <a:p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1489459"/>
            <a:ext cx="6962340" cy="872741"/>
            <a:chOff x="1219200" y="1489459"/>
            <a:chExt cx="6962340" cy="872741"/>
          </a:xfrm>
        </p:grpSpPr>
        <p:sp>
          <p:nvSpPr>
            <p:cNvPr id="4" name="TextBox 3"/>
            <p:cNvSpPr txBox="1"/>
            <p:nvPr/>
          </p:nvSpPr>
          <p:spPr>
            <a:xfrm>
              <a:off x="4648200" y="1489459"/>
              <a:ext cx="353334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complete binary tree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267200" y="1674125"/>
              <a:ext cx="381000" cy="184666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219200" y="1981200"/>
              <a:ext cx="6858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2438400"/>
            <a:ext cx="6426135" cy="1011198"/>
            <a:chOff x="1219200" y="2438400"/>
            <a:chExt cx="6426135" cy="1011198"/>
          </a:xfrm>
        </p:grpSpPr>
        <p:sp>
          <p:nvSpPr>
            <p:cNvPr id="8" name="TextBox 7"/>
            <p:cNvSpPr txBox="1"/>
            <p:nvPr/>
          </p:nvSpPr>
          <p:spPr>
            <a:xfrm>
              <a:off x="5184405" y="3080266"/>
              <a:ext cx="246093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heap order</a:t>
              </a: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4267200" y="2895600"/>
              <a:ext cx="917205" cy="369332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1219200" y="2438400"/>
              <a:ext cx="3574576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8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Queue </a:t>
            </a:r>
            <a:r>
              <a:rPr lang="en-US" dirty="0" err="1" smtClean="0"/>
              <a:t>insertItem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insertItem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 e at the end of the heap (at index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heap.size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()-1)</a:t>
            </a:r>
          </a:p>
          <a:p>
            <a:pPr lvl="1"/>
            <a:r>
              <a:rPr lang="en-US" dirty="0" err="1" smtClean="0"/>
              <a:t>reheapUp</a:t>
            </a:r>
            <a:r>
              <a:rPr lang="en-US" dirty="0" smtClean="0"/>
              <a:t>(</a:t>
            </a:r>
            <a:r>
              <a:rPr lang="en-US" dirty="0" err="1" smtClean="0"/>
              <a:t>heap.size</a:t>
            </a:r>
            <a:r>
              <a:rPr lang="en-US" dirty="0" smtClean="0"/>
              <a:t>()-1)</a:t>
            </a:r>
          </a:p>
          <a:p>
            <a:endParaRPr lang="en-US" dirty="0" smtClean="0"/>
          </a:p>
          <a:p>
            <a:r>
              <a:rPr lang="en-US" dirty="0" err="1" smtClean="0"/>
              <a:t>reheapUp</a:t>
            </a:r>
            <a:r>
              <a:rPr lang="en-US" dirty="0" smtClean="0"/>
              <a:t>(index)</a:t>
            </a:r>
          </a:p>
          <a:p>
            <a:pPr lvl="1"/>
            <a:r>
              <a:rPr lang="en-US" dirty="0" smtClean="0"/>
              <a:t>while e is not in the root &amp;&amp; </a:t>
            </a:r>
            <a:r>
              <a:rPr lang="en-US" dirty="0" err="1" smtClean="0"/>
              <a:t>e.key</a:t>
            </a:r>
            <a:r>
              <a:rPr lang="en-US" dirty="0" smtClean="0"/>
              <a:t> &gt; parent(e).key</a:t>
            </a:r>
          </a:p>
          <a:p>
            <a:pPr lvl="2"/>
            <a:r>
              <a:rPr lang="en-US" dirty="0" smtClean="0"/>
              <a:t>swap e with its parent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Notice this swap can occur a maximum number of times equal to the height of the tree</a:t>
            </a:r>
          </a:p>
          <a:p>
            <a:pPr lvl="2"/>
            <a:r>
              <a:rPr lang="en-US" dirty="0" err="1" smtClean="0"/>
              <a:t>lg</a:t>
            </a:r>
            <a:r>
              <a:rPr lang="en-US" dirty="0" smtClean="0"/>
              <a:t> N times, where N = number of nodes in the tree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1489459"/>
            <a:ext cx="6962340" cy="872741"/>
            <a:chOff x="1219200" y="1489459"/>
            <a:chExt cx="6962340" cy="872741"/>
          </a:xfrm>
        </p:grpSpPr>
        <p:sp>
          <p:nvSpPr>
            <p:cNvPr id="4" name="TextBox 3"/>
            <p:cNvSpPr txBox="1"/>
            <p:nvPr/>
          </p:nvSpPr>
          <p:spPr>
            <a:xfrm>
              <a:off x="4648200" y="1489459"/>
              <a:ext cx="353334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complete binary tree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267200" y="1674125"/>
              <a:ext cx="381000" cy="184666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219200" y="1981200"/>
              <a:ext cx="6858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2438400"/>
            <a:ext cx="6426135" cy="1011198"/>
            <a:chOff x="1219200" y="2438400"/>
            <a:chExt cx="6426135" cy="1011198"/>
          </a:xfrm>
        </p:grpSpPr>
        <p:sp>
          <p:nvSpPr>
            <p:cNvPr id="8" name="TextBox 7"/>
            <p:cNvSpPr txBox="1"/>
            <p:nvPr/>
          </p:nvSpPr>
          <p:spPr>
            <a:xfrm>
              <a:off x="5184405" y="3080266"/>
              <a:ext cx="246093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heap order</a:t>
              </a: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4267200" y="2895600"/>
              <a:ext cx="917205" cy="369332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1219200" y="2438400"/>
              <a:ext cx="3574576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73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insertItem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Here is an initial heap. 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9" name="Group 8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70" name="Group 36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93" name="Rectangle 37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38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39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40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41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42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43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44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45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46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47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Text Box 48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" name="Rectangle 49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73" name="Rectangle 50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74" name="Rectangle 51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75" name="Rectangle 52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76" name="Rectangle 53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78" name="Rectangle 55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79" name="Rectangle 56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80" name="Rectangle 57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81" name="Rectangle 58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82" name="Rectangle 59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83" name="Text Box 60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4" name="Text Box 61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5" name="Text Box 62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6" name="Text Box 63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7" name="Text Box 64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8" name="Text Box 6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9" name="Text Box 66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0" name="Text Box 6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1" name="Text Box 68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" name="Text Box 69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04" name="Group 84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105" name="Oval 5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Oval 6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Oval 7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Oval 8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Oval 9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Oval 12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Text Box 13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4" name="Text Box 14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5" name="Text Box 15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6" name="Text Box 16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7" name="Text Box 17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0" name="Text Box 20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1" name="Line 21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25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26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28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Text Box 29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7" name="Line 30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75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81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82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84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Insert 42 as leaf at back of vector.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74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84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86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8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9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0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1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3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5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6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08" name="Oval 46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9" name="Oval 47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0" name="Oval 48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1" name="Oval 49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" name="Oval 50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3" name="Oval 51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4" name="Oval 52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5" name="Oval 53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6" name="Text Box 54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7" name="Text Box 55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8" name="Text Box 56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9" name="Text Box 57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" name="Text Box 58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" name="Text Box 59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" name="Text Box 60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" name="Text Box 61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" name="Line 62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63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64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65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66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9" name="Text Box 67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" name="Line 68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69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70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72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5" name="Text Box 73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" name="Line 74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Insert 42 as leaf at back of vector.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74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84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86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8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9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0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1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3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5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6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08" name="Oval 46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9" name="Oval 47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0" name="Oval 48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1" name="Oval 49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" name="Oval 50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3" name="Oval 51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4" name="Oval 52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5" name="Oval 53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6" name="Text Box 54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7" name="Text Box 55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8" name="Text Box 56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9" name="Text Box 57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" name="Text Box 58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" name="Text Box 59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" name="Text Box 60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" name="Text Box 61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" name="Line 62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63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64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65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66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9" name="Text Box 67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" name="Line 68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69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70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72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5" name="Text Box 73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" name="Line 74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76"/>
          <p:cNvSpPr txBox="1">
            <a:spLocks noChangeArrowheads="1"/>
          </p:cNvSpPr>
          <p:nvPr/>
        </p:nvSpPr>
        <p:spPr bwMode="auto">
          <a:xfrm>
            <a:off x="457200" y="5562600"/>
            <a:ext cx="4572000" cy="439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 lIns="182880" tIns="137160" rIns="182880" bIns="137160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Fails the heap property </a:t>
            </a:r>
          </a:p>
        </p:txBody>
      </p:sp>
    </p:spTree>
    <p:extLst>
      <p:ext uri="{BB962C8B-B14F-4D97-AF65-F5344CB8AC3E}">
        <p14:creationId xmlns:p14="http://schemas.microsoft.com/office/powerpoint/2010/main" val="27869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Shift 42 up above its parent 21.</a:t>
            </a:r>
            <a:endParaRPr lang="en-GB" altLang="en-US" sz="2800" dirty="0" smtClean="0"/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74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84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86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8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9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0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1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3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5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6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08" name="Oval 46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9" name="Oval 47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0" name="Oval 48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1" name="Oval 49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" name="Oval 50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3" name="Oval 51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4" name="Oval 52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5" name="Oval 53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6" name="Text Box 54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7" name="Text Box 55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8" name="Text Box 56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9" name="Text Box 57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" name="Text Box 58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" name="Text Box 59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" name="Text Box 60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" name="Text Box 61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" name="Line 62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63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64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65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66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9" name="Text Box 67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" name="Line 68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69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70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72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5" name="Text Box 73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" name="Line 74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urved Right Arrow 13"/>
          <p:cNvSpPr/>
          <p:nvPr/>
        </p:nvSpPr>
        <p:spPr>
          <a:xfrm rot="1067265">
            <a:off x="1587500" y="3900487"/>
            <a:ext cx="360362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841594" flipV="1">
            <a:off x="2552990" y="4087945"/>
            <a:ext cx="500062" cy="10581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Curved Left Arrow 137"/>
          <p:cNvSpPr/>
          <p:nvPr/>
        </p:nvSpPr>
        <p:spPr>
          <a:xfrm flipV="1">
            <a:off x="8010774" y="3686174"/>
            <a:ext cx="582392" cy="2413201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9" name="Curved Left Arrow 138"/>
          <p:cNvSpPr/>
          <p:nvPr/>
        </p:nvSpPr>
        <p:spPr>
          <a:xfrm flipH="1">
            <a:off x="6457389" y="3877961"/>
            <a:ext cx="456017" cy="2221416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Shift 42 up above its parent 21.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75"/>
          <p:cNvSpPr txBox="1">
            <a:spLocks noChangeArrowheads="1"/>
          </p:cNvSpPr>
          <p:nvPr/>
        </p:nvSpPr>
        <p:spPr bwMode="auto">
          <a:xfrm>
            <a:off x="457200" y="5562600"/>
            <a:ext cx="4572000" cy="439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 lIns="182880" tIns="137160" rIns="182880" bIns="137160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Fails the heap property </a:t>
            </a:r>
          </a:p>
        </p:txBody>
      </p:sp>
    </p:spTree>
    <p:extLst>
      <p:ext uri="{BB962C8B-B14F-4D97-AF65-F5344CB8AC3E}">
        <p14:creationId xmlns:p14="http://schemas.microsoft.com/office/powerpoint/2010/main" val="29743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Implementation of PQs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 can be implemented using a Binary Heap (or just Heap for now)</a:t>
            </a:r>
          </a:p>
          <a:p>
            <a:endParaRPr lang="en-US" dirty="0" smtClean="0"/>
          </a:p>
          <a:p>
            <a:r>
              <a:rPr lang="en-US" dirty="0" smtClean="0"/>
              <a:t>A Heap is a binary tree with two properties</a:t>
            </a:r>
          </a:p>
          <a:p>
            <a:pPr lvl="1"/>
            <a:r>
              <a:rPr lang="en-US" dirty="0" smtClean="0"/>
              <a:t>Structure Property</a:t>
            </a:r>
          </a:p>
          <a:p>
            <a:pPr lvl="1"/>
            <a:r>
              <a:rPr lang="en-US" dirty="0" smtClean="0"/>
              <a:t>Heap-Order Property</a:t>
            </a:r>
          </a:p>
          <a:p>
            <a:pPr lvl="2"/>
            <a:r>
              <a:rPr lang="en-US" dirty="0" smtClean="0"/>
              <a:t>Max Heap</a:t>
            </a:r>
          </a:p>
          <a:p>
            <a:pPr lvl="2"/>
            <a:r>
              <a:rPr lang="en-US" dirty="0" smtClean="0"/>
              <a:t>Min Heap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9382"/>
            <a:ext cx="3918044" cy="25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4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Shift 42 up above its parent 35.</a:t>
            </a:r>
            <a:endParaRPr lang="en-GB" altLang="en-US" sz="2800" dirty="0" smtClean="0"/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Curved Right Arrow 69"/>
          <p:cNvSpPr/>
          <p:nvPr/>
        </p:nvSpPr>
        <p:spPr>
          <a:xfrm rot="19139432">
            <a:off x="1430381" y="3531394"/>
            <a:ext cx="360362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Curved Left Arrow 70"/>
          <p:cNvSpPr/>
          <p:nvPr/>
        </p:nvSpPr>
        <p:spPr>
          <a:xfrm rot="19024001" flipV="1">
            <a:off x="2214847" y="2569815"/>
            <a:ext cx="500062" cy="11631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Curved Left Arrow 71"/>
          <p:cNvSpPr/>
          <p:nvPr/>
        </p:nvSpPr>
        <p:spPr>
          <a:xfrm flipV="1">
            <a:off x="7988301" y="2413000"/>
            <a:ext cx="582392" cy="1570238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Curved Left Arrow 72"/>
          <p:cNvSpPr/>
          <p:nvPr/>
        </p:nvSpPr>
        <p:spPr>
          <a:xfrm flipH="1">
            <a:off x="6434916" y="2537793"/>
            <a:ext cx="456017" cy="1445446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Shift 42 up above its parent 35.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6321425" y="1955800"/>
            <a:ext cx="1665288" cy="4699000"/>
            <a:chOff x="3982" y="1232"/>
            <a:chExt cx="1049" cy="2960"/>
          </a:xfrm>
        </p:grpSpPr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4359" y="1247"/>
              <a:ext cx="672" cy="2928"/>
              <a:chOff x="4359" y="1247"/>
              <a:chExt cx="672" cy="2928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 rot="-5400000">
                <a:off x="4561" y="3707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 rot="-5400000">
                <a:off x="4561" y="3441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 rot="-5400000">
                <a:off x="4560" y="3174"/>
                <a:ext cx="267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 rot="-5400000">
                <a:off x="4560" y="1577"/>
                <a:ext cx="267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 rot="-5400000">
                <a:off x="4561" y="1045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 rot="-5400000">
                <a:off x="4561" y="1311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 rot="-5400000">
                <a:off x="4561" y="1844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 rot="-5400000">
                <a:off x="4561" y="2110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 rot="-5400000">
                <a:off x="4563" y="2375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 rot="-5400000">
                <a:off x="4561" y="2642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 rot="-5400000">
                <a:off x="4561" y="2908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76"/>
          <p:cNvSpPr txBox="1">
            <a:spLocks noChangeArrowheads="1"/>
          </p:cNvSpPr>
          <p:nvPr/>
        </p:nvSpPr>
        <p:spPr bwMode="auto">
          <a:xfrm>
            <a:off x="457200" y="5562600"/>
            <a:ext cx="4572000" cy="4397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 lIns="182880" tIns="137160" rIns="182880" bIns="137160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Satisfies the heap property</a:t>
            </a:r>
          </a:p>
        </p:txBody>
      </p:sp>
    </p:spTree>
    <p:extLst>
      <p:ext uri="{BB962C8B-B14F-4D97-AF65-F5344CB8AC3E}">
        <p14:creationId xmlns:p14="http://schemas.microsoft.com/office/powerpoint/2010/main" val="1852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Priority Queue </a:t>
            </a:r>
            <a:r>
              <a:rPr lang="en-US" dirty="0" err="1" smtClean="0"/>
              <a:t>removeItem</a:t>
            </a:r>
            <a:r>
              <a:rPr lang="en-US" dirty="0" smtClean="0"/>
              <a:t>()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removeItem</a:t>
            </a:r>
            <a:endParaRPr lang="en-US" dirty="0" smtClean="0"/>
          </a:p>
          <a:p>
            <a:pPr lvl="1"/>
            <a:r>
              <a:rPr lang="en-US" dirty="0" smtClean="0"/>
              <a:t>extract the element from the root</a:t>
            </a:r>
          </a:p>
          <a:p>
            <a:pPr lvl="1"/>
            <a:r>
              <a:rPr lang="en-US" dirty="0" smtClean="0"/>
              <a:t>put the element </a:t>
            </a:r>
            <a:r>
              <a:rPr lang="en-US" b="1" i="1" dirty="0" smtClean="0"/>
              <a:t>p</a:t>
            </a:r>
            <a:r>
              <a:rPr lang="en-US" dirty="0" smtClean="0"/>
              <a:t> from the last leaf in its place</a:t>
            </a:r>
          </a:p>
          <a:p>
            <a:pPr lvl="2"/>
            <a:r>
              <a:rPr lang="en-US" dirty="0" smtClean="0"/>
              <a:t>i.e. move last element to be the root</a:t>
            </a:r>
          </a:p>
          <a:p>
            <a:pPr lvl="1"/>
            <a:r>
              <a:rPr lang="en-US" dirty="0" smtClean="0"/>
              <a:t>remove the last leaf</a:t>
            </a:r>
          </a:p>
          <a:p>
            <a:pPr lvl="4"/>
            <a:endParaRPr lang="en-US" dirty="0" smtClean="0"/>
          </a:p>
          <a:p>
            <a:pPr lvl="1"/>
            <a:r>
              <a:rPr lang="en-US" dirty="0" err="1" smtClean="0"/>
              <a:t>reheapDown</a:t>
            </a:r>
            <a:r>
              <a:rPr lang="en-US" dirty="0" smtClean="0"/>
              <a:t>(0, </a:t>
            </a:r>
            <a:r>
              <a:rPr lang="en-US" b="1" i="1" dirty="0" smtClean="0"/>
              <a:t>p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219200" y="1292998"/>
            <a:ext cx="7267140" cy="1983602"/>
            <a:chOff x="1219200" y="1292998"/>
            <a:chExt cx="7267140" cy="1983602"/>
          </a:xfrm>
        </p:grpSpPr>
        <p:sp>
          <p:nvSpPr>
            <p:cNvPr id="5" name="TextBox 4"/>
            <p:cNvSpPr txBox="1"/>
            <p:nvPr/>
          </p:nvSpPr>
          <p:spPr>
            <a:xfrm>
              <a:off x="4953000" y="1292998"/>
              <a:ext cx="353334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complete binary tree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867400" y="1662330"/>
              <a:ext cx="304800" cy="47127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219200" y="2133600"/>
              <a:ext cx="6858000" cy="1143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19200" y="3637589"/>
            <a:ext cx="6426135" cy="911791"/>
            <a:chOff x="1219200" y="2537807"/>
            <a:chExt cx="6426135" cy="911791"/>
          </a:xfrm>
        </p:grpSpPr>
        <p:sp>
          <p:nvSpPr>
            <p:cNvPr id="11" name="TextBox 10"/>
            <p:cNvSpPr txBox="1"/>
            <p:nvPr/>
          </p:nvSpPr>
          <p:spPr>
            <a:xfrm>
              <a:off x="5184405" y="3080266"/>
              <a:ext cx="246093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heap order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 flipV="1">
              <a:off x="4038600" y="2804507"/>
              <a:ext cx="1145805" cy="460425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219200" y="2537807"/>
              <a:ext cx="2819400" cy="533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3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Priority Queue </a:t>
            </a:r>
            <a:r>
              <a:rPr lang="en-US" dirty="0" err="1" smtClean="0"/>
              <a:t>removeItem</a:t>
            </a:r>
            <a:r>
              <a:rPr lang="en-US" dirty="0" smtClean="0"/>
              <a:t>()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removeItem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extract the element from the root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 the element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from the last leaf in its place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i.e. move last element to be the root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remove the last leaf</a:t>
            </a:r>
          </a:p>
          <a:p>
            <a:pPr lvl="4"/>
            <a:endParaRPr lang="en-US" dirty="0" smtClean="0"/>
          </a:p>
          <a:p>
            <a:pPr lvl="1"/>
            <a:r>
              <a:rPr lang="en-US" dirty="0" err="1" smtClean="0"/>
              <a:t>reheapDown</a:t>
            </a:r>
            <a:r>
              <a:rPr lang="en-US" dirty="0" smtClean="0"/>
              <a:t>(0, </a:t>
            </a:r>
            <a:r>
              <a:rPr lang="en-US" b="1" i="1" dirty="0" smtClean="0"/>
              <a:t>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reheapDown</a:t>
            </a:r>
            <a:r>
              <a:rPr lang="en-US" dirty="0" smtClean="0"/>
              <a:t>(index, </a:t>
            </a:r>
            <a:r>
              <a:rPr lang="en-US" b="1" i="1" dirty="0" smtClean="0"/>
              <a:t>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while node (</a:t>
            </a:r>
            <a:r>
              <a:rPr lang="en-US" b="1" i="1" dirty="0" smtClean="0"/>
              <a:t>p</a:t>
            </a:r>
            <a:r>
              <a:rPr lang="en-US" dirty="0" smtClean="0"/>
              <a:t>) is not a leaf &amp;&amp; </a:t>
            </a:r>
            <a:r>
              <a:rPr lang="en-US" b="1" i="1" dirty="0" err="1" smtClean="0"/>
              <a:t>p</a:t>
            </a:r>
            <a:r>
              <a:rPr lang="en-US" dirty="0" err="1" smtClean="0"/>
              <a:t>.key</a:t>
            </a:r>
            <a:r>
              <a:rPr lang="en-US" dirty="0" smtClean="0"/>
              <a:t> &lt; any child’s key</a:t>
            </a:r>
          </a:p>
          <a:p>
            <a:pPr lvl="2"/>
            <a:r>
              <a:rPr lang="en-US" dirty="0" smtClean="0"/>
              <a:t>swap </a:t>
            </a:r>
            <a:r>
              <a:rPr lang="en-US" b="1" i="1" dirty="0" smtClean="0"/>
              <a:t>p</a:t>
            </a:r>
            <a:r>
              <a:rPr lang="en-US" dirty="0" smtClean="0"/>
              <a:t> with child that has largest key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19200" y="1292998"/>
            <a:ext cx="7267140" cy="1983602"/>
            <a:chOff x="1219200" y="1292998"/>
            <a:chExt cx="7267140" cy="1983602"/>
          </a:xfrm>
        </p:grpSpPr>
        <p:sp>
          <p:nvSpPr>
            <p:cNvPr id="5" name="TextBox 4"/>
            <p:cNvSpPr txBox="1"/>
            <p:nvPr/>
          </p:nvSpPr>
          <p:spPr>
            <a:xfrm>
              <a:off x="4953000" y="1292998"/>
              <a:ext cx="353334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complete binary tree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867400" y="1662330"/>
              <a:ext cx="304800" cy="47127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219200" y="2133600"/>
              <a:ext cx="6858000" cy="1143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19200" y="3637589"/>
            <a:ext cx="6426135" cy="911791"/>
            <a:chOff x="1219200" y="2537807"/>
            <a:chExt cx="6426135" cy="911791"/>
          </a:xfrm>
        </p:grpSpPr>
        <p:sp>
          <p:nvSpPr>
            <p:cNvPr id="11" name="TextBox 10"/>
            <p:cNvSpPr txBox="1"/>
            <p:nvPr/>
          </p:nvSpPr>
          <p:spPr>
            <a:xfrm>
              <a:off x="5184405" y="3080266"/>
              <a:ext cx="246093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heap order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 flipV="1">
              <a:off x="4038600" y="2804507"/>
              <a:ext cx="1145805" cy="460425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219200" y="2537807"/>
              <a:ext cx="2819400" cy="533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99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Remove and return the largest value 45.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1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8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Put last (back) element 21 in the root node</a:t>
            </a:r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1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8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urved Left Arrow 2"/>
          <p:cNvSpPr/>
          <p:nvPr/>
        </p:nvSpPr>
        <p:spPr>
          <a:xfrm rot="1138526" flipV="1">
            <a:off x="2840565" y="2444322"/>
            <a:ext cx="582392" cy="29350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urved Left Arrow 69"/>
          <p:cNvSpPr/>
          <p:nvPr/>
        </p:nvSpPr>
        <p:spPr>
          <a:xfrm flipV="1">
            <a:off x="7985530" y="2096686"/>
            <a:ext cx="582392" cy="3960027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Put last (back) element 21 in the root node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5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7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8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9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0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1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2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3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4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5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6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7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0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2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6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7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8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9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0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06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Replace 21 with its largest child </a:t>
            </a:r>
            <a:r>
              <a:rPr lang="en-GB" altLang="en-US" sz="2800" dirty="0" smtClean="0"/>
              <a:t>42.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5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7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8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9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0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1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2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3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4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5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6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7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0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2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6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7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8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9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0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Curved Right Arrow 66"/>
          <p:cNvSpPr/>
          <p:nvPr/>
        </p:nvSpPr>
        <p:spPr>
          <a:xfrm rot="14498129">
            <a:off x="2470634" y="2185857"/>
            <a:ext cx="386215" cy="18999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urved Left Arrow 67"/>
          <p:cNvSpPr/>
          <p:nvPr/>
        </p:nvSpPr>
        <p:spPr>
          <a:xfrm rot="14347740" flipV="1">
            <a:off x="1876029" y="1460109"/>
            <a:ext cx="331980" cy="17313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urved Left Arrow 68"/>
          <p:cNvSpPr/>
          <p:nvPr/>
        </p:nvSpPr>
        <p:spPr>
          <a:xfrm flipV="1">
            <a:off x="7985530" y="2096685"/>
            <a:ext cx="582392" cy="651277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urved Left Arrow 69"/>
          <p:cNvSpPr/>
          <p:nvPr/>
        </p:nvSpPr>
        <p:spPr>
          <a:xfrm flipH="1">
            <a:off x="6432146" y="2148445"/>
            <a:ext cx="456017" cy="599518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Replace 21 with its largest child 42.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5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6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6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2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4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9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0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1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4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Replace 21 with its largest child 35.</a:t>
            </a:r>
            <a:endParaRPr lang="en-GB" altLang="en-US" sz="2800" dirty="0" smtClean="0"/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5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6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6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2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4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9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0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1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Curved Right Arrow 66"/>
          <p:cNvSpPr/>
          <p:nvPr/>
        </p:nvSpPr>
        <p:spPr>
          <a:xfrm rot="19139432">
            <a:off x="1430381" y="3531394"/>
            <a:ext cx="360362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urved Left Arrow 67"/>
          <p:cNvSpPr/>
          <p:nvPr/>
        </p:nvSpPr>
        <p:spPr>
          <a:xfrm rot="19024001" flipV="1">
            <a:off x="2214847" y="2569815"/>
            <a:ext cx="500062" cy="11631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urved Left Arrow 68"/>
          <p:cNvSpPr/>
          <p:nvPr/>
        </p:nvSpPr>
        <p:spPr>
          <a:xfrm flipV="1">
            <a:off x="8007301" y="2481263"/>
            <a:ext cx="582392" cy="1513412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urved Left Arrow 69"/>
          <p:cNvSpPr/>
          <p:nvPr/>
        </p:nvSpPr>
        <p:spPr>
          <a:xfrm flipH="1">
            <a:off x="6453916" y="2601540"/>
            <a:ext cx="456017" cy="1393136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When a complete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binary tree is built,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its first node must be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root.</a:t>
              </a:r>
            </a:p>
          </p:txBody>
        </p:sp>
      </p:grp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299325" y="1081088"/>
            <a:ext cx="776288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>
                <a:solidFill>
                  <a:schemeClr val="tx1"/>
                </a:solidFill>
              </a:rPr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34340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Replace 21 with its largest child 35.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5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6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6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2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4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9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0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1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21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Max Heap</a:t>
            </a:r>
          </a:p>
          <a:p>
            <a:pPr lvl="1"/>
            <a:r>
              <a:rPr lang="en-US" dirty="0" smtClean="0"/>
              <a:t>is a complete binary tree</a:t>
            </a:r>
          </a:p>
          <a:p>
            <a:pPr lvl="1"/>
            <a:r>
              <a:rPr lang="en-US" dirty="0" smtClean="0"/>
              <a:t>key value of each node is at least as large as its children</a:t>
            </a:r>
          </a:p>
          <a:p>
            <a:pPr lvl="2"/>
            <a:r>
              <a:rPr lang="en-US" dirty="0" smtClean="0"/>
              <a:t>So the root of the heap has the largest value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heap can be implemented using an array</a:t>
            </a:r>
          </a:p>
          <a:p>
            <a:pPr lvl="1"/>
            <a:r>
              <a:rPr lang="en-US" dirty="0" err="1" smtClean="0"/>
              <a:t>reheapUp</a:t>
            </a:r>
            <a:r>
              <a:rPr lang="en-US" dirty="0" smtClean="0"/>
              <a:t> maintains the heap on </a:t>
            </a:r>
            <a:r>
              <a:rPr lang="en-US" dirty="0" err="1" smtClean="0"/>
              <a:t>insertItem</a:t>
            </a:r>
            <a:endParaRPr lang="en-US" dirty="0" smtClean="0"/>
          </a:p>
          <a:p>
            <a:pPr lvl="1"/>
            <a:r>
              <a:rPr lang="en-US" dirty="0" err="1" smtClean="0"/>
              <a:t>reheapDown</a:t>
            </a:r>
            <a:r>
              <a:rPr lang="en-US" dirty="0" smtClean="0"/>
              <a:t> maintains the heap on </a:t>
            </a:r>
            <a:r>
              <a:rPr lang="en-US" dirty="0" err="1" smtClean="0"/>
              <a:t>removeItem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 priority queue can be implemented as a heap</a:t>
            </a:r>
          </a:p>
        </p:txBody>
      </p:sp>
    </p:spTree>
    <p:extLst>
      <p:ext uri="{BB962C8B-B14F-4D97-AF65-F5344CB8AC3E}">
        <p14:creationId xmlns:p14="http://schemas.microsoft.com/office/powerpoint/2010/main" val="10173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And Priority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Didn’t we mention something about sorting using priority queues there at the beginning…</a:t>
            </a:r>
          </a:p>
          <a:p>
            <a:endParaRPr lang="en-US" dirty="0"/>
          </a:p>
          <a:p>
            <a:r>
              <a:rPr lang="en-US" dirty="0" smtClean="0"/>
              <a:t>Must still be in the future…</a:t>
            </a:r>
            <a:endParaRPr lang="en-US" dirty="0"/>
          </a:p>
        </p:txBody>
      </p:sp>
      <p:pic>
        <p:nvPicPr>
          <p:cNvPr id="3074" name="Picture 2" descr="http://assets1.ignimgs.com/2010/11/23/back-to-the-future-the-adventure-series-20101123102524044-3357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44" y="3124200"/>
            <a:ext cx="4852081" cy="27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oblu.com/wp-content/uploads/2010/10/bttf2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0"/>
            <a:ext cx="1992867" cy="11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Heap </a:t>
            </a:r>
            <a:br>
              <a:rPr lang="en-US" dirty="0"/>
            </a:br>
            <a:r>
              <a:rPr lang="en-US" dirty="0"/>
              <a:t>is a complete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binary </a:t>
            </a:r>
            <a:r>
              <a:rPr lang="en-US" dirty="0"/>
              <a:t>tree</a:t>
            </a:r>
          </a:p>
          <a:p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271963" y="1857375"/>
            <a:ext cx="1377950" cy="1187450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Left child</a:t>
            </a:r>
          </a:p>
          <a:p>
            <a:pPr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of the</a:t>
            </a:r>
          </a:p>
          <a:p>
            <a:pPr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root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second node is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the left child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of the root.</a:t>
              </a:r>
            </a:p>
          </p:txBody>
        </p:sp>
      </p:grp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6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580313" y="1919288"/>
            <a:ext cx="1547812" cy="1187450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Right child</a:t>
            </a:r>
          </a:p>
          <a:p>
            <a:pPr algn="r"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of the</a:t>
            </a:r>
          </a:p>
          <a:p>
            <a:pPr algn="r"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root</a:t>
            </a: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third node is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the right child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of the root.</a:t>
              </a:r>
            </a:p>
          </p:txBody>
        </p:sp>
      </p:grp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lIns="90360" tIns="44280" rIns="90360" bIns="44280" anchor="ctr" anchorCtr="1"/>
            <a:lstStyle/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>
                  <a:solidFill>
                    <a:schemeClr val="tx1"/>
                  </a:solidFill>
                  <a:latin typeface="Times New Roman" pitchFamily="16" charset="0"/>
                  <a:cs typeface="+mn-cs"/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>
                  <a:solidFill>
                    <a:schemeClr val="tx1"/>
                  </a:solidFill>
                  <a:latin typeface="Times New Roman" pitchFamily="16" charset="0"/>
                  <a:cs typeface="+mn-cs"/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>
                  <a:solidFill>
                    <a:schemeClr val="tx1"/>
                  </a:solidFill>
                  <a:latin typeface="Times New Roman" pitchFamily="16" charset="0"/>
                  <a:cs typeface="+mn-cs"/>
                </a:rPr>
                <a:t>level from left-to-right</a:t>
              </a:r>
              <a:r>
                <a:rPr lang="en-GB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cs typeface="+mn-cs"/>
                </a:rPr>
                <a:t>.</a:t>
              </a:r>
            </a:p>
          </p:txBody>
        </p:sp>
      </p:grp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6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 anchorCtr="1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level from left-to-right.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7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8937</TotalTime>
  <Words>2100</Words>
  <Application>Microsoft Office PowerPoint</Application>
  <PresentationFormat>On-screen Show (4:3)</PresentationFormat>
  <Paragraphs>769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Priority Queues and Heaps</vt:lpstr>
      <vt:lpstr>Previously</vt:lpstr>
      <vt:lpstr>Marker Slide</vt:lpstr>
      <vt:lpstr>A Better Implementation of PQs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Heap Order Property</vt:lpstr>
      <vt:lpstr>Heap Order Property</vt:lpstr>
      <vt:lpstr>Max Heap Examples</vt:lpstr>
      <vt:lpstr>Not Max Heaps</vt:lpstr>
      <vt:lpstr>Heaps Can Implement PQs</vt:lpstr>
      <vt:lpstr>Marker Slide</vt:lpstr>
      <vt:lpstr>Heap Implementation</vt:lpstr>
      <vt:lpstr>Heap Implementation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Marker Slide</vt:lpstr>
      <vt:lpstr>A Priority Queue Implemented with a Heap</vt:lpstr>
      <vt:lpstr>PQ implemented as a Heap</vt:lpstr>
      <vt:lpstr>Priority Queue insertItem Algorithm</vt:lpstr>
      <vt:lpstr>Priority Queue insertItem Algorithm</vt:lpstr>
      <vt:lpstr>insertItem Example</vt:lpstr>
      <vt:lpstr>insertItem Example</vt:lpstr>
      <vt:lpstr>insertItem Example</vt:lpstr>
      <vt:lpstr>insertItem Example</vt:lpstr>
      <vt:lpstr>insertItem Example</vt:lpstr>
      <vt:lpstr>insertItem Example</vt:lpstr>
      <vt:lpstr>insertItem Example</vt:lpstr>
      <vt:lpstr>Priority Queue removeItem() algorithm</vt:lpstr>
      <vt:lpstr>Priority Queue removeItem() algorithm</vt:lpstr>
      <vt:lpstr>removeItem Example</vt:lpstr>
      <vt:lpstr>removeItem Example</vt:lpstr>
      <vt:lpstr>removeItem Example</vt:lpstr>
      <vt:lpstr>removeItem Example</vt:lpstr>
      <vt:lpstr>removeItem Example</vt:lpstr>
      <vt:lpstr>removeItem Example</vt:lpstr>
      <vt:lpstr>removeItem Example</vt:lpstr>
      <vt:lpstr>Summary of Heaps</vt:lpstr>
      <vt:lpstr>Sorting And Priority Queues</vt:lpstr>
      <vt:lpstr>The End of This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2106</cp:revision>
  <dcterms:created xsi:type="dcterms:W3CDTF">2006-08-16T00:00:00Z</dcterms:created>
  <dcterms:modified xsi:type="dcterms:W3CDTF">2014-04-20T15:50:20Z</dcterms:modified>
</cp:coreProperties>
</file>