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31" r:id="rId3"/>
    <p:sldId id="376" r:id="rId4"/>
    <p:sldId id="401" r:id="rId5"/>
    <p:sldId id="403" r:id="rId6"/>
    <p:sldId id="404" r:id="rId7"/>
    <p:sldId id="448" r:id="rId8"/>
    <p:sldId id="449" r:id="rId9"/>
    <p:sldId id="451" r:id="rId10"/>
    <p:sldId id="454" r:id="rId11"/>
    <p:sldId id="452" r:id="rId12"/>
    <p:sldId id="453" r:id="rId13"/>
    <p:sldId id="456" r:id="rId14"/>
    <p:sldId id="459" r:id="rId15"/>
    <p:sldId id="487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81" r:id="rId38"/>
    <p:sldId id="482" r:id="rId39"/>
    <p:sldId id="483" r:id="rId40"/>
    <p:sldId id="484" r:id="rId41"/>
    <p:sldId id="485" r:id="rId42"/>
    <p:sldId id="486" r:id="rId43"/>
    <p:sldId id="457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58" r:id="rId53"/>
    <p:sldId id="306" r:id="rId54"/>
    <p:sldId id="364" r:id="rId55"/>
    <p:sldId id="32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DD"/>
    <a:srgbClr val="FFFFCC"/>
    <a:srgbClr val="E3DE00"/>
    <a:srgbClr val="FBCFAB"/>
    <a:srgbClr val="AC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5" autoAdjust="0"/>
  </p:normalViewPr>
  <p:slideViewPr>
    <p:cSldViewPr>
      <p:cViewPr varScale="1">
        <p:scale>
          <a:sx n="80" d="100"/>
          <a:sy n="80" d="100"/>
        </p:scale>
        <p:origin x="-3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44157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HTML5 – Canvas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Simple Image Filters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104900"/>
          </a:xfrm>
        </p:spPr>
        <p:txBody>
          <a:bodyPr/>
          <a:lstStyle/>
          <a:p>
            <a:r>
              <a:rPr lang="en-US" b="1" dirty="0" smtClean="0"/>
              <a:t>Image Processing</a:t>
            </a:r>
            <a:endParaRPr lang="en-US" b="1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1" y="5181600"/>
            <a:ext cx="229808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png;base64,iVBORw0KGgoAAAANSUhEUgAAAeAAAAHYCAYAAACV/TtVAAAgAElEQVR4nOy9Z3hUV564OV93P+x/n91ndue/O9090zM702E6ejq52922u+3GbmPAJuecBShWqVRVyjnnTBJKFW4lSYAQiJyEEDkpAAKRJKFQygLe/SCEBW0QpihflXQ+vE+pqlT3xPt7bzj3nH/wNfYwnlFJvQ4hd/4Fo9EncACV1I9K6n/2XmnoRWnoRaHvQaF3vH6Ht/My5C6/sxmt/M6uH0e372j+5S6/3PU3Gv8gfwB1LkLA4x35g6wrIwTsXOQWkBDw2O6/QsBCwC6O/EHWlRECdi5yC0gIeGz3XyFgIWAXR/4g68oIATsXuQUkBDy2+68QsBCwiyN/kHVlhICdi9wCEgIe2/1XCFgI2MWRP8i6MkLAzkVuAQkBj+3+KwQsBOziyB9kXRkhYOcit4CEgMd2/xUCFgJ2ceQPsq6MELBzkVtAQsBju/+OKmC5BfW2BKo0dD/HWCmfwFHkD7ICgVyMdYEJXo3TBezs3wsBT3Tk34kEAoHgTXC6gP1Mfa/E0fSFgCc68u9EAoFcDN9CeBly50/waoSAhYBdHPl3IoFAIHgTxD1gIWAXR/6dSCCQi+FBcy9D7vwJXo3TBfyi+F4mwjdNXwh4oiP/TiQQyIUYhOXaiDNgIWAXR/6dSCCQC3EG7NqIe8BCwC6O/DvRREcpvdmrwHHEICzX5h/eluBclfFevm+Lb3prQTCM/EHAEZRSHz7Sy199DD14GXq+9tXH4PrlF8iL3BOZOJq+EPA4L9+3hRDwmyJ/EHtTlCNF+xK8ngr3ZchdBoFrIwQsewBzjPFevm8LIeA3Rf4g9qYIAQvkRghY9gDmGOO9fN8WQsBvivxB7E0RAhbIjRCw7AHMMcZ7+b4thIDfFPmD2JsiBCyQGyFg2QOYY4z38n1bCAG/KfIHsTdFCFggN0LAsgcwxxjv5fu2EAJ+U+QPYm+KELBAboSAZQ9gjjHey/dtIQT8psgfxN4UIWCB3Ix7ASv0Xa/E2QITghSMb+QPYm/K6wh4NOQug7OZ6BNlOFuQYz390RhVwKPN5SwELBA4gvxB8k0RAh4dIWAh4FcxqoBHCyBCwAKBI8gfJN8UIWDBaMgtQLnTHw2H7wELAQsEjiB/kHxThIAFoyG3AOVOfzSEgAUCWZE/SL4pQsCvUUcTfLUiuQUod/qjIS5BCwSyIn+QfFOEgF+jjoSAhYBfgRiEJRDIivxB8k0RAh6dsS6A8V5+udMfDfEYkkAgK/IHSUcYbTnCV71OhHWBx7oAxnv55U5/NP5htAAx1i9RO5vRDkDkzp9gbDN6/5E/SDrKsEi/6etECLCuzouPSw1fOn/d+pW7fUZLX+78CQE7HEDlz6Ng7DIRBCwncgfQ8Y4QsHPzJwQ8CqPdA5c7f4Kxzej9R/4g68pM9EFOzsZRAcvdPkLAQsCCCYwQsHORO8CPd4SAnZs/IWCBQFbkD7ICwctwVMByIwQsBCwQvAL5g5RA8DKEgJ2bPyHgcZ5/gbyM3n/kD1KuzERf7ODbqt/h999UwHK3jxCwiwvM1fMvkBchYOcid4Af7wgBOzd/Ds8FPfYDnHO3/03wM/XhZ+pDbe5/xlivX4Gz+6f8QVYgkJuJOnhOCNjB7Y/Gi6OlXxTyWK9fgbP7p/xBQCCQGyFgIWCnMDzhwtc9tjQW8ieQG/mDgEAgN0LAQsBO4eueGR5L+RPIjfxBQCCQGyFgIeCvZbSJFF5noo4XLzuPvA8sJvoY34iJOASC0RECFgL+WhwV8KvkKwQ8/hECFghGRwhYCPhrGW0y/W+yWMOLIvYz9X2j3wtcD7EYg0AwOkLAQsBfi6MCHpboy+4DCwGPb4SABYLRmbACHi2ATHQBC0ZD/k4sJ86eaGB4QoAXA9Pbm8hgorf/RC+/4FU4eypOIWCBg8i/k4yFHVQI2FWZ6OUXvAohYBfP3/hH/p1kPCME7GwmevkFr0II2MXzN/6RfycZzwgBO5uJXn7BqxACdvH8jX/k30nkxNkLjgsBO5uJXn7BqxACdvH8jX/k30nkRAhY/jYQ5Rc4CyFgF8/f+Ef+nUROnL2cmRCws5no5Re8CiFgF8/f+Ef+nUROhIDlbwNRfoGzcLqARxOYo5NQuIogVdJXM1SNpXzJzchZu74OuXcQV98B5WeiC2iil9+1cfZjgM5mVAG/zbmQhYDHI/J34m9jBx9+LwQ83tp/opfftXH2GAxnM6qA34bYhIBdl4m+mIAQ8GjInX9R/omMs28BORuH54J2FLkFM4wQsAhAX4cQ8Hhv/4leftdm3J8BCwFPbMQ9YCHg8S2giV5+gZyIS9Aj8ikE/PcIAQsBvxq58y/KP5ERg7DEIKxxzejtJ38n/jZ28OH3QsDjTUATvfwCORGPIY0QjRCwCEAvIgQ83tt/opfftRn3g7BG64AjhaU0dD8Tr6ucAY/1/DnK6AvCT+z6kR/5g4Dg5bj+cpNjHUfjz+u13/D7sXYALQQ8xvPnKELAYx25A6DgVQgBOxtH48/rtd/weyHgMRbAx3r+HGX053jlz+PERu4AKJATIeBvd/8Za48pCQGP8fw5ihDwWEfuACiQEyHgb3f/EQIeY4Ib6/mTGyFwZyN3ABS8CtdfbnKs42j8+WbtJ395n0cIeIznT26EgJ2N/EFA8HKEgJ2No/Hnm7Wf/OV9HiHgMZ4/ucvn6CAuwWjIHwQEL8f1l5sc6zgaf1y7foWAx3j+5C6fELCzkTsACl6FELCzcTT+uHb9OjwXtLMF4Cgvm1hDJfU++86Z5ZO7/M5un7dVvol7aVvuAOjavOzS4li95PgiY10Qo+H4Yz4Te/8RAhYCHhPtKwQseBOEgOVFCNgxhICFgMdE+woBC94EIWB5EQJ2DCFgIeAx0b5CwII3QQhYXoSAHUMIWAh4TLSvELDgTRAClhchYMcQAhYCHhPtKwQseBOEgOVFCNgxhICFgMdE+woBC94EIWB5EQJ2DCFgIeAx0b5CwII3QQhYXoSAHeOtCXhYaGN1Qfs3DfCO1s9YEdyb4uoHGHLzYj0M97/xM5GJ/EHMmbj6gu/O5mXx9Ns7kJa7DhzLvxDwKAgBCwG/jfp7sR8KAbsGQsCvRgjYsfwLAY+CELAQ8Nuovxf7oRCwa+DsxRhcHSFgx/IvBDwKri5gZ/9eCPj16u/FfigE7BoIAY9WP0LAjiAEPApCwELAjiAELBjPCAE7ln8h4FEQAhYCdgQhYMF4RgjYsfwLAY+Cqwt4uE1ehrPLL3e7y40QsGsz/JjNy5A7f3IjBOxY/oWAR0EIWAjYEYSAXRsh4FcjBOxY/p0+EcdoCyqP9wAut4Cdnf+3fSDyTQU12nZfPPB6EbkPsFwfuQOgwJUF5Pr9z7H8CwE7GSFgeQUsd/nk7n/OR+4AKHBlAbl+/3Ms/04XsKNnIPI3sGMIAcsrYLmRu/85H7kDoMCVBeT6/c+x/AsBOxkhYHkFPNo9cCFgR5E7AApcWUCu3/8cy7/TBexoAJW/geUtn9z1IwQsBPxq5A6AAlcWkOv3P8fyLwTsZISA5RWw3Mjd/5yP3AFQ4MoCcv3+51j+ZV+OcLwHMCFgeQUsd/nk7n/OR+4AKHBlAbl+/3Ms/0LATmYiCFg9Cl+bb9MQzhbw+H8M6atg4Gfow8/Yg9/wd1IXymf0oJR6nv2f+il+bzF9wURE7hjr2uWXXcBvQwByMlr+Hb0H6ez6GU2eo6Ex9aEx9qI29DyHxtiLVnr63cjyPBWvwjzESAkLvmn79+ErPUJlfILa8ASN4RFaQ//TOu9GZbLjY+rE29yJt7kLH1MPfoZ+NLpBgooGCSgeRG0YC0HUlQOwwJUZPtB/ceKQ142/jqYvBOzk8k9UAWsNQsDO7199KI2DKI2P8dM/Rq3vR6PvQ2PoQm3sxFdqx9vSjpelHS/LkIT9DH346/oJLhySsBCwYCIjBDzOBTzWt/82BKyWep9d+hxGY/zqu68T8IuXoAXfvP2VUg8+Uh8+0tDOrDb0oDF0oTF0oja2PydgD2s73uZOfKUuNPoegoqHUBvkFqgQsEA+hICFgGXdvqMC9jP1Dcn0a/L1dWf4QsBvr/2VUg8KczcKsx2VyY5GsqM12gkw2NEaO1CbOvAxD58BD8lYaWpHbewkQDeE2uDq81HLH8QFrosQsBCwrNt3RL4qqReVuQ+FuffZIJ9ng31MQ98J4Tqv/ZVSF8oSO8qSTtTWTvzNnQRJ3c/wN3ejfHoPeKSA/aQ2NMY2/A1t+BmFgAUTFyHgcS7gsV4/b0vAPqaeZ3ibe4akbOl7dp9XCPjt9y+lqRNlSSfK0oeore34mzsJNnYTbOwl2NhPgNSPr3G4TbrwNnfiY27H19SGWmpFbRQCFkxshICFgGWtH0cFrLT04WPpxdvc8wwvcw8+ll4U1qHvRkr4xTTlbr+xzmgC9ra142NrQWV+iNbYQbCum5DiXkKK+wnUDaDW96M09uMj9eFt7sHH1IXS1Imf1I6f1I6vJAQsmLgIAQsBy1o/b/MMeKSAvS29+DwV8EgJD6epMfb+3QhpwTdrf6XUhYe5FU9TK76Gh2iK2wks6CIkv4eQHb0E5vfjXzyIn2EQpXEQH2lIxEqpZ0i8Li9fIWCBY7i8gMe6oJwtMGdv39npOzoIy7OwfWiwlbkPpaUPv7JHeBjtuBW34bfz8ZCIhYCd0r5KqQsfix1NWT9aqQd1QScB2zrxTb2PKrWFqKInREgQYATv/F68dX1oy0BlfYxXcTdq86OngeD19pORj87JL14hYMHbQN7+JwTs5PLJXb+j/d5RASuLOtEYe/HVd+Gjs+Nr7cfH0oun1IVv6SDell68v0bAWoMQsKPtq5R6cDd0ojL3ESD1E2EcJCK/G8/IOtb4n0ORcJto/ZCEVcX9KHT9aG3gawav4n78zE9eOwipJCFgwXhECPiVyL19R9OXu35H+70j8tUYe1EX2fEv7kZdZEdR2IHS0I3aOoBvyQAKa58QsBPbVyn14C0NTdsZYOgl3vyYsK3NLPHaz5QlRpZ47Scyv41o0yDBpgF8dT2oTU/wNYJ38SP8zLx2EFJJQsCC8YgQ8CuRe/uOpi93/Y72e0cErDX0ot7WhnZ7O8FFPQTqe1HruvEz9aEufYSXqVvcA3Zy+waUPUFl6Ma/sI04Qxf+yVf4bN5mfvNRGFMW5eKffpk440OibN1PJ+gYwFd6gkL/BI1VCFgw0RECfiVyb9/R9OWu39F+74iAAwy9KNLuoEy+TXhBD/E2hiRs6EFrHcRD3ykE7OT2DSx9gkrfTlBxC4nGh2gSTvL+5CD+/adL+N1H3rgFWYgquERC6QOCpGb89HaU+gF89IPiErRAIAQsBCxn+o4IOFDfi2fcddZoz6JNv0+KDcL0/WiKu/C3DOBZ3DE0Qtry1dzPw2kKAb+d9lUYOvHTtxJjfkh2WSvByYd57xN3/ulf/sK//2wKM1eGE5C1l+SyG4RZbqMxtg2tgGQYRGV6/NpBSCUJAQvGI0LAr0Tu7Tuavtz1O9rvHRZwZB3Tl+1iteYMiYbHRBoH0RZ1EWgZHBriLwTsvPaVuvApaiVAaiGxpIWcnXcIStzFB5+u4v/+zjv88w9+y3ufL8YrfgfJZZeILLlOgHQfjakLlXFoFaXXDUIqSQhYMB4RAn4lcm/f0fTlrt/Rfq8x9qMx9qM29g/J0NT9d6ilbjTG7mfzDAcYOwg0tBNV3II29ASTp6Yyb7VEdF4zEdLQJWj/UvCShi89d6OWhuYq1kh21NLwOrz9sgtOTnxN/c8xVB/9zx3k+Bm7RtDz3Pq9fsYe/AwdRFg6SCl9QLp0GW3UDj6cNJPv/+t/8qMf/Re/efdPKINi2GI5QYr5IhHGmwSZH6I196OSBl47CKkkIWDBeGScC9hRgbi64N5m+iM/f93lDF+F2ji0NqxG9xiN4REqqR9fsx2FpQOFpR2FpZ2AnX1s2HYL3+JmIq1d+G9vJGj7dZJMd9lsqCcz0siKaV786rfLWBdSTuIh2GTuZYXejtcuUFh7UBvbCNG3EGZoJkjfikrfjrexF6X10VPxOFAGBxiuxxfnrH5xTutX0//GKEwDeEqP8JQe4S09RmkcRG18hMbYj9bQS4ChG399J1pdB5ridvx0nah0Q0sK+pkGCDA/Ikg/QGjhQ9Ktd8kxnWGjIoh3f/0On/7hZwRuWIRmxTwyQkLZkVmM0VyD5VAHcZb7bNp6A5XJjp+557lVq4ak3/PayH0ALT9yC0TgyggBO5g/1xfwYzQ60BiePBOwj7UdH+tDfKwPUdvs+BqaCZJaiTa1ElV8g2RdA1tKbmEwnUNK3oH3nFX8+Ad/5i/zQvAqqMW7rIdNu5/gUfYYX2svgVIHEfpmIvXNhOgf4qdrx13fhbuxZ8IL2FsaxMv0GG/pMb7SI9TGATTGfgIMvUNXGwz2ZxJW6+346Yfazc80SID5EZHGflJMnSQWXsEvOp/1mzzZtHoewRtnkey9gJSNi9gR6Ed+dBr6zbso29dE3t6HBBpu4WscuhwtBCwELJAHIWAH8+fyAjY8QWN4gto4dDaqMHfjY+3Axzp0BqwytxNssxNqfECs8Q5bdj9Av7+Z0iP3OXnyNtW2/aSqgvnpD9/juz+bzCcbc1iZex5lmR0Payd+1m78pU5CDB2E6DoI1NtRG3rwMvTiYRgPAn47DJdn6N740CX/kZfs/Z4Ge6XUh680gNL8GH9TP0kmO6lFjYQkV7DJLx61VkNGfADb43xI9V1Cju9Ktmi8SFJoSQnPRrKcw3K0g5Rd9/AruonW1CkELAQskAkhYAfz58oCVkn9qI2PUBsfoZIG8DX1P31syI6PxY6vuQM/qY0gqZnAgnqyyu6w78IgRy7YOXrmPk2NdmoPHmdnzjZmfjaLf//xH/nBn5fw4foUNmw9S1BZO2pTO1pTFwGGbrS6brSGfvzNj1FbHqM0D+LofWBHBKyW5BWwytSNRmpHKz1EI7WjkYbW8FVLdlSmbnxN3Silp6tMSX1/R4Cxg5TiRiITKwmMyCcucSs5GalkxmpI9l9FinIxGd5LSdq0kqAVq9CuV5GdYaP04G127L9LcPE1AqU2IWAhYIFMCAE7mD/XFvDTNEy9KEz9+Jif8nTUsspkR2Nsxb+wkRhDLTtruqlrgarzd9i99ziXzlzgpNXKKbOJ5OAQFi1Yyrt/mcpPPp7PwoA8Imw38DfeI9DaTYDlMSr9AArdIGoT+FtBY3k8JgT8Yj1+W+2rkToIlO4TLDURKN1Fa3qA2vRw6DaApRdvSz+epr6n9OIl9Q7NfGW0ozC0E1R8m9jMQ8RFF5GalI++wEjh5nSiNOsJ2TCLJJ+FxK6fQ+SqeagXzcNz4Qoi/BOQbCcoOdxAmq2WIKlZCFgIWCATQsAO5u/bTH/k529FwKbuoUFXZjs+lm58zP14WwbwMQ+dDWskO/76B0Qab1J46AGX7kLj/X4q9h5kW24O0rZs9uVvpe5AOadKjRRnJ7Fx/Sre+8unfL7Yi9VhRah3XCHQYieoDJTGx3gVDQ7NwiQN4mdw/ADC1QUcbLxLiPEWgdJdNKYH+Jrb8bF042kZwMP6iE3mATwtA3iZ+1CYu1EZ2/DTN6PV3SW68DIJCQYKMvIx5+ko3pxDRlQgUb6riPJaQJLPQiLXTCdsxXSCl85BuXAB2o0+5G3Vs/fQeQwHbhBqvCcELAQskAkhYAfz922mP/LztyFgX1M3Cks7PtZ2vK3deFv68TE9QiE9QSUNoDXaCSq6Q3b5fY7VDVJ/v5+TVTVIhVvYnhLOlhgN+wqyuHF4F7X7jVSVbkafGYpi43IWLFnOJ/PcWRezG9/8xiEBmx/jqXuEwjA00tdP3+3wc8COClhj6nulgEbfRvcbo5E6CDQ+IFC6j8bUgsrUMbSQhWUAD8sTNlmf4GkFhe0RfpZeAi0dhEnNRBoaiS6uJz3/JMXZRezbkUf59s1siw0hzs+NWOUKEhRLiHWfQ/S66USsmEbUmrkELJ+DYvliMmPjOVBxiN1H6okw3BECFgIWyIQQsIP5c2kBm+342FrwtrXgbbU/FfATfKUnqI0DBBk7CS26geFIK7UP4Er9LSy67eiyoti1PRpzRgB7tiVwbud2juviqDLEcrYkhZKt4YRpPfnsywXM90jHPa2aEFsvWtvQWbCf9JhA0wBa40QXsB2tsQON1IHKZEdh7sXL3I+7+TGbrE/wsDxBYX2CxjZIqNVOnKWZFOkmGfpLZBdWU5hXzjGjgeM70ihLi2R7mJJUv/XEei4lwm02oWumEes2nfAVnxG7diahK6fjvWAayQEqKm029h68RKThthCwELBAJsa8gJ29fUfTHxbhy5Bb4KMJWLWzHW9bCx6mdjwM3fgYH6M2gdYwQFBxC2E7LlFe85ArjQ85f+40J/ca2VeUwM4sNbuzNBzIj6d8SwjHCoI5YwqjxhDEocIgitICCNSomb86gAXKfBS5dYSXPUErDaAoHHq0JsAwclIO5wh4WC4vimPkdypDN0qdHaXO/px0hz/31XehMnQ/993wdjSmHrTm3ufQmHoYGrnc9dzfvvpOlLoOFMXtT+lEY3mEyjSIjzSIl2kQD/NjPCxP8LKC0vIEX2MPyZWQWtJKStE1dNarGHUnMOXv40LlcRrKDVSmajBEeKCLVJKlcSN60yIi188lav10EjdOJ81zFsGLPiJw4SS0y74gVrGe8qIdHDx0kQTLXbTmfvyMPagM3X93UCIE7FwBK/Q9KPQ9KA29KA29zz4fnpRFbkF8WwyX/8V6GO8IAU9wAStLh86AvUwdeBp78ZWeoJEeE2DoJbToHmmWOi7ffUJ9YxNW3RYsW8K5tncLDeVZHNnsT+XWEMpz/TlRGMiVskjqd0dyuSyavTvCSA1X4+npz0K3OFYFlKHZemPocSRLN6HmbvwN7UNicqAuXlfAI2Uy8rth+fjqu/DVdz2V6lfyURm6n8l3+LcjBeRv6Xsm3eHXkdJ9Ucgqg/0ZSkM3PvpBvPSP8TI+QWEGHwv4WkFteUyAuY/EXf0km++x3XYTk+0KVt1BKnTlnC6ppH7Pbqq2RWILW0WhZgUFgRtI8VxO2MpZRK6eRazbTBLcppHm8QWhSz4gcOGHaBf9jYhNyynL20LlvjNCwELAYwIhYCFgWdKXW8AKawve1mZ8TF0oTAP4SRBgfEKw3k5E0S2K9t+myQ5Xr10gOcKLJNVCTutjuV+Ry/mCSPZmaSlL9WFfjg/Vei2XSkJo2JvAaUs8xoxQEkNDWbdWzYJV0awPshG49SpxJXaiynpRFDx4JqKR9THyAOZtCPhFmYz8PNAyiFbqQ23oGVrFSerD39SPVuobmqva0PNs3mqNsfe5/1UbevA39eJv7sbf3I3W1IXW1PXs+V2NZH/u85FoJDsaUx/eugG8DeBjBJUJ/KSh53uDJTuRxmZyd7WSuqMGS8l5jldeoFJn47TZyu19e7hkyGFn1DoKlDPJUywkT7OWRLdFhCydSczquaRsmkvCms9I3zSF8CXvEbDgT6jmfUzA6vlIWZmUlp0kwXxfCFgIWHaEgIWAZUlf1vo32VGaW1GaW/E19Q4FfwkC9AOE6TuI0TWw91wb9fdaqK6qICvGnXiP6ehDVnA6J5AGQyKHcwMoSXTHnLCWnekbOFKgpG5vIvWVmRzRxaNPDidcoWL1MgVLVkWyIdhKtKGR+F09eOXfe6mA1eZ+1Ob+Ua8waEZBa+7/u3ucI89+g6yP8Df1PxOsv6mfAPMAAeaBZzIeKeTn6SbA0vOcgEfKd5hh6fqbX/h/qQeNNIhGeozWOIjW0EuQrpOw4mZidbdJ1deRZ7qIwVzF4Yoqair2c8Zm4voeEw2leVQmqygJW0qe4gu2KRaSr15L6sblxK5aSPK6RWRsnEfCqk/I3PA3wha+i3rO79g0/U8ol84iLzkFyXyCOIsQsBCw/AgBCwHLkr68Au5GKT1EZW7HzzSA1vQEfwOEGgaJ0j8kwVDLmcYeztdd5eDeQnRZvuij1mEOWcXBaB8ubYniRG4Au1M9MSW6IaW6sWe7iiuVaTQe3cJZazKlSWryQlWEbvRg2Vw3Fq6MQpt5nPjddvykNpRG+7N6GCng1+V1BPyihEd+HlLy5NlZ8LBwA8wDz6Q78u/hs+Gv/q+PQGsvAZauoRmlpA7UxqEJNbSmTrSmzmfv/c3259CaOtEa7QQbewk39hCp7ySy6D5xRbdI1zeQb63DuvMyFeU11J2r5cLBgxwo3sLFsh00VORxODeAQv/5lMWsJF81i22+i8lTu5HhvpaUdStId1tC+tpZpKyaRKbbJELn/QrljF+xftof8Vg0m9yETAoNJ4mzNAsBCwHLjhCwEPAbpS+34B0VsK/UjsbUhdb0CK0RAnQQUtxPvNRGuvkq5263c+LsUYxF0eQnbmBvlorTW4I5Hq+lMsyTw6m+7E5ypyTdG3Omgp35gZzdm0HtgRxO6ULZFeuGKdSNXOVGlEtWMX++F+uD9AQbGgnZ2TO04tIr8jh8JvwytKPgbxl4JuAXxexvGfhaAY884x0p4JHyDbQMEmwbfE7AamP7M7SmTvzN9uf+DrB0PSfrAH0boQX3iS2+R4rhHjnmJgpLblBWcYNjx65z+ex1bl2upetWHecqJHZtDueMLZXT5hj0kcvJ8Z2GJXo5W31nk6tYSq5iLSluq0las4K0tUtIXv4Fmas/JWPtx/jP+BkeU37Gmil/xGPxQnISt7DDeJpYS6sQsBCw7AgBCwG/UfquLmCNqQt/Uy9a42PUxU/QFjwmtKifBOkhOSXXONv4gMqjZWzJ9CU3ail7MxXU5IZwIi6AQxEqDicp2Jfuw+4cLaYcNZbtwZwsz+RqZQ7VuhAOJbthUc+nQLGMdB933Fb6MHtdDGuSjuJfakdt6X12qfnF+lQaut+agEdKeOR3ISVPCDIPXf7VGnrxN/bhb+xDa+j2EnYAACAASURBVOhFresmQOp/9n74+yDzIKG2J4SXPSHY2keguQt/qRONoR21vg2NoR1/qZMAk50Ak51AcxfB1h5CbL0EW3sINHehNXYQVPyAmPx6cgzX0e28xc7K2xw52sjFs43cq7tDd1MT3Tcvce2wicrCWA4Uh1NliWH3VgU5IbNJUnxGXuA8Mr1nkOm1hAyPNcQsX0rc0iWkr15M+soZbF73GZlr/oxq6g9w+/RHrJ72AZ4rVpCbVkSe6SKxljYhYCFg2RECFgJ+o/RdWcBqqZcAqZ8AqR+tcRCVvg/foh4CdJ3EWZrZXNrA1SY7lZWlFKSpKY5fS3myB2URG9gX6cfVHWnUbA3jxPZADuwIwZajwbzVn9N7smg8nkftrgRObfGhyGca271no4tUEeSpZPocNxb6ZBFcfIUQSwuBlqHLshpjN2pDDyp9L766Hnx03ajNg18j3KHHffxNQwQ8RzdBJvszgs1dBJq7CDB14y914S8NDZwavs8bbHtMgHngq0FWxu6h/3m6AlGg1EmQsZNAQzuBhnZCpXYiLHZiSnuJLeshwtJGmKmVEGMzgboHBOoeEPB09agQcxsRlg4irZ1E2TqIKekk2tZOhLmVMOM9onT1ZBbVYLDUcOBALWeqG7h+sZ7m+joG7tRD8zW6ruzHluaDKdGNy7uTqbFFY0pzIztkLtEen5ChnEaqxxdkeC8hzWMl4YvnEbFoDplrF7N5w1y2bpxG+pqP8PrsB6ya9GOWT/0Iz9Xryc0yscN6lWhLG1rz8Ihv+1MBD48EHx793fXcq6/01avvyNfX7d8jrnrIL1Ah4LGAEPAb8rIFukd+J6eA5eZlZXlbczk7Un8aYz/awl6C9IOoLd0obB1421pQ2e4RYbtHtu0m5y93ceHwac6VFnLOmERtaSK1JamcKkyhbmc+dTtzOG+K57QxhhpLLKfMkRw1hnCuNJrbRzK5YIvAlriOHcHLKYz2JkntjtvCebgtX0NQeBbhecdJ3N1CtK2dgKJWwi2PCTQ9xiuvG6/CPjSWx/hZBtFYHhFU8hiNsRtlYStaYwcxux+Ttg/CjV0EFj4kpLiNEF0zsZY24m1tBBU0Em9rI8baTpihmcCiZgKKHhJk6CLY2E+QcZBn01E+fU5XI9kJs/UQZrUTqLtHlLWNKMsDIoy3iTDcINHaRPaeFjZXPCRj110272tjy4EOMna3EG9uIqL4OtHSHRJszSSVthJnaiKttJktezvYvu8hubuaSDfVkmq4RJauimLDHk4eOcGtq1d4UHuBrpvneHLnNAP1lbSczKcyx4v92e5cK43mvDmCfTkKSpI9yFQtIMbtc9K9p5DuPZVUz9kkus8nacNikt0Wk75hPpkbZ5HjPg3/mb9m/Sc/ZtVnv2HVzCmoFVo2b91Jwa4bhOrvP1txSf01r75SF75S53OvSlPn332ulLqe0vO1i1l8ddA3cvvdDu//ri5g+dOXG3nL/+KBzvABwPCBkRDwGJDoeBZwYOEjgvSD+FnteJY1s7HsNt6lNwm23iHNfJOGOrh04ByXLHqa9uTRW2Pg/rEdnCvbTMNBIw2VeVyv2ExdeTqXdyZSYwrjuN6f05ZQLlfEc2VvEkcMIZTl+KFP9CFDs5bAVbNRL5mJr9tG4jeXkl5aS6qtifDC24QVtRFlekyQfhBNUS+hticEWXoJNtsJt3URZmolXLpPYmkHuZWP2LLvCfHSQ6KK7hFT3ERs4Q0ybPfYXtFGVkkTadZG0qy3STQ1EaO/TVTxfaINbcQYu4gydRNmtRMgteBXfBd1UROhxnvE2FpI2f2QzPJWciqayS2/Q1ZZAzml9RRU3MRy5B6mQ7cp3FOH6eg9zEebMRy8T175LbbuvMX28nsUVrZSWNlKXvkdDAdaKD3eTumxZiz7r6PffQH9zrNYdx3nSGUljRdPYW88R9eN4zy+fRTuHMR+poALUiCVaas5mr2Bq6ZQDmR5Uhy0BH3EerJ9FxO7birxbpNI2DCJJPcvSPKYQ+KmBSRvWkDapnlkus8mZd1k1LN/y/rP3mHF539k1ZyZBGoj2Vqwn7yyG4QY7n+teF8mYOVTASufiXiIZ589Fa+PaYiXCXhY+kLAcqcvN0LAQsATWMD+hY8I0A+gsnTiWfKADaW38LTdJFBqIkVfT20tVO86wYHNGVwvzeXJJRudp3Vc3bONq3sLub5/B/eOFXHvWAG1ezOpsUZxyhRKjTWMmpJwjhuDOGoMZc82LYUxG8n2X0Oqag1RG5biuWQR6qAEojbvZntZLbmWW0Rvqye24D6JUhcRBS2k2LpIMDcTZ7xFkuUG6SU3yC29ScHe+5gO2zEc6CHXepdM4w2yDHVkFF9kR1kDpYebsR26i3n/bQz7blO0p4ntO2+zuaSJLEsTGdJd0kxNJEg3iCi8SEThRdJLbrCt4i4FlXeRjrawp6aT8uqH7Dp2B9uBOsoO1nGw+hZV5+9xpLqR8oMXOXH2DifP3eVIzT0OVN3hwKkHHD7bwZFznRw6/ZCKY3c5crqZ0xc7qL7YwtGqBg4eucDho+eprjrDzUtn6Gw8R//tGvpuHIXGgzypK6N+VwylMQspi17IvuTVVOf5YQxdQorb52zTLCPTZzHRa6YSs/YjEjd+Spr3TNIVC0n1WkKK+0JSN84lbcMMYpZ9hHr2b9k47TesnPY+axcuJCYqnQLjCXJLbhBsePDVJeGvefU19gyd9Uo9IwQ78vVFngr46ZKJvqb+p3y1BKPK1C3OgMeIgORHCFgI2IUF7AgaYz8BRY8J0A/ga+7Aw3afDSVNeFgb0eobiS28xvmLg1TtqsIUF86BTH/uVmbz8PgOGvcXctaay+Wdm7lzTEdLtcT1A1s4XxrPudJYzu2MoaYkksodvhzI17IzS0lRtBt5oW7kh3mQpVpHwJolLFqwlLXugWRvr8Ba3kB2wQWStlwgR3+bbEMj20vusNlSy1bbBQpKz2Eov0DJvsuU77/C3oPX2X+8lZKKW1jLG7DsvIzeXE3p7nMcOt7A0eP1XLjUzOnz9zlRc59DJ++y++AtpF216GzX0JVcYZvpFDm6wxSX1nCo+g6nr7ZRdf4epy/eo/aGndqGVs5fbOTUqSucqjrPlYt13Lx+m7rL9dScPM2Naw3cqrvFzbpb1F9r4nr9A243tnPrRgf115o5U93A5Yu3aKi9Q/21m1y9cIXLZ89Sd+EcTbXnsN86T3vdYTqu7qW3voK+K1YaK1M5kL0Bnf8XlEUvRAqdw86ENWxXzyZ+7WSyfBaStHE+UaumkbDhb2T4TGOzZiG5muVkKJaTvGkBietmkrhmKqHz30c96108Z7zHmpmTcF+9huSUAnSl50m3XifQ2PJ6/fiVaxt3/91nClM/imfy7X/+TPgb3AMWAhYCFgIWAn5jXEXASlM7XtZmNtnu4mVtQq1rInJHLecvwfUzt7ClxVEcsoaqPH/uH8il+0wZtbt2cN6Ww60jeh5Um7h+cDuXylO5uDuJ87tiqbaGc74shmO6IHZnK7AkeWKIdSc/dAPZfiuJ91zBsumT+ezjSWxa68WObSWYDFUUF1djLbnGzvJ6ysovUl5xln37T3H40Amqjp7k9PGT1Bw5yqkDJ7hU3UD10SvUHL9CzbELnKg8Ts3hk9SduUBtzVk6mu7ScuM2d+saabxyk4vV1zhaWcPBPdUc3X+ao5XHOLxnH2eOnOBO7XXamu5wr66O+w119NxroqvpBs11F6mvOUr9qcPcvXSKjuvnabl2mpun99NRW01Pwzl6blzEfv0S3Y119DXdpOd2I23Xr3O9poamS+dprbvIw/rztNZW01ZXTdfNMwzcOc1A41GaThlpOl5A72ULrSe3cmybFyWR8ymPX0rVVk8K1F+wzXcGmR5fErdmCvHrZxO+cgaxbrNJ2PA30r2nslm9mC3qlWR4LyXBbS6xq6YTu2oqQXPfx3fmu3jN/pBNC7/A10tF5lYbRbuukSDdIMD4cBS5vi793/j/hYDlF5D8CAELAU9wAfvr+lFIbXhZm/EsvY+P7T4a/V3Cd9RRde4RXfcecUiXR0HwKsri1lJniYOLFdzZr+dK+XauH9LTdNLIzaNF1O7L4eLuJM6UxHDSFMKl3fEczNdQmroRa+IGjDFubPdfRq7vInI0qwlxW8Dk3/+CP7/zDso1myjI1FEuHeZIxVlqjl7m1MEqLladou5sFdfPHub2+UPcPXeApqoKGo6W03SmmoaTVdyuOcWds6doPHGQuzWH6Lx0kofnDvPoxjm6r1bTefkUbZeruV19jAuV5Zzft5faowe4f/YId07t5X51JR2XjmC/coz2iwfpvnYMbtcweP0E9ssHuF9dStMJC63ndtJ9rRL7xT3cPynRe2EXj6/t40ndAQZrDzJw7QiDdSfprztF97UTtJ49xMMLh7BfOURv/VEGbhzhya0j0HQYbh+k64qF+v0Z3NyfTueZPG7vS6QieQU7YxdwvlBFnSWMPN9pJK75mJhVnxK+bDLhy6cRvGQGyR6LiF49iaRNfyNLMY9Mn8UkbZxP7NpZxK2eQfyaLwic/yHKme/hNe+vKNcuISgwkuz8fWzb2UC04SZaqf0tiPf5M92/2wde9f9CwDKnLzdCwELALizg0WaKetVv1cZ+/IsH0eiHBOxta8G7rAXfkhbUhhbCdtxg1+GHdLXAmQobthQltpgVnMhV8vh0CW1HTNzYX0ztgSIaDhdz66SBG0fzubwnjTMlsVSbI6g2hrBvszfWhLUYolZQFLaMPP9FbNcsJi9gOdn+q3Cb/j5/+a/vM+13v0G7ZgPbYtPYU2jm/KGjXDt+mDsXjtJed5j2KxV0XCij83wJXWdttJ0y03l2Hw9O7KK9upyO07toOWqivcpMX42FjuNFDJy10XlCz8NjOlqOGWjcm8cFcwaXLJtp3FdAyzEdbccLn/HwWAGdVTp6z5h4dMlK71kjXaeLaTuxg4fH87BXF9F9zkD7yXzuHcii68QWnpwtgssmBs5JdFXpsZ8y0lVTQtfZUjrPlNJRY6PzrJW+yyU8adgJN3by5LqFR3VG7p/I4sa+OJoOJPLgcDLXrIHsT1vJ0ax1XLeFcWKzFxlunxK9/CPCl04idPFkotbMJnzVfBI9FpPgNpk0r2lkK+eT7rWQ+HXziF41i4Q1s0nZMIewxZ/gNf09POd/htZzI5GxmWQUHiaz5CYh+ttopI5nl4tHMixIlXkAlXkAP9PLGHzK8PvhyU6+WpRi+JLzsICH0hhAYeofGiktBCxj+nIjBCwEPIEFrNENotb1oZDa8LG1oCxrQ1XagVZqJyy/Cf2uJlqb4erx/RwrjmVP4jr2J6yl/2gxfSdt3Dyg4/LeHVyt3MHtKiN3TumprczifGk858viqDFFcFIXyL4cH6SYlRQELRzCfyFb/OaxWbOQBI/ZLP3oV3z4n99l5h9+j++SJWyLjOTULgs3TlbQcmkfPQ0V2C+b6ThTSM/ZQgbPFtNXrWPwnJX2Y8V0HC2g48h2HlRk0FaZjv1gJq3l8Qwcy6FjbyrN5Yk82J1IvTGUmi2+nNmupd4UTb0xlLu74mjbn8bDylTa9qfReSSbrmO5dB7Jpv1wOh1HM+k8lkXnsSy6T+bSVZVLy6FUGndF0HkwiSdVOXBmO31V22g9kEXzgWxaj2yn/WQBnacNtJ7Ip+VEHvYzBTypk6BBT/+VPOxnsrheEcbtyigeHIyjsTycc0U+HMtdR02eF/XWcHYovyR68R+JW/UpkSsmE7FiGimey4nbsIzYDfPJVs5lq3Ye2zTLyFIsIWH9fGJWzSJx7RzS3RcSsfxzPKe/z6YFUwhSKYlJzielqIpEy20CdfdQS/ZRBTwsV430dQw+ZWBokhOpD63UM/QstfR0bmxj97NlJ4fvD/uYhwX86iAsBCwELATsRJSG7lfibEGN9wOA0QSs1T9CYxhAZepAYX2IwvoQX3M7WmM3EcUtFO1q5vrNAa6eOsrB4mgOZXpSEbGEq9tD4Gw5tw4UcaF8Gxd2b6b+YD6NR/KHLkPvTOZcaSzVxjBOG8KoKgrg4BYFZQnrKA5eSJ7fLHJ9Z1AYtowk71ls+OIPfPKT7/H7f/mfTP71z/FeOJsk9UaOW3OpP1JM81kD96q2ce9INm0nN9N5fDPNlRk8qili4OR2+k5soWVPAvVFahqKfLkjabhZrKTVFsytYl9uFftSn+/F8eQlHIlfzPncDdQWKrlh1HIpz4urxb7c3x1J+/4E7u+O5O7OcB7uj+e6JYCm3RE0loVyb18MHcdSuSKpOZqzljqzP/d3hvHoRBaPq7dwvzyOq4ZgrkgRXJKiOF0UzAVzDOfMUdzan4b97A66zm2n/+I2es7ncu9QDPVl/typjKCpIoxzxd6cLfTmfmU810vCsYYvIH75B0Qv/ZCwJR8TuuQTIlZMI3rtHOI2LCHBfQHbtIvZoplLmsdsIlZMI2rFDFI2LiLLcynp7gsJnP8Jm778gI0LviQ0IISMHeVkWK4SZryDSteC2tKL0tKHwjz06mfpH+LpwZtC34V3YTtacz+hpeCn70al6yLQMjh0C8P0eKj/6HqGFpOQegk29RBk7ERb/BC/ohZUxa2o9E+XnjT1ojQPoLAMvpaAHd0/hYDHOo6170hh+ui68dF1f+3EJmMV2QUstwDlTl9uAWsMXwnY19yOr7kdlcmO1tBPeHE7uZY7XKrt48rZKg7p4zmU6c7+6GVcSFfRvXcHndU2rh8u5kr5Zmr3beX6we3UV+ZyrSKDuoo0rpQlctEWywVLJNW6II5tU1Ge4oY+dCFbNTPI1cwiVTmbgOWfseDDn/H7f/lHfvH//u9M+uV/smzyn0gLWoslR8NxcwxnS2O5uiueW/tSuFWRynVbDLd3xtKyN5H7u6Op1/lxccsmzmev5WL2Gq5tXk9TsTcN2zfQsNWNc2lL2Rsyhf3hX3A+awWXt6ynQafi/FZ3qnPduJjvzXWTP7dswdywBtJg9udysZI6sz8Xi5WcK/Lhot6Xg1mrKE9YSHWeO50HU2jdG0+jLZyzO/zYn7aJsri17E7eyN5Mb3aluVOR483FkkhaqzdjP7uN7gtb6DidRuO+EGpL/Ggo9efO3nDuH4jlwf4EmiriqNqmYIdqOnErPiJ25SfErJlM5KrPCVk+hbAVXxDjNo9EjwVsUS8k03sGMas/J3z5VBLWzSPbezWZHsuIWzMLxfQPWDflA9YvmElIcCRpBftJslwnSGpGqetAZe5BYX7+Pu3walTDU3aqdF3Ppt/UFHehKe4iSOpHq+tGo+9DretFq+smwNBNiKGLYH07gUWt+BfcJ0jfSoChlQBjBxrJjp+5B5W579mZ9miXoIWAhYCFgF0YRzu43Pl3Lv2ojY9QGwdQmexPBWxHZepGaxggtNhOYuENTl7s4NrFsxySEjmY7cHR+JXURK3jxtZQHp3fyb0qIw2V26mtyKW2Ipe6PVlc251GQ0U6N/ZlcqUsgXOmcE7rgzlZ6M+BzT6YY5ex3X8WyZ6TSfaZTpznbLzmfcSkX/wbP/7H/5Vffvf/5NPf/IClU98lYP00tkauwZrhzb6tak4UhnCyIIxjW9ScLw7k1q5YLhX7cyhlNUeSVlAZPZ+KsFmcTlvFmbSVnElbybm05VSGfonk9SHlwZOpyVjK6eyVnNvuxeGMdeyOXUx53BKOZK6nepsXx3M2Upmyit1xSzi+xZ2T2905tmUDJ7Zt4kD2Wg5mraGmQMnt3fGc2upLSexKdCGLyPWZQczqScSu/ZQs37mkKmawI2wpVfoQ7p3I5uHpLTRXZXD7UCwXrSqulWq5YlFxa08E7SczaT2cQXWBBl3QQlLcPiPF7XPSPWaR7jmHZPfZRK+bTvS6mSR6LCBLtYRc1VySNnxO+LJPiF75JVneK9jmt4Hk9Qvwn/sp6z79Hcs/fY/1C+cREpZEctExYi230EjteBl6vnqMSOoaWplK6kItdeNv6SPQ0k9Y6WMCTL2EWQcJsw6iKexAW9RJuNRPQGEX2sIeAor7CDP2EW7qJdzQSYiumZDC+wTlNxFubCFMaiHY1I6/qQONqQuVqVsIWAj4tco/evv2PXfJeOTUnvKXzQUE7Mg9zNfB2Ze4XZvnBawydQxNkvD00nSIrpvIvDoqT7dSV3uJo7ZUDuV4ciZ9PWfDVnIp3pOOw/ncP17Mg2PF3DmUR8OebC7ZkjlvieO8JY5bB3Ko3Z3CWSmCqqIAjudr2JfrRWnSWnSRi0lXTCXZexrxXjMJWDmFBR//mj/8x//kV//2j/zlnX/jo//+FxZ89kt8V04i0uNLkpXzyNUuZbv/GrZpllGZreCiKYLKjI0UqKdjDJhDgc/nbNnwEbvD5lGqncHe8HkcjFlIiXYKxZ5/oTxsJtWZqziSuoJ9yauRQuZToJ6OIWg2ptAFFGmns135OdsUk9mu/JzdSauoyldSXajiVIEvJ/J8OL7dm6odvhzKVlAYuICY1ZMIWvQBfrP/wMbJv2TdZz/H/cvf4LfwfVIUMziU78+NQ+k0VCZweWcI50s0HC/aSMPuEBr3RnJ7Xzw39sRRXaRFF7KI+HWfEL92Mmmes8jwmkuGzwLSvOaR6D6bRPfZpPksIFu9iCzFLJI3TiF2zRRSNy1gq986chVrCV88jQ2f/I6lH/ycRX/9PW7LlhAWk0GS7jQRliZ8Td14SMOTY9jxM3aiMnTgZ+xEbewk0NxDiK2fyNJHhJp6ibIOEGHuI6CgjVB9F7GWQUJ03fgX2Ak19BNre0RSySBxpk6idc1EFd0jqugOscYHRBqbCTUOzY+tldqHZtgy9aIyOy4gIWD5JSK3gF+UsKvIVwhYCBiV8REqaeDpDEVfCVije0xIcS8RBY2UHLtLw41aju/M5lCOO7WbPbgcsYpr8R7U6aNp3JdDR7WeztMG7hzcypWSJGr0kZwsCKF2dwrXdiVzuTSBC9YYqvWhHNzuy670DRhjl5MXNIt0xVSiN3xOyOqpeM6ZxJfv/Zzf/sc/8dPv/g9++8P/i7/+5l+Y+dGPWfDXn7H8k/9m3ed/wGv6X1HO+phk7zkY4tazWTOf2LWfku01g8TVnxIy53ekrZlE5uq/ssNrKrbA+Zj8Z6Hzm8bumKUczlhHWfQS8vxmkbrxb6S7TyZPM5tsz6kEz/sN/rPeIW7lh+SpZ1Aav5pThRpqdAEc2ezJ/swN7E1bR1nCGopCV5C0aTreX77L4vf/kwXv/QeLP/gv5r//I2a++30W/vkH+C/9C5bkjVRJIRwpUHBg2waOF7pzstCdGxVRdJ3bzoPj2Zwo0GKMXknypqmELZ9EvNsXJG6cSdz6L4lcM5XodV8Qt/FLkr1mkew1iyT3L0j3/oJ0zy/J9J7HZt+V5CrWErtqLoqpH7D8Tz9j4R9/xpK/vY+32zpiUneQJF0kxPIAL3MPm8wD+Jq60Zg7n61RrDG0ozG0E2zuIsLWR5S1j3BjFzGWPiKlbkIL24i39JNWBjFSDwE72okw9JFoGyStZIAUi50EQzPxxXeIL75NnL6JWP1dwvV3CTE8wN/QikbqwM/cg59l9MeQhICFgEeLYcMCfnExB1dYzEJ2ATsbxxt4PPOigIfm59UYBtDoIFjXT5SuieK9DdQ3NlBVsYWD2Zto2ObNtag1NKYqOJXuzSVzDC2Ht9FZpaP1aD6N+3K4ZE2gujick0XBnJEiuVyawNXdyVwoieVIvhZb8loKwueRFzSDdJ+/EbNuElHrvyDCbS4e8z9n8rv/xU++87/x7o//ifd/8c/89Vff45P//h6f/vxf+fyX/8Hs3/03iz/8LYv/+gsUi/6M35KP0Sz9K/EbZxO9+gvUM/9E4Jz3CZ7zPrFLPmaL13SKNPMo0szFHLEcKXwxWV5TCF3yJ4IWvE/Uyo9J3jiF8MUf4P7pD1FM/Rnxaz7CGL4Ma8wqjm1TUV0YwN40N0rjVlAatwx96GKyfRcQuuJzVv31l3zxzvf44p1/Zfbvf8js3/+QKf/9PT7+0f/Bkj//J7EbJ1MUsYiiiDnYkhZxqtiTSzYNDRUx9F8xcvtQFiUpG9gRvJQ0xVwi10wlduMsEt3nEr1uOuGrPidq3RSSPGeSpphNmvd0kjZNJs1jKpneM8j1XUKOYjlxq+fhN2MS6//yW1a+/w5LP/wVq6f/Da1SSfIWE0nWWvzNzWwy97LJ+ghfs51AWychpb0E2+wESh0EGh8SLHUSae0iwtRFhLGDOHMvsZKdKH0nGWWP2FwBCVIPwfltROi6SDT1kmbrJdPaRZrUQqq+iST9LVKlOyRKd4g13iPM8IBAYwsaqR0/cxdqq+MCcnT/l1+AcqcvN44L+EUJD8tXCNgFBOnsM/CxTT8qaQCVNDA0OMb0dDm6EQKO1t9ja8lF6m9dp+bADg5kbeRa9iYuhyzlfoaKw3FrObpZxUVdOA1lydw/sJmHx3dwe/9mrpQkDd2vLQql2hjOeVss520xHC0OxJa2gYLweeQHTmOLajIJGz4hfPXfiNowh7CNi1g3YxKTfv0D3vvJd/jgl9/j43e+z19/+a988MPv8OH/9z0++eGPmPLLn/L+T77LJ7/9d6Z/+FOWffYuivl/I3D5dAIWfY7f7I9Qfvk+yi/eI2LZJ2R6zSFHMZdMn5nErpuE9/Rf4Pbpf+E7810CFnyAcsbv2PjpT/Ce9gsiV3xEjvd0SuLWYgpfxuFcH84bQqlMdcMQNJcC9XQyNk0meMkk1k/+HXN//0Pm/v6HzP/Tz5j17o+Y+s6/8fkvvsd73/1f+OTH/4O1n/yA0OW/J839L5TEz+OaTc3dg7HUV8Rz5+gW9uYqSFXMYGvgcrYFryF24yyiNswm2WsRCe7zids0m3j3GaR4zyTddxbpimmken5OqvsUUt2nkbJpNvFrZ+E/5zPWf/w71n74azZ9+h5rP30Pz0Uz58lKXwAAIABJREFUiQwOJatwF8kl19GYWthg6WVTySAqSychJZ1E7u4nalcPoVb70FKKxjYiTO1EGDuIMraRaO0l0WwnztBJbvkTtu6FBKOdKJ2dGEM3yeYeMkt62bqrj2077WwpaSXbfJetO1vJLmsl2dpMtKmZUKkFf1MbGnMnfuauVy5lKAQsBDx6/B7g60SrkvrxMw2MgfKNcQHL/RjShBfw0zPgrwQ8tCi7Wj9IgKGXCH0zqdJlrjS2UH24lL1Zas5kenA6eD5N2V4ciF3BrsTVlCev59gWP26Up9F1WsfDk0U07MnmalkaNVI0J4pCqdKHcsYaw2lLJPu2q7ClrEaKnI8udA7J7n9DveCPqBd+TMiamfgsmsKcj3/F73/0//Cnn36Xv7zzb/z559/nvf/4Lr/6zv/k1//8Hd79/v/P3ntGRZmmi9p/v3W+ffZZe8/0THebJedMFVCEgqKqyDnnHBQk5yyiYiQoZsGEpCrAnCOKYk6YtY1tTm0C9Pp+YDPT+9szvc+Z6dMzvflxrUWoetf7rlXPc9X9PM993xMxVxuD3qTfYaL2NWIjVXzsjEn1d6Yo2o/sIBfSfaUkOQvJCXBgToof89MCmR7nQrqPgGDRRIJsVMjyF5EbYEOkjQrhVuMoCxXRWBRK6/RodtWloZwZy9HVhVztns/u+jSWprtTFW5FqrM2cY76uBmOx81wPAmuVqT4SPAX6eGoMxa5/jisJ/9PbFT+H3xMvyLNXZN5iSK210Zxf/csXvUt4+aeek4oqqnJ9CInQMiyokjWVU1l3rQA5qT4UZMRRk1mCLUZQdRm+rMw3ZuaNA/q0t2pz/CgLs2TBVPdqY53pyzMiTRXEbF2xiRKLcn0cybZy5ms+DjmzKljRXsP9ZvvUqJ4SpryHZmbBijpesOsrT+wYNcA83d+pHrTG2a0P2NG22Nmtz9lXvtTFiies3jza+o7X1CreEbTzgHW7h6ipvUpi7s+sKTzA8u737Fu+3sU+97Ttfc1yt2PaN32HYo9D9i46wGNWx+yuGs4Ep7V9mT4pHT7K0rbXlPc/gNF7V96DHd8IE/x5wxPxMO9iH/KqIBHBTwq4N84f/5B+HMp/1cHyN9aqOSXFnBexyB5HYPDp2E731DQ+XIY5VuKO95S2vyMms5HHDjznv4L99m3YTVHlhVzZUUKh2Z6sbk6kD3LUzneXMzp9krOKmdzdfsi7h9cw6PeFi5tWcy5TfUcb6+mp3k6p7vmcHlXHcc7ZrC5fgrNVWG0zIpgZXEAMxIcyfSzIM3PktwIGYVxnnjb6SIxUcFabzxiQ3VEOirojvsazW/+gN6EsehNHovmhD+grzYWc10VbIw08XWwIMbLkXAXa5xNNfAW6RMhFzItUMr0ZH9mpQSS5m+Lr0iVEJkBib4iCuKcCbCZiI/pVyzN8WdnfRodM6I5tqqQffUZ7KrN4ELHfFpnJLNwqjdTnAyJEmvjbT4RR53fY6/1FVXTwpgaJMfH3hg3kS42emMwHP8/EKn/K3KDfyPMdhxzkyUcbczm8b5anh1ewinFLJYWBZMVIKAowpZFOUEsL4qgIS+ExbnBNOSFsigniIbsIJblB7OyKIzlecHUpLozK07G7AQXZsQ7UxLuSI6/mKluFsQ7WZDgKibWy4UIHz/SpxVQXdvCopZTLOy6x4yulyOdjko63rBg+wArDsOy/bCg+zVVG79nQcczVux4y7Lu56zf+46W/e9o3PaMlZu/Z+3O56zb9YwVXY9Z2vqSdd2DbNz0lrXtd1FsusH+Q/foPf4dh3uu0NN7jb2HrtC9/TIblJdp7LjDKsVTGlpeMWftM+a0vKCq7RVlra8paH1HdusHMtoGyFIOktM9nCtcoHhPsWK4OEyJ4iUlX1Kafizu8fcY3/+nAvhbr//Pzo9LvX+JX1twv/YXiJ9jVMD/xQFUoPitCvgTOYrB4cpHnW/I73o+TOeX/eCW11Q1P6WrZ4Br1z5xfv9hDq2eSU9dJPvmebK1Joy9q6bR21xEX2s5J9qrONc1n/6ti+jf2sD5zQ2c21TP0ZaZ7FyRx+5VefS2TedkZxVHm0vonJ9I66wYVhQGUpUoJcPPjCR3I1J9LcgKlxLuZI6LpTa2BpOx0lPFWG0cat/+HpVvv0J78gS0J09AY+K36GtMwlhHDVMdVSSWRng7inC1McFSexxSU3V87U2J9rAjM9yNkgQ/CmK8SA2S4m6rS3yAPYVJXgQ6aOIt+IZ5U13onJvMnkUZnF5XwaElOWxfkE7v2io2VqWwMC2EcHs9ZLp/RK7/RzwEE/C302JGZgThblaIjSZhbTgRgfY3CNR/j0Dtf2Gj/i8E2oxjcY4nl7pm8rxnKff21NJdk0pVkhPJbnrkBFkwf5ondVl+1GT4UJPhw5LcQOoyfKhJ9aQm1ZO6NG9qp3kxL9GFmbFyyqIcKY5wJC/YnjQvEbFyE0LtjQi0F+AjERPqF0pB4TzmL93CgvWnWNDxHVXtjyne+JRyxWtmK15Tv/0dqw4MsubAAMu3v2Zp9xNWb35G866XrNv8EOW+l2w++IL2XQ9o3XEH5d77tO+9x4bN39G2+QWbt79n67ZndHVeZcfWsxw/cpGLpy5y8cRJLp08xene0xzYc4Jtm0/T3XUNZecD1jY/oHblLWo2PGTOxsdUtrykqPUtOW2DZCo+k6GEzK4hcpUDFCiGBVzW8ZyyjueUKF6OCvgfhFEBjwr4F+W/g4DzFUN/EvCXYhw/Criyc5CK9Y9Y2f2IS1eGeHT5Jkeba9leHUTfsmj2r0imZ0MBJ9unc0Yxi3Pdc7m4uYbz3TWcbJ/H+e46+rc2cFI5j10r89m0OJXdq7PpbSvllHI62xen0TY7lhUFAcyb6kJOgJAoqRZRMn2SfEQk+9nj72iGo5kmQp3J6E7+hklf/xuTv/k9OioTUZ80DrWJYzHQnIyRtip6quMQ6Klia6aLha4KAq3xOJpp4m1nTKCjOZFuNkwNkJIX401hYgC+ElOmRXtRmhpMoEQXd9NvmOZpQnWCjLaZceysy6CjKo6m4jC2L8pHuSCHZYXxxMhNkOr8gTAHXRI9hST5iChK8MXH3hCR7lgs9cYh0P4GocZXWGr+O05GfyQz0JLdy/N4fbqZ132NnFdUsiDdjTR/M2JlGmT4mTEjUc7sqa7MTnZhboo7dRk+zJvqxsx4GTNiHZkVJ6M6wYlZcTJmxMjIC7YjN0hMdoAtqR6WREuNCLI1xMNCHyeBGVGBYSyYu5LG5kMsaT7Fsq671HYNLy8v2v6BFTtesWb3Czbue0X7wTd0HnxN9/4XbNr7lM17vmfT9tvsOfg9h44+Zs/B2+w8cIM9h2+y6+B1tuy8zP6Dj+g98pyjB+9wYMcZevce48rJk9y9cJJ754/x8NIJbp7u5WxPD717j9Gz5wL7d12jo+08Dcv7WLThJnOaH1DV8ozSth/IVwyR3QkZSsjqhhzlEPnK9xQpfxoBFyne/KSt4S8lyF/6+v/sjAp4VMC/KL91AecrPn8R8PufCvjL5DZrK8xseUnNhlv09L3g5d3HnN3SyK6FcVxuzaFvQwEnO6q40D2XK9tqublnGbf3reLqjmWcUS7ktGIBV7Y3cHnnYvo6ZrK3KZedK9PZ3ZjOvsYsdi3JoLUqllUFwSzO9KM00oFomTZBtupEOpuQFiInwt0GD1tjbI210FMdw+Qxv2PymK/QmDwWlQljUZ04Dn0tNYy0VdGaPBZDjYmY6aqhp/ItdibauFgb4+coxMfBFC9bI3zsjYlwtSbBT4aPo5DkcE/So7xwF2niYjwWf6uJRNipUBUnpSHLl+mRdpSG27JmegLKmlzmpYcQLNbB2WgMRTFuFES5kOxrS6SLECehOvbGkxEZTMBU4w/oj/t/kRiPJdVfxIY5qTw8shZubufu3no658WRFywkwU2XeCcdsgOFlMdKKY+VUB7tSGWclDlJw/KdHuVIRZQ9VTGy4aXneGdmxjlREGpPfpgj+WGOZAc5MNXLhhgnSwLE5riLLAnzDGDxgtW0tvfQ1Haa9Vvv0bjtGQ2bn7Px0ABbet+wrecxWw8/YlfPI46ceEnfqRcc6/2eg/uuc2jfVU723uLcye843Xedk8f6OdV3iRPHLnD00FkunrrJtTO3uXq6n/5jx7jed4jvLx7hxdUenvXv482NHp5c3M/Nvt1cPrqPy8ePc+7oafZuOsTaxj0sa77Ago3fUd3yiOltryjqHCKvCzI7IaPz0xcBf6RI8YZixasv/H3k+18Zx7/09f/ZGRXwqIB/UX77Ah4iXzE0/PtIMY5XI23lypUDVCvfsnDDLXYf/p43j15z+8gWDi7Por+9lAtds7m4rY4bu5dy50Aj3x/dwONjrXy3v4lLWxZzWjGPi5vr6N9Ww9muao42l7CvMYttS5LpWhjHtpqptFREsaYwlNUFYcyb4sFUd1NC7TQJddAjOVBCtLc9AU4inGzNEBppoKk6hsnj/sjkCV8zefwYVCaMRU9LHSNdTbTVJmGkrYq5njq6k79BLNDH2doUb0cRPo6WuImMcTTTRGamhdxSD7FAH1cHSzwlQmwNJuIqUCfQVgtv8/GkeJhQGGpLjESDOJkO8zMDWVedTrK3JVZq/4pY5/fkRzqTGy5nip8d7hbqOBhPxEZ/POZa32Cs9ntMVf6NMBczFpclcqyzluenO3nWt4H9K7OZmywh2U2PWBddkj2MyQmxpjDSgdxQG/KCbSiKEFMW5UhZlISyKEcq4+RUJ7oxN9mduckeVE/xYEaSFzOm+DIzxZ+ZKf5UJPhSFO1DRrAniX5e+Do6M6t4DuubttPceoz2LTdp2/E9LTufs+XIa05dfM2Zcw85cfIOJ/tu03/uAd9dfsT107c5feAM/T3nuXXqMnfO9vPd2XN8d/Yst86c5ObpE1w7cZT7F07wqL+PJ5eP8bT/IK+u7OPdtT18vL6T91e2MHhjB2/7t/DoVCf3T27i4dnd3D1zgLP7NrGlvYu1LX00bLzO3Ja7zGh7SqnyPQXdkNMF6YrP5Cg/jyxDFynejES+P5bN/KUF+Utf/5+dUQGPCvgX5bcv4AHyFcMT3I+5wAXKNyP/z1n3glkdr1ikeMD+4894++wD907t5+CqIo6tyef23uXcObSOR70tPDvRwaszXbw+283jY63c3tfIxc11nFHO5VjLdA6vK+TAmhz2rEpja0MiXQvjUM6OY2NpBOuLwmkqiqA2zY/cIFuipYaE2OsS7iokwsOWcE8HfJ1tcLA2wkBvEqqTvmbC2K9QmTiGSeO+RVtdBQMdTfS11DAz1MXCWBd9tfEIdNWxNdPF2U6At6MIFxsz7Iw1sNKbjMhAHUsjXYRGOtia6iPQnoTMTINgR1O8LdQIEWsTIzPAy3wMofYaTE/ypGl2OhFORghV/wVn8/GEyQxJ8rEhN9oDLxs93Cx1sNEbh6nqV9joj8fLTp/CJB9a64s42lHL+a1LON4yi7XloRQEmxIt0yLGWZepPmbkhNiQG2pLRoAl6f4W5ASKKAwTUxopoTLOiVlJbsxN8WJBijcLUryZk+LDwpwwFuRGsDAvktr8GOryEliYk8SsaYmUT00iyt2b4rQC1i7rYGt3H9u3X2XX/gcc7PuB3lMvuX3rBfdu3efO5dvcPH+F+5eu8eL6bR5d7OfWkWM8PHmCZ2dP8fLiKV5ePM6Li708O3+Epxd7eHrpAC/6d/H62g7e3dzJx1s7+XR7O59vbuHT9S6Grnbw+VoXA/0dvDrTzLOTG3h+roNn5zu51buBoztbUXb2sLr9MrXN15nd8oByxWuKu4bI7YTMEQEPR8HDn8+3Ix2Vcv9C/+G/pyD/XvPHb5VRAY8K+Bflty3gHxukD/88nIL0Y//WjxR1fCR/40sqWx+xuPMuh8++4dnDV1zp2cnuZSUcXJHHle1LubFvLfePtPL9sQ6enuzixZlNPDvRwYOeDdzau5Jz3XM5vKaIPSsy2b08jZ1Lp7JlUTybFsbTXhlFS1k06wojWJkTRE2KDyXhjiS7Cwmx18fLVocgJwvCve0J9HRA5iDAzEQDDbVvGDfud6hMHMP4b/+I6sRx6Giooq+tgYWpISIzA3TVxmGkOQlLI23ktkI8pdbIrE2x0ldDqDMZaxNtLI0NMNLVwlZgipm2KgKtiXjZGuFlo4eXlTrORmNwMxtHsESXzDBHVlWnk+hvg5NgAj5iLTwsVAmyNyQ91Al3K22CZUKchJpYaH2DXKhJlKcNxVMCWFyRTNPsaWyYk8q6mQnMm+ZGuo8RYRI1ol10SfEXkBNmS264HVkh1mSFWJMXZkdBhD2lUY5UxjszK9md2VM8mDPVkzlTPame6s287DBmZ4YyKyOE6qwIFmTHszA7mer0ZGanp1CSOIWS5EzWN2zgyJ4zHNh9nuNH73H9xhCXLz3l8XcPePXgNq/v3uTJ1fM8u3KOdzcu8fbqWZ6eOszbi728u3iED/2H+XD5EB8u7uPdpX28v7KPgRt7eHetkw/X2xm6oeDzrU643cWnGwo+X1cOt168qmCov5W3p9by4vhKXp5q5NW5tTw8uYKLB9exa8s+WjrOsKzlAnObr1P5JQrO6/xEVscQOUrIVXwe/qL4JerN7XxPTudHcjpHBfxrMyrgUQH/soL6jQu4oPMD+cq3I/ItUrwfpuMjxR3vmbXlIxUbH1DbcZ1DZ59z59b3HNuqZMuiIg41VnBgTRXH22s5v2U5V3Y0cnPfWu4faeHhkWbuHmzi4ZG1XN5ey/GNFRxozGXPinS2NyTTXRNL1/xY2iqiaS2PYW1BOA3Thrv6lEc5k+otItTBACeBCr4SU8K8xAR6iXGSChCaa6GlMWZEwGP++HsmjPkaDZWJ6GmpY2lmhMjMAB3V8ZjqqGJjpo+bxBpPmR1igT6G6uMw1pyAjZk+BlpaaKqqYWNhjomWBhpj/4CTlTEBMiG+DkZYqf8OV8FkguWGRLqbU1uWSHKwGFeRCnLhJDytNJEbTSLA3giRxh8IdxHh62CCte5YpObqBEhNSfATkxkhIydSTnmCK7NSPCmKEBMj1ybUUZ0YVz1S/S3JjRSTH+VIQZQDRdEySuPlFEfLKI2VUR7vwowEF2YkuFGV6MqsZE9mTvWiYqovJUm+FMV7URzvS3lyKJVTI5meHENFUhw1+fkUxCWzpmYpJ/b2cWjrUU4evsj3373hxsXbPLl9lYHH1xh8fJVXN0/z6upxBm+f5tPNE7y9cIChK4cYuryfoct7+XR5F0P9Oxm8tIPP13bBdzsZutnO4PX1DF3bwOcbrXCj40vP4y642Q2XO/h0qY0Pp9fy4tgyXvQt5eXpZTw5sYhbR5s4sn07XR1HWLXhOAvXn2PWxrtUdLyiQPGR7Pah4QhYMbwM/WPUm9P5keyugS8C/vh3Gd+jAh4V8KiAfwFGa0H/dQq7hinpfE9J50dKlYMjlCnfU9HxisqNd2ja/ZCTV95w7vQldresYV/jHC5vXsau5ZVsX1HJ1mUV7FhezoG1MznWPp++9nn0NM/geEsVR5vLOdhYwK5l6WypTUQ5N5q2WeG0VIWjrIqnfXoCTfkRLJziSWWklPwge5I9LQiVGuFjo0OA1JxQTzuCfRxwlphjajQZDbWvUVf9Gk2VcUwc80fG/OHfURn/LcZ6WogEJlibGyI00sHCWBczfU1szPRxFlsisxFgrqeOvtp4DLVU0NPSRFtdAy0VFfTVVTHWUkWgp4pEqIuXxBQr7W8R6XyDu7UWycEO5MR7EOdvi6u1Ojb6f8RNqIHUcDJinXE46E3AWaCJm0gXJ6Em9kaT8LLRI9pTRKCDPt4iNaYF2JIX7kiciyHhjhq4W4wlytWAnCgpxYku5ERJSQsUkRZoQ2aILVnBYtIDREzzE5ERICIvVEJRlJTiKCcKo+QUJ3iSFe1KTpQ7RQn+FMUHkh8VQH5kEGUJMczNyqA0OYlF5dM5uXMvz27c5t7Fq9w+f5WX9+/y4ck1Pjw6x8eHZ/l4/ySDd/sYut3LpxuH+Xz9ANw4xOdrexjs38bApc0MXd4K17bx6coWPl3fxIfL63l/uYn3l5r4cGkDQ/2tDPV3MHRJydCFTt6dauXd6Y287lvD897lPO1dwtO+xXx/tIbr+5fQt03Bjo5drFmzk7rVPVRvuMyMtseUKd9T2Dk0LF/F8DL0jxL+UcDZXX+7gH9pfm4C/rn56dcX7M894/8dAf9ntZ7/MRgV8N80AH7t+/tVUb6lsHuYoq4vAlYMUaYYokwxSIXiLVXKF8zruo/y6DP673zgu+t3OL1nE6cVy7m+vZGjLTX0ti+mT9nAye4Gzm9ZyrktDRxpnsW2pdko5ifSPjee1lnRNFeF0VwZysYZYbTOjKB9dgwby6PZUBrNsuzg4eg3QkpOoB2J7gKCJQY4m03G3VoHP7mQQA8b3GUCLE3V0dUci5bat2hMHovaxG/RnDgOLdXxGGmpY6avibmBFmb6mpjoqmNuoIXEyhQvuRgXeyuEBpoYqE/AWEcNfW0ttNU1UJ88CY3JE9BRmYiR5iTEAj28HC0Qm6oiE2jgKdYnytuWzFgvsuI8CfewRGo2CWeBJnJjVWRGKjiZqOFmqYOHSA8XS22kZmp42+oTIhfgbqGOk+kEwuVGRDob4205EU/heDysJhLmpM/UQFsywuyZ6m9DnKcZcR4CkrwERDsbEy03IFpuRKyzEYnuApLdzUl0NSfW1ZRkPzsS/MRMDZAyLciFqf5OJHrLSPVzJyciiBkpSZQnxVGdkcq2NSt5euUc7+7f4OWtft4/us7AkwsMPDnFwKOTDD44xuDdowzePsSnmwf4fGMv3NgH13bx+fJmPvV3M3RlE5+vDfPpaicfLm3g3aW1vD2/lh/OreP9uY18ONfGx7MKBs4peXeqjfen2/nh5AaeH1vNkyNLedy7hIdH6ri9v4EL25o5pOykfd0mljfuYeH6c8xpu0el8gdKlIPkK4a+yPc/CvjjFwH/A4yjv2H++Ufn559xVMCjAh7l/4h85VvyN70hf9MbirreU6r8SJliiIqOISo6BpnR8Yaqju9ZuuN7dp99ya0HH3h69x53Thzg6pY1XFA0cFLZwDHlEo521NPbUctJZR0nOxdyYG05mxals64ynMaSIJZme1GT4sSCJEcWJDlSM0VGbaor9dO8qUvzZW6iOxWRjuQF2pLuY0W8qxmB9nrIjCcgF6jhLjbCz8kCT5kQOwstjLXHoaP2DdoqY9DXmICJthrGOioYqE/CQH0CJtoqCPQ1MFCfgEBfA5mNAF8XCS72VlgYamGgPgEjbVWMdLXQ0VBHbdJEVMaPQWXM12hP+hYrYy3cHCxwEOggs9BFZqmNu9iQeH8pOQm+xPk74CRUx1mgibtQB3crPTytDfCyMfyCAZ7W+sR5iwl3scTNSgNnoSoB9np4iTSQGX2Li2ACHlYq+DpoEeZiQrS7GREuJoTKDQiVGxLhZESgvQ7B9tqEOugRITMgSm5MlMyQcAd9gsU6BEkMCJabEuFsQZSLNSEyEUGOImJcpUwL9CYrLICShAgyw7ypLUrlu1N74NUNBh+dZ+DxWYaenWLwaR8Dj48x9P1Rhu73MHTnAJ9u7eHzjZ18vr6DocubGbrUxeBFBZ/6O/l0WcHnK0o+9rfy7sIGfji3jtcnm3jZ18Tz3rW8OLae1yc28sPJdl4db+GHU628PrGRJz2NPDjQwIMDi7i3r5abu+q4vHkFx9qa2Ny0nqZVm6hfc/RPe8GKdxR1DIyc1B8RcNd7sr/wzy7gv/X9owL+tRkV8F/lv3et558Z3Mq35HW/Jq/7NYWd7yhRDFDa/omKtkEq2gaY0f6KGRtvs3r3Aw6ce8r12094eP0qd3p3cbqlnl11Bexrms22lZUo6vNpq81iy7IiDm2o4mjLDA6uK2NTXcpwoY08X+YkOFIebEGhrxlFfuYU+ltQFGRNYZA12f6WpLqbkeRiQpyTCaEOw4eg3IRqOJmr4WypjYe9MW5iE+zNNTHVHo++6teYaE3ETGcyQn01zHVVMNGaiKn2JCwNNbAz10Ogp4qFoQYSCxM8pLa42FthbaqHocZEdFXGYmaoi56WOhqqE1AZ/y2Tvv09quO+wlRnMhIrYxwsDLA318beVANnaz3C3GyI95cS4mKFi6U2LkJtfG2MCHQUECyzINBRgL+DGUFSAaFOluTG+hDrZYevvT5+DgYEOBrhZqWBk0AFH7EOXrZa+Ii18HPQIcBRj2Cp/gghMgPCZIaEy42IcTYl3k1AkqclU7xFpHhbM8XbhnBXIaFOQoJlQoKkQoIcRYTIbIhxlZLg40qIzIacGD9iPWzICJdyZncTvDrL5yfHGXzUw6dnxxh6doTBRz0MPjzI0L29fPpuJ59vbufz9a0MXu5m8KKCgfPtfDzXwuCFFgbOb+TDufX8cHoNb0+t5XVfI8+OrOT7A0u4v7eBh/uX8uTQal4cXcvTw428OLqWF71N3N/bwK3tNVzfMpfrW6q51jWHy21zObG2hu0rlrB+6XoWr9jN3DXnmdH8gJKNLynu+FPDkB8PDP6WBPxz89OogEcF/E/NqID/yuSgfEvuptfkbnpNQecHihUDlLd9oqLtEzNaPzCr7QWzmm+wds8d9p++w/kLV7jad5gL25rZXVtAY1YIG6vT2DA/i5YFWSgX57F33XROdy/k4rY6zm9ZwIGmQrYvTqd5ehT1aZ7MipJQFmhDqZ+IogBrprgakuxqSIxcj1CxOkHWagRYq+MpmITMaCzuFuo4Gk/C3mgSUnN15EItJKZqiPQnYaEzETtTTawNNbDQVUGoM5xaJDbVQW5ljIuNGc7WptgL9XEw18fJ1hw3B0ukIhMEeqroTv4GkZkexvpqaKuPQ33yN6iO+wq18b/HQH0cVsZauIgFOAh0kFsaEOhsTbi7Lb72pnhYG+Dvb1rHAAAgAElEQVTvYIabpS7+9gLCnW2JdBUT4SQiXG5FrLsdyb5SihMDiPWwIUBiQqiTEH9HE1yttPC01SPEWUioqxkhLqYEO5sQ5GRMoNSQAEcD/CX6+DnoEeFsRqSLOTFuQuI9rZjiZ0d6iJSCKDeKE7wpiPMmNcSZaA87Qp2sCHcWE+kmJcpNSrizGC9rY7KivEnwtmZaqA1Ht9TAs0MMPtrF4KNdfHq6n0+P9/Hp4V6G7u9i6PZ2Bm9uZuhaN5+vKPl0qYPBCy0MndvI0PlmBs+t4+OZNbw9sYpXvct4dWQ5Lw4v5fG+RdzdPo/bW6q5vaWa+7vn8/hAHU8O1vPs8GKe7B/+/3VlFdeVVVztmM6lDSX0ry3hxMpydi6ZS2vDcpYt28z81X3MWn+LipbnlLW/p7hj+ET+8Gf2Pbmdb8npGmZUwKMCHhXwKP+U5CvfktP9ipzu4cIbRR0DlLV+ZnrLEDNa3jOr5Snz22/SvPcm+09cp6+vj9N7uuhZV4OyPImaGCfqs4Nomp3C9tXlHO+qpX/PMm4cWsXVvQ2c37KAIxvK2LM8j47ZSSzLDmROjBNlgbYUeFqS7SEk0dmQWBc9whw08RVNxFs4CW/LybgJJiM3Hjd8yMloImL9CUhMVHAy10RuroncXBtnSz1cRQY4mGlio6eCtYEqjgJd3GxN8bQX4GkvINBZjIuNGfZmusgsjfCSWOElscLeTBcjjXHYiwwxM1JDW/1bNFS+Rmvy1+iofoux1kSEBuq4iAXYC/VxszUnwktKsFyEveFk7A0m4WdvirulwU8EHOlsTbSrLVP8ZGSGeZAf60O0m4gwZwtiPG0JlAnwcTAhzM2aaG97koMcSQqyJyHAjmhvK8JczAiUGo5Ex4EO+gQ7GhIqNSJcbkKMm5Cp/mLyIlwojvdlTk4chYlBJPhKCZGJCHW2I8pdRohcjJetGb72pmTFeJEZLWdGhhend9fCs118erqVwceb+fRoG0MPtzN4fyuDtzfx8YaCgSvtDF5qYfDiRj5fbObz+Q18OruOoTNNDJ5u5N3xpbzoqePJvoU82b2QJzsX8P22udzums61jiKuthdwe0sZD3ZV8vTAXJ7sn8P3O2dxq6uMGx2lXGst5dL6As6uyOD8klROLM5gT30Z7fX1rFyioL6xl/nNt5jV9ozytjeUtL+nuOP9SIrcb0nAf+v7RwX8azMq4F90APyWyVe+Jbv7FdkjAh6irBUqN35m5sb3VLc8ZpHyNhv3XGVv7wV6Dx+gt3sduxrKackNpzZGRmWcnEUlESiX5LGveQa9ijn0dc2lTzmL3rbpHFpbzK6lOSiqk1mVG8y8GBdK/WzJdbIgVW5GgqsRMS4GhDlq4WenQpBYizCZAZHOZoTJjPEXG+Il0sFdqI2XjQH+dib42Bnjby8gWGqFl60JriI95ObaOFno4m5jhJfYFE87E1ysDfGVWuFibYyDmTZSoR5eDkJ8pNZILQwx05mEs70ZQmNVtFS+QmPSV+hpjMFEbxIWxprYmOkisTTCwcIAN1tz/GQiXC31sdQci5XGWJzNdXAVGuBtZ06QoyWhcmsinETEuotJDXQmN8qHjFB3Ip1FxHiKSfKXESy3JMRFRFKQM3GBMqaEykgJlzEtQk5ysANRXpYEORnja6+Lj1gHX1tt/MW6BEkMCJEaEeFkSpyHJSkB9mSGOlOaHER6uAcRrjZ4WRvjZWtGoKMNARJr3EXGRLjZkh7pStk0H9bWTOFG30p4vh2edTPwsJ2B+50M3O1i4LaSD9fb+djfzMeL6/l4tpGPp1fz8eQKBk4s5+OxpXzobeCHI/U83z+X+9umc7uzlAfd03m4qZIH3dO51ZbP1Y2ZXNmYyg1lOve25fBkTykPdxRyW5nN5Q3pXFmfyZX1OZxZkcLR+VH0zQmjpzqa7XMzaZk3m+W166lbvp/5669R3f6U6W2vKGsf7sz1o4DzO9+Q2/mG3M5/fgH/o/Pzzzgq4FEB/xVG05D+yuSgfEtO90tyul+Sr3xPcfuwgKe3fB6JgGu7brN25xW2HT7JwQO72d+xgs21+WzICmJRvJyCEBGVKW7UFgaxpCyUldMj2Tg/iW3Ls9i7ppAdy7PZUp9O++wkmooiqJ/my+xIZ8oDJeT72RLjpE+kiy6hMk2CHTWJcjVgWoA1uREysiNkxHlYEuViTpSrBTHu1kS72hDhZEW4izXRHmJ87IyHC2fYGuFtZ4yX2BR3GyPklgZIzHVwsjJGItDHzkQbibnOSHTsKDTAQlcFD5klQmNV1Mf/DtXx/46BxlgsTDQQCw2QWpsiFugjtzHFw94CVxsTHIw1EelOwEZ3IvaGqjgJdHAXGeIjNiNAYk6wzIJoDzEpwS7kxPiS4OtIkFRAtIcd8X6O+EsFhLpakxTqSoyPA7F+9kwJkZAW4UJquIx4XzvCXc0JkpkQJDMiwP6LeJ0FRLkKiHaxINbdgkQvW6b4OxDnKyHCzRYvWyMkxupITbXxsjXDX2KJt50xCb4OpIQ4MDPLny1NRTy6sB6e74Bn3Xy4s5HBO+0M3upg8EYbH69sZODCsHw/nFrFhxPLedNTz+uDtbzZX8OrffN5snsW97aUc7Utl0vr0rnTXsw9RSn3lMXcbMvhyoZpXF4/lRsd07i7KZOH2/K53ZnBpbXJnFmZyNmVUzi3KpXe2lh2Vfixr9ybXWWBdFYksr6ykGXVi6ir72bhqpPM3fAdM1ufU972lpL2L/npirc/KZn6Y876n/OXZDDyGsX7EX7xMfYzE/BoGtKogH91Efwj82sX0vhLg+HvsYed3/mGgu5nFHQ/o1j5jpKOQcpaP1PeOkTll0NYFRsus3R7P9v6LnH89DFOH+zi4Lpq2koiqI2TkOVvSqyrNrkRVqyojKStJpWOujQ2L8tm56p8Ni/JpGNBCo0VkdRl+1A9xZXKGAl5/pYkuxkQJlUn2d+MjBArUvzNyQixonKKKzNTPSiOdSTN34pYV2PiPYXkxrhQGO9FUoADkR7WxPlKCJFb4Cs2JkgqIMpDjL/UAlsjdawNNb4sHxsg0FPFSGM8lnqqOJjrIbUwxFGgi0Sgj4+THWKhAYbq49Ce9DWG6uMQ6KvhYGGIq70FTrZm2JrpILcxJdRTgq9chJnWODTH/ismal9jb6yCk4U2XmJjAqTmhDhbEu0lJjXMjdx4f4KdLIhwtyHSw5YgJwv8HM0IkAkIdRUR7m5Dkr8jKSEyMiLcyY7xIDvSg2nBMpJ8HYjztCZUZk6wozGhsj/7EuJmSbSbiFgvO+ICZQS72+Bhb4yjUBMb/QmItMdibzQJNysNUoLEFMY4sWpGAqe31PKmX8nQ7S4GbrYzdLOdoautcLWDjxeaed67nOc9S3l/YjVvj6/k6f4anu5ZwOuD9bw5tIjHO6u52VbExTWZXFyTybXmPO51ltG/Np1zq6ZypTmL66259K/P4FpLDvc3lfBwSwX96zM4uiiWQwujOLY4ieMNyRyYG8mWMn+UeR4oC/1pLYpmXUk6KypmsHRuI0uW7KVubT+z1t1nRtsPlHYMkN/6jvy2HyhRvqa86wXliheUtH+kpO0zRW2fRihs+0RR++ef0jFEcfsQxe0DFHd8pKT94/DesuL9XyW/7QcK2t+OUNjxboT/GwL/35kffhnB/rL392s//6/NqIB/ht+ygAuUwwIu7PpzAQ9R1jpERdsgle2vmam8S/3WK2w5cZXL393k+pn97G6qoinHn0VJUirjJZQlSqgvCqatbhpbVxSyf8N0jrTPYd/6CnasKEJRM41V5VHU5/oxP92LWVOcKIqwZZqfKVP9zChKlDEvx5+F+QHUFgRSVxjAvExPKhJlFMVImBZoQVqgiIJ4N/Lj3Ij3tyXSw5oEfwnBMnOCJCaEyC2IdLcjQGaJo0AXsakOUpEJIhNdTLRVMFQfh1BfDYlAH7nIECcrQ5ysjPGSiHC0NMXSQAtTLRWMNMZjojURWzNd3BwscLYzRyzQQyoyxN/VDj8XW2zNtNBT/Qr9yf+OQPtbpObq+EpMCXKyIFAuJMjJgkhPO5KCnPCXmhPsbEmQkwXe9sZ42BrgKzEl1FVEpIctiX4SUgJlZIa7kRfjTUGcL3kx3mSEuZIaJCfSxZIwuYAIZwviPG1J9LEnyddhOO833JXcqcGkxvkSEyDDR2qG2GgSAvXfY6f/LZ5W6uSES6lO82PT4jxuHVjJ4LXNfL61iaFrCj5fV/Dx/Abenmjk6aEGvt9Xx7ODDbw+uoJnB+q5u62ax7uG93fvdFdypaWQc6szOLU8lQurM7m0NouLazPoWxrP8SVxXFiTzuUN2ZxvSuPimkxutBZyo7WQMytTObggmn1zIzi4IJYD82PYVhlER74X69KcWJfhxZqsYBpz4llZWMCyqlqW1HRTu+Ik1WvuUNn6htKOAfLaP3wR8A9M73pBheIFZW3DAi5pg+L2zxSPSBcKOvgPAv6TfEva3//Z3vJfpqD97U8kXKR4PyLfUQH/7ff3az//r82ogH+G/x4CfvGTCLis9fPwaej2H6je9Ih5ygt09V7m3vNnPLp9lp2Ns2lI9aQmXkJNmhcrp0ezs6mCE5trObdtKVf2reLCjuXsWVtB56Jc1lUnsbQonNpsP2qzA1iQ4c2sKW6UxkqZneHN4oooWusy6V6ej7Ihm/XzprB6RizLyyOZl+VHWZIzRbFySpK9yIt1Jc7Phgh3EXG+9oRITQiTCwhztiLUWUSAzBJ3OzMchQbYmOog1FfDUH0c+qpjRgTsLDLCTWSMm60pbnZC5NbDkbKloQYGamPRU/kWCwM1nGzNkNuYYi/UxcFCD3eJED9Xa1wdTLEwnITepH9DZ/y/DjddEBsR5GSBv9QcHweTkSjX294Yf6k5vhJTXEW6OFtq42lnOCxpD1sSvsg0LcSZ/FgfyqYEUz41hOLEAPJivIn1sCHK1YpoNxGJPvZM8Xdkir8jqUFyMiLcyZ8aQmaiP/EhTng6GGOh9Q0G4/8FO52v8bfToiTelWXlMRxtrebJyWYGrnbx8XIbHy5tZOjyRl6fWM3DvbXc3DSLO9vm8vTAYh7treO7zdVc7ZjO/a3VXG0r5czqLHobpnK8YSqnlqdxbnUW5xsz6V0Uz/6FERyuj+FMYxoX12dzevU0Tq6cxtmmTE6unEbPogR2VUewrSqErTOC2VQRQGu+J01pMhribViSIGVpsidLUsNZnJVBXekcaqpbqF50iKpV16nY+ILSjkFyWz+S2/aOIsVbyjpfU6p8RXHHxy+R7bBkizqGKPjCcJevgS98HFnCLu54S7HiDcWKNz8bAf+lyHdUwH+f+/uln+8fnVEB/wy/eQF3vaKw69WIgEvafirgKsUjqlrO0rz/EjcfPuX5vav0dixhdXYo86Ik1GX4sLIiln3rqujfu5pr+9dwdV8TZ7cuYc+aSpqqEllaEsmivGDqc4NYlBfMorxglhSGsbQkknXzUmmuzWTTimK2N5WzaVkhbXXpKBdlsWNVGWtnTWFhTgiVU72ZnuJHSZIvU4OlRLiLCHezIkgyvD8a4WRFgNQcPwcBPo6WyCyNEOipYqYzGX3VMcMC1pmMxHw4pchVZDC8H+xghZONELFAH6H+cA9h7Yl/xExnEhJLQ6QiQxytDJBY6iOzNsJDKsBTJkRipYuZ1jdojvkfCDT+iJOFFr4SUwJkAvyl5iP8KGA/RzPcbfRxsdLB085wWNAuVsR5i0n0sSclUEZutBdlU4KpnBZO2ZRgCuP9SPAWE+dpS4K3mJRAGSmBw8vTiT72w8vXYW5E+0nwlZljbzIR40n/C5NJ/xM3wWQSPSyoTPaieW4qF7bW8/zURl6f3cjLU028Ot3E+/NreXpkKbe2VnNVWcnd7fN4uLuGW5tnc7mtnP7WMq61l3GmKZue+iR66pM4syKL/nX59K8t5GxjNofqYjhYG03vkkQurMuivzmXM41pHFs6haMNSRyoiWH3nMgR8SpL/GjJ86BxmpRlSWJqI62oixZTH+dCXVIQdRkpLCyoYs6MJqbP3UbFskuUb3hGaccg+e2D5LQNf3ZLO9+OCPRHyRYqBylU/pgv/HGkeUO+8u1wf+sfO3192T8e3kN++78l4B//Xqz8QPE/QBrjqID/uRkV8M/w2xbwWwo7X1PY+Zpi5YcRAQ8zRHnHO8pbv2dW62WadlzkxKXbPL17k7vHdrKrroD6KR5UxcqZnujMutlT6Ous5fz2ZfR11tLTOpd966pYWRHLivIYVlbE0jgjgVXT41hZEUvz3FQ2Ly1k88oSNq8sYduqMratKqVzUS5tCzPYsqSA/etnsmVZMasqk5iTGcSsjGBmZoSRF+89HP3KBQQ6GBLhLCBMZoG32AhvO1O8JRZILQwx1RiPmc5kDNTGYqw2Fks9VexNtZAK9XCy0MVZZESIuyOu9hZYm2hjqj0JA7UxGKiNQaivir1QH7mNMW4OAlzsTZDZGOAsNsZLboGH1Awnaz0E2t9gpTMGBxMVPGwNCHKyINRVRKBciJfYCG97YwLlQoKdLfGVmOJha4CX2AhfiSl+ElOiPeyI9bInyV9GergH+fEBFCUFkx8fMHKIK8HXkalBzmRFeZMV5U1qiCuJflIS/aQkh8gJdhEiFahiofkHBKq/Q2Iwlii5KfkRcuam+7O5IZ8bu5fz5NhaHh1ZwZMjS3nRt5w3J1dxb9cCrnVXcVVZye0t1dzonsnZDYWcXpPHheZijq/M5OCiKeyvSeDoklQurivielsFl9YXc2plFj2LEjjSkMSJldM4vy6HC+tz6VuRyv6aOHbOiWDrzBA2zwihszyAjhJfNuZ5sibDmWXJ9tTHiqiNFlETI6YuzoX6KUHUZUxhYX45s8uXUjZDSemi05SteTS8B6z4THbHADmKj8M5soofRuT6/6PzzZ/x6gsv/wOvKFD+dQH/KN3/TL6jAv7b7+/n3v+PfkhtVMC/ML99Af9AYec7ihUDPxFwcfsQJe3vKW17ytzOe6zc0s/unks8uHGTD7cvcGPbGjqrUkh1NWSqhxGL8oLp7VjAxZ0r6Gmdy9blxbTXZNI8N5X11VNpmZ+Goi6b9ppMWuansWlJAQdb5rCveQ6H2xfSq6zhcNs8djdNZ9uKEnasKGH36nL2rJnJ+uppzM8KoyotiKr0UAqT/EgKlBPuYkmwozERcnNCZeZ42xriaWOIh60xjgJdzLUmItRRwVhzPOZaE7ExVsdRoItUqDMi4Gg/V9wlVlgZaWKqPQlz3ckI9VWxMdVGYqmPk60J7hIhHlIBrg6muNib4CEV4OtiSaCrCBcbPeRCTaTm6rjb6BPiYkWEhy0BMgFu1nojS9MhLlb4OZrhaWeIp50hXmIjPO0MCXcREeVuS4KvIynBLqSFuZMe7kF6uAdpYe7Dkg2QkxbmTn58AAUJgWRFeZMW5k5amDtTQ5zwl5kiNhyPhcbvsNP5Gk9LNRLdhBSEy1lSEMm+xuncPbCKR0caeXhwCU96lvC8dylPD9dxWTmdi+1lXGor42JrKWfWF3BsVSbHV2Zyek0ee2sS2TU/jj0LEzjaMI1za4q4tKGEs02FHF+WQc/iZI4uSaZvRRonV6XRtyKNg3UJbKkKpr3YB2WZP22FPjTnerA+2401Ga6sTJGxON6OhZGW1EbbUBNjT22cnPopASzKTKauoITqknqKy5sprjlCaeNdyjs+UKj4NNwhSTE40p4wt/Ptl5Skn/IfpZvb9Z/xXxPwX5JvSeev3whiVMC/vkRHBfwL8psWsOI9BZ3D1XiKFQMUKwYp6WCE0o4BpiveMLfzMQ2dV1DuOMe1C9cYun+DN6d2cb6tlvwAEWne5lTGO7N2RhLKmmw6a3PYOC+N5WUxbJyXRlNVEk2zkumoz6FrSQHKxXlsWlbEvg2z2LN+Nse7F3Nm21KOd9XR0zqXno3V7G2azqbFeWxbWkpT1RSq04IoiHUjK8KZlBAZ8X6OxHjaEukkIEJuTojUDF+xMZ42hrhY6eNgpo21kRqWeqoIdSZjpaeKxFwHF0tDXEUGeFgP5wuHe8pwsxNibaiBUGcylnqqiAzUsTPVRCLURWZlgFykj5vYBA8HMzwcTHATG+HlaEaAixW+MnM87Qxxs9YbKbAR6WlHoFyIh60B7jb6+EpM8ZcOv87FSgc3a70REQc6mhPhak28j4TkAPmfItsAOSnBLiT4OhLvIyHJXzYi55RgF6YEOpES7EKkhzUeNtqIDcZgq/cNzmaTCXLQJ8XbmqJIOavLYjmyvop7B1fz8PAqHh5czNMjDTw6sJAbm6ZzZn0B55qLObU2n2OrsuhdmcmJplz6GnM4tiqLPTXJ7FqQyJ6aZA7Up9DTkEnv8iyOr8jj2IpsDi2eSs/SqRxZOo3DS6awvy6JbdWRtJX40pTlwoZ8TxozXVmWImXJFAlLp8hYnChhQZQ1s4LNmRsuYm6EDfOjHalN8mFRZgL1BYVUF8+nuKyJovn7KV11k4r2HyhUDpLdPkRWx5+aM+R0vR8pypHT9fY/EfAwuV3D/Fh4Jqdr+HUFir++B/zX5Dsq4L/9/n7u/bltP/xVfm2Bjgr4F+a3L+APFHQO/JmAP1Gq+PxFwoNUdn5kZscTFrZdpXnLOc6fvMKb21f50H+ER4dbWVeRQGWcE4lOegRajifSXp0ZCS6snZFEU1USqysTqM0NZmFuEGtmT0G5OA/l4jw6G/LZurKUrmWF7G+p5qhiIfvWVbFvTSWHm2eye3U57QvSaZuXztKSGMoT3En1tyHaVUC4kzmRbiLivMXEuFoS7WRGqKMJQRITvGwMcBJo4WimicRcByt9NSx0VbA1UkdmoY+HrTGedkb4iE0IkFni4yhCamGIlb4aQp3Jw+hOxMpABTtTdcRmGtgYq+Ig0MJNbIS7vTFO1nrIRbp42Bvj42CCl9gIL7ERATIB4e42RHraEeoqwl9qPrLn62lniJOFFo5majhZaI0sRfvYGxPqYkX8/8feeza3eWbpuv9gTs3M2dO7p9vtIEtWZM5IRI4ECIIAmDMI5kwx55yVc85iAINyzrJsBduSZdmWLWdbTso5+DofIHF39/Tsniq3x91z+OEuFuoF8T4ovlxXPetZ614WJU6bijSznBSzFGekiuwYHY4IBUkmCYkGMcnhoSQbQ4nTC4jXuauoI6SeaINeReHzB/ewh1APnMYQKhK0dGRbWNPg4PVNbXx5eBVfH1vJN4cX8t3xhXy+u51zG0o4t76ctzZU8ubqUo4uzuXUymLe3VrHhc31vLFyNscWF3B0USGHF+Szf04u+/pyODS/gNeXl3N2bTXHluRxfGkexxfncWhBFvt6HWxrT2BrtZVVRXrWloSxJEfNvLRQ+lLFLEhXMNchoztBSJPNn9boIFpjBXQmSJmTYWJRURqLKsvoqWmnoXY5NV27aVj1Pi2DN6l1PWL2gHtO8DiAn01Gmj16n7IR9464YuQ/nvX+sXmHG9ZuT+lK1/8dwH+sP4fvBIB//vr+2u9PAPjvXL+01/Mv/QD/+Vqff+7zFMsv7mU98mgcwFWDD57p4XjbRvWW29Su/4aeLR/j2v8Jly58zq1Pr/D007fh42Nc3LaEhcV2MlTTsQf9Dlvgv1NiD2ZZTSJrmhysbk5nVZOD1a1Ots4pZNuKavaub+Lg5jaO9HdyZtsCLh1czfsHVvPmSB+H1jWyf3UNu5dWMjK3iJX1KdSmqiiNlZGq9yXbGkpBrAarzBtnhIQEpTdZZhHOcDHRCl8iJF7YFAEYxd6IPF8lZKbbM1oT4kmEIvjZ7tfTDTBjKOJZk1AFeSLynILPq79FMOsVZH7TEHpMInjGHxB7TULq9yrKoKlohTMxSr0xK3wxybzRi2eNA9amCiDOICQ+TESsXoBdHeg+51X6Y5H7YhDORB34GtrgaYSHehEh88Eo9sAo9sQi9yNOJybVosBp1eKwqkg1K0kKl5ISriA+TIxF6o86cCrawBlY5H5EqwVY5f5Eyr0xCKahDZhMuHg6DqOQsgQd9Y5wmh3hbG7L40x/L18cWsmHu+ZyaaSFK7s7uLK9mXPrZ/POpipOLCvg0IIsTiwr4Ny6Kt7eUMPZtdWcXl3JuXU1vL68nL292Yw0peBqSGJHu5N9vbkcmJvHtrYkdvWksr09ma11dgbqohhuiWdLtZ3FuWrmpUvpTQ2lN0XCHIeMBU4VfWkyWqICqTR5Umn2pirCj+ZYCXMyTCwsSGBOcTadZTU01S6gpnWI5uVv0T7wPQ1Dd6jov0f5wCPKBx5RsvU+s0ceMXvkEeUjjykbfkjF0D2qhtytSnUjd6kbuUtF/3XKtt5wnxuPPqZ46D7Fgw+pHHtK1fAjqobujRdaPQfs893v89d1o4/G9Ry+fw9nwH+L+POX4twfX/s58fHnxs+/1ef/eVz9ewH4BIB/5gPwt1z/n9/vlwfwQyqH3edpla4/S7e5HlM7/ITawYfUbfqe7q1fMLT/K967+A23v/gCvnoXrhzj/Z3L2NScQXOKigq7gLIoAb35EaxqSGVBWTTL6pJZ3pjKuo4s+ucXs21FNbvXNrBvQzP7N7Zw0tXN6W1zOTM2l+P9bRxe38CBtdXsX1XNnuUVrG920JFjpDpZRarWi1SdH6lhQRiDp5ASFkJpnIaKBC1F0UqStIHEKP2I0YRglvoR6vMaepEPioAZGEP9samCCRd7YZZ4k6B3A1jhO40wSQCKgBkETH2B4BkvIfSYhNDjZUJ9JqMMmooqeNo4fC0qfywqfwwSDxSBUwj1egldyHQiFX5EaYLG25CeV0Tb1YHjZ796wQwMwplEyHzGARwh88ciD8CmCiZKIyBGJyJaKyRKIyBKIyApXE58WCiRisBx72ubKpgYnYgojbvwzChyzyC2K3zJjJRTmWqmLSea7oIYtnYUcWJ9G5e2L+Dd0S4uuJp5f6yFi4O1vHveBfEAACAASURBVLm6iLPryji+NJ9DC7I4ubyQM2sqeHNVGceXFHN4QSFHFxWzpzsbV0MSW2riGWxIZlt7BtvbsxlrczDamsq2jmRczQlsqIxkU7WNocZENlVFsThHS1+ajJ6UUHpSQulNldOXpqArKZRGeyAV4T5UWvyotAbRHB/K3EwTiwoTmF+cQU9ZBW3V3bR2DdC18jQ9g1/ROnSDuoE77l7eocdUuh5RNvho/Ey40vWQWtcD6ofv0zxyn5axezQO3aJ6y3Uqt9ymbvgxNaNPKRt8RMmAe9bw/w3Af973+8e737+XIqy/Rfz5S3Huj6/9nPg4AeD/4QD+pfXfBeD/7J7/nQCuHL5NzfAdakfuUjv2mPrRp9QNP6Zu83XaN33Jpl1f8M75b7j51Vf89OUF+PQ4Xx3bzPG1TWxpcbK8Mpbl1fEMdOfimlvIyvokltYlsKo1jc19uQwvmc2OVdXs2djI/i0tHN7axsFNjexZXcmu5bPZsbSEkXl59Hen09+RzmBvFmubEplXaqEhXYPD4EGsfBp26TRMgklkWsR0F8fTkRdNZXIYGWYJKWFCkk1SojQC9AIP4oxyjKH+mKV+WOQBGEJmYhR6EKUMIEoVRHioL9EaMSaxH6KZrxA87fcET/s9Yo+X3a1KIg/CRB7jrUOxegE2VQDakNeQeL1A8LTfovSfPF7ZbJJ4jp8HP3e+et6OFCaaNX7+axR7oA2ehl0dgk0VTITMvUaTxOdZmtyX8FBf4gwSorVCwkN90YXMQi9wQ9umCsaqDMIo9sQk8cQidZuROM1yShOMNGdG0VMYx+b2YnYtqebUxjbObm3h3JYGzmys5o31szm5spA3VpVwbFEuhxfkcmJpEadWlHF0USG7e7LY3pHOaGsam6piWVVsYU1ZNAONaYy0ZdLf4GBdRTT9jYlsaYhhbYWVZUVGVpdZ2FwXx9oKGwtytHSlyOhKkdGdKqcrRUF7opTmWBF1tiCqIgOptAuoihLSnChjTnY4iwtjmF+UTG9pIZ2VzXR2rqNn6RH6tn5E5+D3NA3coH7wLg1DD6gbet569Jga1yPqXQ9pGrpPq+sOba7btLlu09J/g8Yt12nqv0uL6ykNw26nrLL+p1QMPqXG9Wgcts8BXDP84D+YcPwxhP/kPf/gmgDwBIAn9H958H5pAFe4HrkB/KwlqXb0FrXb71C3/QH1259SO/yEms03aV3/FatHP+P02S+59uUX/PTNRR5fOcz993bx2cFVHFlVy9bWdDY0pTC2oMidRl5ewejiEravKGf7qgpGl89mePlstq+pYs/Geg5sbuTAxjpGFueztSedTZ0prGqIZk6xnt48NQtLjfQV6plXEk5rppYcix/J6pnEKKeTrPelyhHGgioHnfkxlCfqybHKybK6C5ZSwmVEa4WkmNWESXzQBs9EGzwdufck1AFTCBd5YBJ6kGSUkWRSEi7xR+LxKoIZfyBo6u8Qe7xMeKg3esFMjGJPrEp/Eoxi4gxCzFJvlAGTEHv+nuBpv0Xm8woG4cxxsJoknuMpaYvcdzwNHSZyp6z1ghlogqYi85lEtNZtHhKpCBz3sTaKvQkTeWEUe2NVBhEh88cg9EQdOB1VwDS0wTPRCzwwCN39zCaJl3sX/cyL2mGSUhproN4RyYr6bLZ0FrBvaQ0nNzRwbHUVB5cUcmhZHidXl3ByeSFHF+ZwcF42Rxflc2RhAXt7MxltTcXVlMyWmniWFZpZkB3GqrIYhlozGWrNZF1lEgtyjayabWFlqZmlhWEszjewosTMuko7y4si6EtXPYOvkp40FV0pKlrjpTRGi6izhVBtF1IdI6EqLpSWFBXzciNYXBTFwqIE+ooz6CqvpLVxPp1zRuhb+w49/Z/TOfgDzQM3aNp6i7qtt2kc+4mG0cc0jDygefgO7cN36HLdoHPwB9r7v6N74Bpdgzfpdt2jc+QxLa6n1A4+oqr/CVUDT6kdfvwn1c7P4Vo1dI+KgTt/sQDrj005fu048XM1AeAJAP//Wn/tQfxvAfDwQyqHb1M1ep3qsWvUbr9B3fZ71G9/SsMY1A/ep3XjVVa4PuXkqc/48YsvefLduzz5/Ag/fbyX228N8dZQJ/3tDpZV2FjdEM/IgnyObKzn9Gg3rw93sG9jLYOL8tkwN5Oti/JwrShheEURe9dXMLwoly3daWzsTGR5bSR9+Sq6smXMK9LSnCZiQZmJrnwdFcki8m2BpJt9KE2S0zU7lo78KKqTDRTY5eRY5eRFa8iJ1uG0qkm1KIhUBCL1fhXRjBcJ9XgJycw/oPabjEXkSbjIg0y7niSTEoPQk1CvSYR6TSJk+gtIPF/CIvdD6T8FXch07OpAEk0SonWB6ARTkfm+hNzvZYQzf0+o10so/F5FGzyNMNGscfONGF0INlUAUZog7OrA8TT082IsiedLRMj8iZAGYpEFYZEFESENxCT2wyjyxSDwxiILwiT2wyDwRhM4C6XfdOQ+U1H4TkPlPwN1sAd6kRfGUH83vIVe2OT+ZJjlzI4Lo6cokWW1GYzMLeXgymr2LC5htDeDnfMzeX2Nu/DqwBwne3ud7OvLYHe3k9GWJAYbEhhqTGJdRTSLck0syDaxpiKOweYsNtY7WFhgoyNNzZxMDfNyNMzP1bIo38iy4giWFUcwN0tPW5KUrjQl3Q4NPelaulK1tCYoaIwJpc4uoiZKTE2imppEJW0OHfNyI1hWFMWigmjmFTnoLiuhsbyJlrY19C4/waKBT1kw+iN9rut09F+npf8mraP3aBq5Q+vwTbpGbzB32y0WbL/O/JHvmOu6ysLhH1i87RaLdtxj7th9Olx3aR64R13/A6oHHlI/8uRPoPocts8BXD/2eFzPz3+fX6/8HzDMZQLAEwD+Wfq5f+BfW//ZWv8aeP+mKejhh+5q0ZEfqBr7jqptP1Cz/Q412x7SsANaRp/Q0f8jy1yfcfTkZ3z32efw4yX4+hhPPtrJ/XddXNzWi6s7nYWlJtqcocwpMuCal8XetRXsWjOb/gXZLG+PZ3l7ApsWZjK4vID+xTlsnpPG5r5ktvamsqUrkXVNdpZWGlhaaWRVnYWOLDFrmqJZUG6mPU9LbbqC4jghjblG+irjmR0nJ9scgtMQTFakhPwoDc5IOSkmKckmKUr/qfhP/t8EvPpvSGa9iNTjRXSBU4lW+BKlDMBp1RKjlaAOnI7MZzJy3ymETH8BsceLWJUBKP0nowmaSoTMx11cpfFHEzwFud/LqIMmI/b4A2KPPxDq9RJy30njFc7PW4/iDEISTRLiw0REKvwIE81CFzIdVcAUpN6voAlyt0aZxH6YQwOIkAYSLvEnTOiDPsQLu0pIpDyYCGkgEdJAwoQ+aAJnoQmchU7ojSrEA63IG63QF1XQLNQBMwkX+5BmlFIcZ6TBaWNOaRKb2vMYnVfMcG82/e2pjPams29RDru7HWxvS2B7ezJjrYkMNcSxscLG+nIbm6piWVFsZX6Wkfk5JlaXxbOuJpXFRVF0pOloSpDTkiChK03OvGwdiwtMLC4wMS9bR1ea8tk1Nd0ODd1pOrpStbQnqWiOk1FnF1NhFVGbYqA2RUdbhoGFBVaWFdtYUmBnbkEiPSW51BdX01S/kL7F+1kx+DFrdl5n2bbbLBy5zdyxu7QP36Bt5Bqdoz8wb8ePrNh3i3UHbrF23zXW7Pqe1Tt/YN2+26zbf59F22/RNXid1oGbNA/eoX7wPvUjj/4DgJ+nn8v7b9Ow7QkN2578CYQnAPxfj78TAJ4A8M9+QH/JIq8/byb/r9zzFwHwyA0qRr6lYuwbKsa+oXLsOlVjd6kZfUrT6E90DN5gYf8n7DpwiS8vf8ST787DN0d5fHk7d8/38962HnYsyGZZpYWKaC/KYnxY0WBjbXsi67oSWd4ay7z6CJa2xrJxQTob5jtZ1h7DkkYLm7vjGV2QweCcZDa2RrGmIYINTTY2NttZVKbFNdfB8jo7c8pMtBcYqEyV0jnbSl95NJmmAJLVXqRq/MmxScm1qYjVBBIh8SZS5keo1yT8Xv0Nwa/9Fqnny0g9XkTjPwVrqCeRUh/i9SIs8oDx9K7CbzIBU36DcOYLxOqFGMUeqANfQyeYik3th13jj0E0HWXAy6gCX0Xq/TIyn1dQ+k9G6T8ZVYB7x/zcASspPJRUi5yk8FCsSn8Mwpnjxh0yn0koAtzOXDqhN8ZQf0zSAEzSAMIkfhjEvkTpJFjVQuxaMTEGKTaNaPw9VrUQvTQQXWgA6hAfZH4zkHlPQx/sSbxWTK5dR01qJF0FsayoTWdDSwZb251s7UhlU3MCmxti6K+1M1BrZ7AuisG6KNaXRbAkR8uCTDWLcwzMzdDRlaamzxnGsqJoFhbYaE3SUh0VSm1MKLXRQlpTZPRl61lQEE5ftp62VDnNiTJakuS0p2poS1HTmqyiPVVDR5qO5kQl1XYRReGB1KebqHMY6cgysqDQwvKiSJYU2JifF0tfcQb1+aU0VHbT2TvKss3vsm7bt6zecZNVOx6wZv9TFuy+w9zd15m/+0dWHLjB5mO3GTpxm/4jP7J5/7dsPfgjQ8fu0H/kLst2/ED34De0D3xP2+ANGodu0Tj68E+qnv8cwH+p9WiiCOu/Hn8nADwB4J/9gP7SAP5jCP9X7vm3BPBz/9yq0ZtUjHxL+ejXlI9epWzsGhUjtynfepfGwQd0bv2B+RsvMbL9LB9deJd7X5/lp68P89OVXdw938+7ox3sWZLPusZoymK8KLLOYnmdnXUdSWzoSWVVRwILG+0sbY1lRVcivTVmKpzBrGiIZGyRk0NrSti5OJP+jji2tEezpT2ajS021tZb2LMsh1UNVhZWmugp0VPvlDC/ysqcchsO3SwS5TNI0/lSYJeSGRFKpMQDhe8kVAGvofB7bbyoSuHzKuKZf0Dq8RLagNfQ+L9GpCwAo8gXTaDbnlLuOwXPl/9fgqa/QJxJgk0bjCp4KlK/SZhlnkTrAjHLPFEFvorC/xUUvpPQBU/DKJqFPmQ66oApaIKmYpH7jvcEPwewWeGLOmQa8oDJSP0mIfF5BXXwTDQhnuhFPhhD/QmXBf6JonQSbBoR0fpQEs0K4oxyIlXBWNVC4sIVRGjEGBUC1CE+SHymI5o5GYXvDKzSINKMcqrSbLTnxjFvdhLLqpPY0JLOQKeTdfWxLCjUs7LUzNrZFjZWRrGpKpplhWa6U+W0xIlpTZTRnKigMV5Ge6qWudmRdDjCKI8UUmwKpsouoSZaQkuKir4sE3NyzXSkqamPl9AYH0pbmoq2FCXNyXKaEqS0pCjoSNPSnKyk0hpCnsGb5nQjjelGurNMLCyysbzEzuJ8K/PyY+krTKchN4+64jo6WlawfNUhNg6+x6bRT+jfeZXhI7fpP3qNTUe/Y/Ohrxg8+g07T15l18mvGDv0Ca49H7Dj6FfsPXWd0ePXWbn9a3r6P6dj4CqdQ9dpGbpNw+hjqkce83y+6/hM4YH7lG25Q9mWO5T33x6viH4O4LrRR9SMPvrV49/fIr79pTj6x9d+TvydAPD/cAD/2vprVcy/9P1/zgNe/aydo9b1iJrhO1SN3qRy7EfKt12ncvQWVSP3qNx0k+atN+jd9DVLN11gz963+PT997j39Vs8/OIg994f47tT63jb1c5IbwZ9+RrqUkLozFGxvC6K0SUF7Fo1m11ryhhZVsjAwhz6F+cytKyIkaUFHFo9myOrSti7tIDROQ7G+hzsXZLNgeV57F2Szdo6M/OK5Gxui2J0bgqLy3UsqwpjfbONjsxQCiK8KI0KIS8ymATVTCyiKZiFr6EPmYrM5xU0QdPQi7wwiL3RBM1A4fcaSl+35N6vofCeToQkCKXfTPwm/Y4wSQDK4FlMe+GfCVcEUJBmI8YoRi2YgSrYDdYobcAzA4wpmMWe2KW+mISzMARPxxA8HZn3y6j8JxOjDSbBKCE71kCCWYpaMANZwBTkga+hCJqKXuJJuMwfdbDbHtMk9cOmERCpCsaiDHoG2hBsGgF2rRCbNth9TRWAVR2CVSvAHiYnXCVCI/BH6udBqMd0FL4zsctEZEcaqE2Po8kZS1deHIsrklldn8bymljmFoTR6pDR7lCzpDSa1VXJzM21UBsTSpklmPLIECrsYqqiQ6mMklBhF1NhC6UsUsxsi4jSCCGlEUKakgz0ZNmYkx1FY6KWmmgpLalqujPDaHdqaEyUUBsvpD5BQEualLY0BfWJYqqigqiwBdGcrKTLGca83Ajm5UXSmxVBp9NMZ2YUHbnJNGY7aCwooK2ygcU9S9i6ZpRdYyc5uO9tDh56l9fPfMrRNy5z4tQlzpz+gHfPf8zF85c5d+o8xw+f49zZTzhy4lN2Hv6CoYPfsXbvDeZvu0GH6w7NIw+pHfuJ2a7HlPa7vaarh3+icugJ5VsfULrpLpUDbig/B2+F6w7lQ7cpH7pN5bA7Bf1fMe/4z/Rrx6+fG19+6Q3Qr73+CQD/nesfHsCDj6gdfETN0H0qh2+P++ZWjNym2nWXuq23ad96g7kbP2VV/7scOXyerz7+kAdX3+Hh54d5cmU3Xx9fxZHVFayti6Y7R0V7loKlVVYG+jI4uKGOnSvKGJifS/+8HHatreSNbd2c3TWHN0e6uDDaxdn+Rg4sK2KoM4XBtnh2z8/kyOoiTqyfzeoaE325Eja32DmwPJuhrlg2NEawptZIS1ogDckCmp1qalOVZJr9iZFNxyKehkHwGkr/yahDpmMQe2OSBrh3mBK3TCJf9MGehIX4YpUJUfrNwnfy7zGGBqIRejHtxX9FL/MlIzGcBKsCs9IfrdjdwxtnEBKrC8Iq8yZWGUiMIgBj0HQU3q8g93oZ0fTfEer5IpFyXxJNoeTGG0mOVKAP9UAZPA1p8BSk/pNRhUwnLNQLdch0VEEzMIb6YlEGEaEIxKIMckP3GXyj9AJsWjd8I5T+WFQBRKqCsWlDMSmF6MUBaAS+aAJ80If4EquSkmM1UetIoCUrkd7CZOaWJjKvKJqePDOdmRpaHQranEZ68+z05NpoSNZRahVTFCGg0BxCvimIUqv4P6gkUvRMEupi9XSm2+jOiKIhQUd1tJyWVA2dGQba0pU0p8qoTxTSkCygzSmlLV1OXYKAiih/yq3+tCXJ6XXqmJ9nYX6+ld5sK+3OSNqcUbRkxlPnjKc+M5XW4nyWtLYyvHoNR7ft5PTBE5w9eor3zp7n3XNv8/65t/j4nXf48uJ5vnj3HT46+ybvnjjFR+cvc/aNDzl49BPGDn/Dpv3XWDh2jfaB69T336LG9YjyoYeUDzyievgn6kagdtjthV71rFCrxvV/DDjGATx8i4q/4iM9AeAJAE8A+BfWPzqAqwceUz3wmKrBB5S77jB75AazR25Q7rpD1dAdGgbu0r71GnM3fcL64Uu8+cZlfvzqc578cHEcwB/vW8j2eTksmR1OX76GheXhbGpPYcfSIkaXFLBtWRG71pRxdKCRdw8s4LM313Ll1GreO7CQD/fO58JYB8fWlTE2N52RnlT2LMrh+LpS3txSxeaWKBYUKdjSZOPIinx2z09noDWaleV66uN9aUmT0pkbRnOmnlxrMDGy6YQLpqAPcZ+zKoOmYhB7E6EIJlIlIEotIlojxiINRBfkQYQ4EKtMgCbQk8BpL2GSBmEI9cNz8m/Ry3yJsyhItCmJMgjRiGZgFHuQGC7CESkj0SAgNVxKgl6EIXgGwmm/QzD13wl49d8QTP93woQzSTRJKEgKJzNaS6Taj7BQT1SC15D4vIzUbxIawXS0wdPQC2ZikngRHuqNWeqDTRVIfJiYaK2QGJ2IGJ1ovF3JIg8gUhFIpEqARS3AqAjBKA3CJAvGHBpMpFxAcpiKgmgLtY4E2nNTmFuSTk9hHC0OI7WJchqTFLSmaejMMtPmDKc2QU2pVUyhOYRCcwh5xkCcaq/x10URAootQkqtYmbbJJRHSSmzy6iL1dOeFkmX005TkoH6eDVtDh3dWUbanSpa0uQ0JotpShXRniGj3amgPlFIRVSgG8ApSnoywpiXa2Feno2erEja0i20pEfS7IymOTOBhoxk2vKzWdrcwM51a3nrwAEunz7Hp29f4MMzZ/j4rXN8fuFtvnnvLb69eI6vz5/m87On+Pj0G3z+3odcOP0hx45dZs+Rr3Ad+pGVO6/RO/gdzZu/p37gOvXDt2kcvU/j6EMaXfepH7xP7eB9agbuUTv4kNq/BOBnk5gmADwB4AkA/4r6tQH8c1Q99JCq/kdU9T+ifPA+ZUN3KXXdpNR1k7Kh21QO3qZu602aN31N34bL9G/7kHcvfMHda1d5eu0SDz8/yu2Lo7y3vZdtc7NZURnJotkmVlRb2dKZxvZFBQzOyWT/+irO7ejh4sGFXDq8mA+OLuXy8eV8dGwZb421c360lXNDjby+qYqja2dzdHUpx9aWcGxtCfuX5TLQEYerI55tvckMdyYw2BbDytl6Ku2zqI4NotmppSFdS1ZEAFbRZAyBr6AOeBWF36vI/d0AjlQJiNJJiNNLidaIMQp9kHpOxhDkiUUSQIQkCHXATCzKEAyhPvhP+x1hCl/C1QFEh0uw6oJQBE5BJ5hKillCdpSaFFMo2VE6HBYl4SJPRDNeIGTqvxM4+TeETPst2qCpJJokFKWGk5doIMEkxK7xxxQ6A2XAyygDJqETTCVMPGN8QpLbI9qHKE0wSeFuQ5ForZBorRCbKtgNYFkQNqUAm0aERS0gTOGPURZAhCIYm1JAjFaC02KgNMFGnTOejrxU5pak050fT2OqkapYBbVxcuqT1LQ4jNQnaSmzh1IUIaAgPJh8UxDZej8cSg/yTUEUhAdTaA6h2CIch29FtIzKGCVNiSY60210ZVhpTTXRnKynPV1PV2YYHRlqmlIk1CcKaUwR0p4hoyNDSWOymJo4AVUxArozw+jNCqcv20x3lpl2h4nm1HBa0iy0pkfTlp1IU0YizdlpLKmrZOeqZby9bzefnz3D1xfe4vLJI3x65gRXz7/Od+dP8u1bR/nm9CG+fOMgn58+wdX33uP90+/yxvH3OXLic3Yd+57+/ddYNvItvQPf0DFwle6xG/TtuEPX6C1aBq/T1H+dhq3Xqdl8nUbXfRqGH1E/8h8BXDni/v+eAPAEgCcA/CvpHxnAla6HVD7z1S0ffEDZ0H1KXXcpdd1222AO3KZm4/c0rv2MORsuMbL3Yz7+6Dse37nGT7c+5OFXx7nx7jAf7JnH7iWFrKmPZmGpkSXlZta3JjAyP5tD66t4Y6iFc2OdnBpu5cRgE2e2dfL+oUV8+voqzo40c2F7K+/v6eL9PV28PdrCyY2VHFxeyL4lebw90MCZzTUcXV7EWFcSgy1xjHYmsqrEQInxNWriBLRm6mnONJBnExItnTYOYJnPK4g8X0Er8MCmERFnlJMULidWL8Yk8kbqOQm171QiQ/1JNauJ1gqxqkNQC2bhM+V/oxN7YJL7YjeEYFb4IvVzA9MRKSM/Tk+6RUFeXDg5cSZiNEIUfq8h8XwJ4cwXEM96AV3wNNIsUmY7LBSnhJNiFhFvCMKm8sQkeg2TZCrhkhlYVd7E6IOwa/yxKNyOWrF6ASkRMqI0wePWlDalgEh5MFaFkGhNKDEGKVatAJPcF2OoL2Z5AHZ1CPFhoWTZwihPsVOfkUBbTjK9hal05yfSkRVFfXIY1XFqKqIVlEfJKbVJKY6UUGAWkhMWhFPjS5rSizSlF3mmEPLDBRRGiCiOlFBqk1IeraAyVkVVrIqmRBOtKRG0pJhoStLRkKiiOUVFq8O9+21IElETF0xtfAjNqaHjaenGZBlNKXLm5FnozbHQmWGiJcVAU5KBxmQjrY5IOjJjaHPG0JAaRYMjhjnF2fT3tXJyYAOX9u/gk+P7+PT4br5+Yx/fnzvIj+f28+2pHXx7chtXX9/J1dMH+OHCGT45fYbzJ89z5tQnHH39G0YPfMO6sS9YMvgJCwevsGL3d6zZd4OlO68xf/RH5ozdpHfU7aTVNnyXltEHNI4+pGb43ngBT7nrnnuQiWsCwBMAngDwr6Z/dABXDD6mfMit2a6HzHY9YPawe+01g7eo3XiVprUfs2Dre+w5+glffnmNp/euwY0PePjVce5+sJ1PDi3h0Opy1jXGMr/YwPxiA2ub4xhbmMuJLfWc6K/jxNYGXh9s4K3tHVw8MJfze3s5M9rKBwf7uHxoDp8cnsdHB/o4v62N4xsrOLiyiMMri/lgeyef7J3De8OtHF1ewv55OezsTmdpvpYSw1Tm5JpYXBHPgooEahx60sMCsUlnog2agsTzRYKmv4BO6EmcUY7DrsNp15FqURGlCsEo9ELjN40oZSCF8RE4rWrs6hBk/pOZ9fI/Iw14lQi1PzZ9MGaFL5qgqZjEM0m3yilKNJIfF0ZBkoXStBjSItWEibyQ+76K2ONFQj1fxCCYQYZdSWVGJMXJYaQag0nU+ROn8SJaPpM4jRcxOl+SI0Q4bFISwwXEGoKJCwshKTyUZLOUWL2QWL2QGK0Eu0qIVSHEphQRo5WSECYnSi/ArPLDJPPGogogRicgyejemZclR1LnjKU5M4GO3GS685PpzomnKTWSiig1hRFisg1BZOkDyAkLItcYjFPjS5J0JknSmThU3uMALjALKbKIKbGGMtsuoyxKTnm0gupYDTUxaqqiFFTYQqmwi6mOEVOXIKE+UUx9opCqmEAqowOoTxTSnCqjOVVGS5qS9nQdc/Pdaed2h8mdwk7SPwNwBB0Zdjoy7LQ4bLQ4bPTlp7C2eTa7l/fw5uBa3tu5mS+PuPjm6DDfHnPxzZF+vj64ka8PbuSbI/18e3KM708f5NPXj/Lh66e5cOp9Th3/mF17L7N19H3Wud5jw9glhvZ/wfDh79m8/1s27PuRjYfvs/rAY+bvvEfXyB3axu7TNPaAWpe793f2oBvAVaPuaUgTAJ4A8ASAfyX9qU8POwAAIABJREFU2gD+eW1Kz60on1Dhej7i7QkVw+6+yPqhmzRtvUrnliusHvuQE2e/5Ltvr/PT3R/46dol7n9xlDvvb+PTw0s5tr6Swe5UVtVaWVZpZn1TDIN9DvauLObYpkrOjbZxaW8vV44s5OOjC3l7RztHNpXxyfGFfHxsHleOzuPjI3O5uLOdN/qrObW5mrcGG7myey6f7p3PB2NdnN/czBsrKxluSmKuQ0ZTTAirqxPY0JrF6uZMOgrtFMcoSNQFYhBMQzjz9wTP+AMmqR/pUXpyEyPIjQ8n3aYmMUyCXRmILnAaVpkvhQnhZEVrsavdqWavyf+KxO8lLBo/bPpArBp/TKGzMId6kBQmpCjeQKUzipI0O1W5KWTFmQiT+CD1fgXBjN8T6vkiYcKZ5Mfpqc20UZygJVHrQ4xiFrHKWSSoPEgNCyDdJiI3QU1Bso6sWAUOmxSHTUqaVfYMwjKSwt2wjdaIsSlF2JQiojWh7nS6QUCk2g+b2r1rTjJJSI2QkWlTUxRnosYRTaMzjtasRNqyE2lxxlGVEE5RhJJsvZAsfSBpGh9S1d44tL6kqr2Jl84gSeGBU+9PTngIOeEh5JoF5EUIybeIKIgUUxAppsgipjRSSnG4iIKwYPLD/Cg2B1BmDaYmTkRjcihNKRKqY4MotwdQHRtCXYKEhiR3pXRnRhhd2ZG0Z1hocYTTlGKiKeV5CtpMqyOCzkwbHRlWOjNtzMmPY2V1JiN91RxfM4d3Bpfy4dhSPhhexPuDc3lvazcXt3Rwqb+Ly8PzuLxtGR/t2sClPS4uHTrAxeNvcubIO+zf/Rbbt7/N2M4L7Nx7kYPHr3Dw+JdsP/gZI4euMnLiDhsP3mPhtuv0jt6kc8w93OH/APge5a4HVI0+ptI1AeAJAE8A+FfTPzqAK4cfUzn8lPKRp5QPQ/nIU6qGH1PrekDj0E06B79l3uDHbNn9AWcufMW1H37k6e1vePLDBe5/epjv3+rno/0LeX1zLXuWFuDqdbCpNZ71TTFsaIlm/+pizo42cvnQHD482MeFXe28s6OFd3e3c3FfJx8c6uWDQ71cOTqPz04s5KMDfbwz1sz50VYu7+7liwOLeH+sh7e3NHOxv53Tq2pYV2qjM17Mguww1tamsLEtlzXNOXSXxFGWoCPVKMAgmEbwtN8i8noJqzqEnAQzRQ4rufFG0iKVxOtFRKsC0flNwSycQZZdhdOmIErtNtoInvlb5EGvEq70xqrxJ1oXSKTSh3DRTOwKX3Kj1NTlxFPmjKG2KI28JAsGiSfCmS8QMOXfEM38PUbBdEqTwqjLslIUpyZGMQu75DViZNNJVHrgNAWSF6egJN1AmTOcgmQdObFqcuI1ZNiVJIaLcNpUOKwqUsIVxOpCsSsFWBUhRCndBVqxhmBsOj9i9EEkR0hIt8pxRsrJilSRF6Wj2mEf3wU3OeOoSbRSaNGSo5eRqRWSZ5bg0PqSKPcgVe1NmsaXFJUX6Tp/cs0Csk0hZJuCx3/mhAueQVlAnklAcYSEfEMQ2RofcvU+FIX7U24Poj7RnW5udciojQ+h3B5ARVQg1bFCauPFNCUraXMaaUk30+ww05JmHoduqyOC5jQTjSlhtKWF0+4w0+m00JMVyeKSBDY35bJ3UT1vru3izJoW3lxew4lF5RydW8ixeYW8vqiUN1dUcXp1I2c3dnNuYAkXdrq4dOgQbx96nRN7XufInnMcP3SBU0fe4cypS5x6/QP27r/I9gNXGDv0Let2XqV78xXmjd6ka+wurSPuHXDV4APKBu5R4XpE1cgTKl0PJwA8AeAJAP9P1c814vhrD0C56wFlw48oH3lKxehPVI1A7fAT6l0PaR66Tt/I1ywdu8zY4Q/58Mq33Lv5I09vfsbjb9/h6dcn+e7cZj4+vIgzg03sW16Eqy+Vge4kti/M5Mi6Es4NN/D+nk4u7+/h7dFGTmwq41R/Oe/ubObyoR6unlnG5UM9fLi/ky9PLuDbN5bx2eH5fLx3Dp8emM/F4XbeG+niw7E+Lrl6Obm8iv7aZBZmGuhOVbO4OJr1LdmsbsqmPiOcZI0fhsBXEc/6HT6v/Asy/8kkRsgoTreRnxJBdqyBzGgtCWEiDMFTkUz/DWFBk0mLEBOj9ceu8iEuLAhZwEsEzvhfGEKnY1Z6YgqdgV3ji1XuiVkyg2ybnHJHJBWZMRSkWshLMOGwqjAKPQiY/L8InvIbDMFTKUk0UBCrIiNCRJLamxjJdOJls3CGBZBnE1OUoKIgSU1JioHyDDPVWTZmO8zkxmhJjQglO0pLsklKnFZAnE5Mgk5CjEZItFJItDqYeKOABFMIyeFC0iwSMmwycmPVlCaZqHREUpUWSUNWHG05ybRmJ9GYHktVgo18s5ZUpYBso5hUtQ9xklnESqaTKPMiVe1DqsqPZKUXGfpgcs1CCixScs1CMvTBpOv8yTYKKbJIKI2UUmIWkaP1JU02jTyDN43JMrqzDbQ7VTSnunfBDUkSauIEVEaHUBsXSkuqhq7sCJodZpqdVtoz7bRl2Gh2mGlIMdKYEkZTqpHW1DDa0ox0OEx0Z4QzL8/GmspURrtKOLiohj3d+exscTJcm8BQVQzDNTHsaElmX5d7ZvGRJdUcX9XByY2LOLpxNfs3bGD/1mFO7DjMuSOnOb3/COeOnuTtk29x6vgF9h+8xNCOD1i37RNWbr/Kkp236Bu7Q+PQLar6b1HZf4+KoQdUDj+mauQJNaNP/sQZ648nJf2xs9Z/pl86fvzagPm56/ulv98vvb6/pgkA/53rlwfwvWde0I+pGvmJ6mGocz1xj3Ub/J6urZdZMvwOu46+y5VPPuPhratw6xN++u4d+OYUty+NcPX0Wj7cO5czQw0cWTebA6sKOLGpnLdG3PC9criXKwd7uLijkbeGq3lvZxOfH+3j+zOL+PGt5Xx9agFfnJjL1VOL+eHMSr47tYwvjyzmyyNLeX+sh/OD7Zzb3Mqp1Q3smVPE+soE5mWY6EzR0OE0sqg8iUWVaVSlGIiSzEA09X/h+8q/4P3yPyPxeYWYMBE5iSYy4wykRSpIs8qI0QaiD56M2ucFjEEvk2wIJFrtSaRiFja1F1Kf3yH0+ndUIa+iFkzGovAkSu2LXelNrMrXPfg+xURNThxFKRHkxofhiFRgEEzD/9V/Qe71IknGEKqdkRTEKEnS+RMjnUG8zJN0fQD5kRJKYpXkRsnJjVVSlKSjMiOS2pwoKjMiKYg34IyUkxvjLvZKDZeSGi4jKUyCXRGASehBWMgMojUBJJhCSLNIcNpkZNrlZEcrKYzTUppkoibdRkNWDC3ZCbRmJ9GRk0ZLRhJlURacWgnpWgGJMi+iBNOIEkwjQepJmtofpy4IhyYApy6ITEMIOSYRmYYQHJoAUlV+ODQBZBuCyDMGk6vzI1PtQZZmFiURATSlyOnIUD9rQ5LSkCSiOjaEyugQqmPENCYp3JXS2ZG0Oq20ZETRkh5JY6qZ2sQwahJ01CXoaUwJozXdXRnd4TTS5TTRl21meVk8W5qz2NFTzNaaFDaU2lmdF86afCObZ1sZrotltCmR0eZUhhrSGO0oYHtfDaNzWxmc24lr0SJ2rd/IkaFhjgxu5vXtLs4dPMiZo29y9NB5tu+5xJadH7N6x9cs2vYjPSM3aB68Re3QXWpdD6h9NgKx0vWI2uHH/wHAz3e+fw2+EwCeAPAEgP/O9UsDuMJ159l9HlE7/BN1LmgcekLr4F26Bq7Sue5tVgy9wYHj5/j8s494fOdzuP0BfP82T786xoOPdnDtnc18dnwJl/b28s5YK2dd9VwYa+Gj/T1cPbWUr08u5NND3by3o55LOxv47HAXP55ZzK13lnP93FKun1vKD6eX8N2pJfx4eiXXz67m+1Or+PLIUi7vnsdbA20cW13HgUUVbO8uYkN1CovyrPRmmKmJldGaEU5XfjSVyXrs4ukEvPxPeP7hnwia+r+R+U8mJkxERqyeVJvKPVIwLASrwgdt4CQixFMwBr1Egs6HGK0nVuVMTNLXkHj/BlXgSygDXkTi9VviDP5Ea32I0wWQGSklTulLYZyWmmw7JakmilOM5MVpMEtmEDj5n9H5v0JhnJrqdDO5dhnxah9ilV44w4QURSspjlGRH62gIFZDYaKe8vQIGvLiaS1OoTE/gbI0C3mxOrKj1Dgj5WRYFWTZVTgipNgVvuiDXkPl+wp2lR+JRiEZVgXZUWqyohRk2uXkx6gpSTRQl2GjPjOapkz3LrinKJPuwgxqk2PJCVeSKPcnRjITm2AqUaLpJMi9SNMG4DQE4zQE49AFkqYNIE0bQIraj2SVL4kKb7fkHmRovElXzMCpnEmhyY/KKCF1CRIak0NpTpXRlq6kNl5IicWP0kh/6uKldDgN9GRH0JlloTM7mpaMKOpTLZTHaimxKymJklMZq6Y2UUdLurtPuc1ppDPDRE92BAuKollRmciG+nSWFNiYm2GgO0lJT4qMhRlaVuQbWV1kZlWxmUW5JpYXR7OyIpUVVVksrSpgRUMlG7vbcS2cw7bFXRzcsJg3drg4c+Awxw6cZufud9i07T1Wjn3GopFv6R25QbvrLk3DD2gceUzdyBNqXI+pGnSbdPwlr+jnmgDwz1vfL/39fun1/TVNAPjvXL+oF/TwXSpct6h23Xa7/bie0Dj4Ey2Dj+kYuE1P/5d0rnmddaPHOfnmWa5++T5Pb30EN96Fq2/w5PMjPLmym5vv9vP1Gyu5cmQhH+7r4f09XVw52MfXJxdy8501fPvGIi7vbeGdkUouba/lq6OdXDu9kOtnFnHtjQXcPreUG2eWcPX4PL49sZAbp1fxw+sr+WT/Ai5t6+PNTc0cXFrNnkWVbOsrZVNjFktK4ujLsVETo6AqTk1dqpHK5DCSVP6Ipv4Gv0n/SqjXS4SFepFkkZOdYCTNriLe6K40tiq8MIS8SrRyJsbgPxCv9iTJ4Eu0xoMw0SQEs/4VreBlNMGvIJz1bzisYuL1/qSEhVCcoMcmmUWmRUx5qpHSZC2V6UZmp+iwyaYT/Or/g8b3DxTGqSmO15AVKSHVEEK6SURBtJqS+DByrEpS9AIKY8MoSgyn0hlFc2EKHbMdtBQlU+m0UZgQRpo5lLQIMRk2GTkxKjLtcuJ0foSLpxImeA2rzJc4nZB0i4IMqwJnpBynVUp+jJLSJD3VDgv1mXZasuNoz0ump8hJd2EGDWlxFNsNJMj8iJN6EBs6iwS5FylqPxy6wHHwJqt8SVL6/B/oPlOc1INYyXQytT6kSqeSrphGsdmfqhh3mrk6NoSmFCntThVVMcHkGz0pNvvTmKSkN8dMX24kHZkRdOfG0pIRRVWCkWKbijyzhDyzhBK7kop4DY2pJprSTDSnG2nNCKc9K4KuXAtzC6OYXxzDnBwbnelGmhIU1EaLqY8W0hQnoiMplJ40BX0ZWuZnm1lQEMX8gjjm5Ccxp8jJoopCVtXPpr+rgm2Lmjm4aRlHR1zsHtmHa/g4awfOsaT/fZZt/5G5227TMXKXpqH71LseUjf8mJrBR1QOuHvpa4YfjBt1PN8N140+on7s8QSAf+b6funv90uv769pAsB/5/qlAVzluk718E1qXQ+odz2hafAn2vof091/gzlbP2HB5lOM7D3J+QvnuH71Ij/duAg/nOXpF0d5eHkPfL6XO5eGuHp6NZ+fWMqnR+Zz5dBcvjy+kO9PL+Pa2WV8cbSHi6M1nBso5dL2aq6e6OLG6QVcf3M+116fw92zS7n15mK+PTKHq4fm8v2JJXxzdAkf7urj7NYWjq9t4ODyOvYuqWHb3HLW12cxpyCa9gwL9Ul6SqyhFFpDKYlVk24QoPR6Eb9J/0rQ1N8SofQnxaokJ9GIM0ZLiiWUxHARcfpA7MpZRMmnog/4LbGqGaQYfYnVeaAXvkjgtH9CGfh79KJJSLx/g8MqJlbrS7IhmOI4HeEBk4mVeZAfLSU/RkJxgpwcu5DwkFcQTP4nwkMmUZqoozBWRY5VjjNCijNCSoZFhtMsJ0knJFruj8MkI9OiclcsO2NoyU+mOS+JaqeN4oQw0kxC0kwhZEZKyIuRkW2XkBzmT4xqFnalJxESb6IUApJ0EpL1YpINAhzhInKj5JQm6SlN1FGXYaOtIIH2wmRa85NpzkmiIT2e8vgIUtXBpGoCSdMG4dAFk64PwaELJknpR7zMm0SFLwlyH+Jl3iTIfUhU+JKo8CVO6kWcZBbpKk+SJVNIlU6h0ORLRVQwFVHB1CWIaHeqaEtXUhkdRIHJy52eTlbRlxtJX46N9gwLXdlxNKVHURkfRoFFTlaYiByTiCKrnLI4NVWJOmqSDdSlhtHkNNOaFUlbtoXWrAhasyJpybDRkBZBVZyGQrOQHJ03+WE+VEUJaUlR0JOhpzfbxJycSHqyIul0RtLujKIrO4E5+UmsqnL8f+y9Z3hU9br3z9lNtxUsoCg9CenJJJNMZpLJZHrvmUwmbZJMei+k90ZCFQTBgmJDSkIKTbCAja1ixY6IddulCYpg+TwvAhz3fs4u53i89n7+f158r1zXSmbWb81ac39y37+7sK6viqGbexi+4xbW37mOtXdv4/Z1e1m18TXu2nWMm7eN1wR3bjpJ+6ZvaBv87mz71vHBDR1jZ86PLDwXem4fPU3X1h8uAPgXru/Xvr5fe33/SBcA/G+uXxfAJ2gZPkzbyBE6hr+le/P3zN/0Ews2nWbpxiOs2HCIuzbv45Enn+Pdd17mmy9f4acjL8DnT/PT+7s59cZWvj0wxlcvrePDvbeNlxjtXsbbDy/mnUeW8P5jS/jgsSW89WA3Lw7W8cKmGg7ubOfIc8s59eptnHp5NSf2reTb51Zx8tlVfPXEMj7bvZRPHl3OBw8t5+1tN7F/8wKe37iAZx5YyO67+hhaXMfKumzmFzroyjXT4TVQYY0nXxdLiV1KgUmKSRRA9KyrCb3xckyyCDymBPJTtRR4dPiS5eQ6E8mxS8i2xOJMnINJeB2ZuhByrQIydGGYE2YSF3gFCuH1WJIC0Iqmk2WKJUUVTpY2hhKnHGuMH2bhTEpsIsqcMZQ5Y/BqQzDH3IAx+gZ8xmjai+w05Jio8GjIsyaSoYnDJRPgOCunTEhKUgxpynjyzGqq0220FnhoL0qjKc9JbZaRPKuEPFscxS4p5Z4kSlKk5JijyNCFkaGLJDkpBpdcgkchIV0dR5ZOQp41kdIUJVXp42Hu1gI78yszmV+ZSU9ZBl0lGXTmp9Gak0KZTUGZPYkSayJF5gTy9HFkq4VkyCPxJIadh262WnheGfJI0mThpElD8MoCyUqYhU/uT7kxgnrXeLlRX56SJWVGenLltKZLqHfF0uSOpydHw+ISO4uKHMwvsDO/wE1XXgrNmWaqk1WUWWWU2ZOocatoyNBTn66j0aunLddMV5GD3lIXPaVO2vOtNOeYqcuyUJNuptypIt8gIkcdSYEhijpXAh3ZKnpyNPTmaunN1Y83Csky0JlpoDvLQl+ulaUlNm6u8bCqpYRbultYMbCUFTffz8q1e7hlw6usefAIy7Ycp2/TMdrWH6dt/Qk6Nn1Hx+bv6Rz+no6RcdD27oCurT+cnxXcNvLdBQBfAPA/1AUA/5vrlwL4775+9CQtI1/SNvIVXZtP0jP0Pf2bfmLhxtMs23CElRsOsn7Li+zd9yIff/gqp756mZ++egY+fZyfDj3Ed2+M8dXz6/hw7x0cemwl7+xZwTuP3sTrO/p5ebSLl0ZaeX1bFy+PNPPchhpeHKzlvYe7+PrFmznz6q2cfvlWTj2/mm+eXsHXT93M0Sdv5tNHl3Bo2wBvjQ3w5thiDmxfwevbbmHf4FK2rWplZX0WdR4lpbZ4Kp2J1LuVlBhF5KqjKbRIKLUrSNfEoIicjdDvWtRxgTjUMWTZk/A65GRa4vEYYkjVCUjVhJMi98OZMI18mwCfLRKvKRyXKgB51LXoxDeSrArGqQzCpQwhWRFMli4anzkOtzQUQ8RUii3RzPPEU58upcgqIFsTQpEtlgavls4SJw05JsrcKjJ1IqwJYehixicxaYSB6IQh6AQhGKLDcMTHkKlJpMihpdSlo8ihwmeJJ0MbRbZJSKFTQlmqlBK3mGxzGOm6QDL1kWQbZHi1SrL1cnxmBUUONWVuDRUeDWVuBRWpchpyDHSWuOgpS6O3PJO+imy6S7JoK0ilPsNMTaqWEpuMXJ2IDIWA1MQwUhPD8MjCyVRGkaONJc8gJkcbS7o8kpSEEJIlQbgTgshKnEueYi7F2hBK9WHUOqJpy4inL0/J/HwFHVlS2jPHS486sxR0Z6vp8xmY7zPTl2enK9dGe46d5kwzdak6qlwqqlwq5nl0NGQZqM/UU59tpNVnpaM4me4yN+1FduqzjVSmacm3a/AaFaSqRbjl0WSoo8k3xVJmk1DpjKfSLqLGIaY+OZ4GVwKNLhlNKQpaPRo60rT0ZKvozdczvzSF3poiehrb6etdxYKVW1i8dh/Lhz5iweAXdK8/TNv643Rs/Ibu4dP0jvxI9+iPdI19T8/2n+jdAd3bfqR1+BRNgydpHT5Fx9iZCwD+hev7ta/v117fP9IFAP+b6x8BuGnkFE0jZ/9+5JuzGh+V1jr8zX9Re/jtWZ2kbfQ4LSOf0z7yBd2bv6Z/8BSLN55m2foT3LL+U25f/xpD257m+Ref44uP93Pm8HNw+Gn4dA+8+zCn39zC58/ezZ/33saHT67m4z/dzkdP3cpbuxbxwnAnz2xo4qWRdl4YauLZDbW8OFjHu7t6Ob5vBd++dCsnn13JmX23ceKx5RzZvZTDj6/k44eW8epQH89v6GX/8FJe37Ga/VtX89i6haztK6PWoyBZMgdr7EzSZMGU2eIpMMSQpxdS6kikJl1PmVtDqlqITjQXldAPmzycDKOIDFMMKapQHIn+WONnj+/96kJIUwdQ5pZQmBxLji0KryUSk3QmNrkfacZwsszRJCfNxaMMwWeMJt8oJE8XhT36BsptkXTlKVhYbqbTp6TZK6enyEhviZWWHB01HiWF9gTSlAJs8cEYY+aiiZxNUvA0xP5TEflNR+Q3k4SgOagEwZjFkeMZzqIgdNEzSU4MwqMMJd8qosKTSJlbgs8iIEsfjFcvoNylp9RhpNyhpyrVRF2WhcYcK/Oy9FSkyqlwyajL0JwH2ECFl0Xz8phfkUt7oYfWXCd16QaKrYmkyyNJlgThlATgloaSrgjHq4ki3yCiyCwhTx9LmiwUh8gPe+wcnKJZ5Cb5U2GMoNYWRZV5/GdbRjyd3kSaPXG0pifQmaWgJ0dDd66ezmw9HV4DXdlmen022r1mWr1WmjPNNKTpqEvVUJuqPuv5GmnIMtCUbaIl30ZniYuuMjfNRclUZurJT1aRaVLgVEgwxodjlUaQpo3DZ4knxxhLhjKMbE0EPm3EeFMRcxxV9gTmuZJoSlXTkq6hLVNFW66W9iInrSXZNFfW0tq0kM7+++i5eRdL732NgXsP0nffB/St/5QFQ0dYPHKcJaMnWThyggXDX7N467fc9OAPDGz9jq7NJ2naeJyWzSdp2/LdeJ7FWf3F+MJzc4d/ZftxAcD/Hwdw6+jp8/pHTSl+jQv4+fucO3/r6Gna/smB2f/s4Pu/Hlx9brDzrw3Yv7ue0e9oGDlNw8jps1/w4zSPHqN15AitI8doGz5O+9Cp8YkuQ6dpG/yW1sHjtA8fo2vrMfp2Hqdj2xe0j31G/+gxVm07w11bvmftxiPcee8B7r7vKR5/6gXefvtFvj78EmeO74PDe+HTJ/jp0G5OvjzK4efv4fALd/H5M3fwwROreOfR5bz96AoO7l7JO4+s4N09K/joidUcengpr2zu5MDW+Rx/5na+338Pp/et4fRTt3Ps4eUcfXgl7wwv5MGbytg4v4iH1nSyb3Q1e0dWs+Pehdy/rJHmAguayOtQhU/GIw/CJfXHGjMdi3AaLqk/RY542ovsdJenUpdtxGePJ10jIFMvoNgZT4kjFk/SbCzR12IMn4jM7w9kaYIpTRFT4UnEZxWSbggnwxyJxxCGTe5HgUtMrlWAzxhBqS2aSoeQClMkxZpgitT+dGaJWValZ01rCmva07izI5PVjR46clX41EF45XOxCW9EOXcSiXOuQBV0DeaoaThEfljjgtFLohGHhxI84wb8r5tIyNSrEMy4mqgbryB8yu9RBk/GFjOTHHUEZTYJFQ4JxeYYcnURZKnCKLPKaMqw0JvnoivPQXe+k/7SFHpLnLTmGilzxFPukFLjVtHqszJQlsWi6lwGynPpLkqnJcdGlVuJzxBLuiIcl2QuyWI/PIkh5GgEZCnDydNFU2wWUWiMIUcdQZYiFJ86jCJdBPV2IQ02AXWWCOosEdRaBMyzR9OQHEd9spgur4auHAO9eVZ68mx05ljp8Nro8NrozLbTmK6nLlVDXYqKhlQVLRk62rIMtGRoqU9T0eLV05ChpSHLQFuRk67KdJqL3RR79GSYpJhlURilkRgSIrAlCUjRiEg3SEg3xJGmE+JWC/CoIsjQCsk2xlJgi6fYmUixM5FCewLl7iSq0jXUeO3U5mUyr7icptou2jtW0t2/jv5lD7Jw9ZMsXfsCK9a9zm2Dh7hj5APuGH2P24fe5Z7hD1m/4zD37zzBytGj9G34itb1X9G8+ShNo8fpePgM9duOUzt2hPotx2kZO03LyBk6hn+ia5SzJU3fnbdh52zXuWP/lX37a7v3i+z3P1DL5m//rn7p+X9tAP5SQJ+z83/r+C89///zAP5bIDu3pl8LwOduwr8NgEfHZ/k2j35F6+hXtI0coW34+NmRamfoGvp+PHlk03Hah4/QvfUIfTuPsnDPCQYeOsrSbV+zassJ1g4d494HPmLjhtcYHf4TT+/9E+8deoYTR/fx3dGn+OHzPfz40W5Ov7GTI/s28d4jN/PuI0t5b/dyPtl7K188t5avXlqe3D0AAAAgAElEQVTHkf0bOfbqIF8+dz+Hn7+Pz/90Fx8/toqvnriV0y/exw8vrePUn+7gh71r+HR0AfvvbGSsJ4f+bDl1KRK6i+wsavCyoMFHf30uzcUu3Joo4gKuQBo0EV3UVDTh1yCe9Uekc69EHTEFW4LfOGzdMhp8RtpLHNTnGqhKU1CTKqUuTUqxKRRL5BUoZ/8HmrkXk6sLo8Q1Ht7NsY0DONMiIFUfikU2m3yHkHxbNCX2aMptUZSbwihU+VGq8qfaEMTySgOrG2zc3Z3BAwN53NmRTl+hmhJjKJ6E6bhEN6AJvIK4qRMQT/s9xrBrccfPwSOdi10SSLJBjkEhIyZ0LjOuuYIbLv8dgZMvIXbmVUjnXIU84GoM4deTIppNliyYbHkoWbJgUhMCcInnUKSNZZ5TQVuGnvZMA90+CwtLUxgoS6Yzz0SJJY5Sq5gqVxIt2Wb6SzNZUu1jYWUe88u8tOc5qXDJyVILSJWF4EkMwpMYRHpSCJmKMLzKMPJ0UZSYhJRZYikxCSkxCamwxDDPIaLVFUuzXUC9OYxaUwg15kgaHDG0pibSkamiP8/C/AI7fQXJ9OQ5aM9x0pbtoC3bQUeug1avlaYMA40eNQ2pKpo8KloztLRmaWjN0tCea6IxaxzALQV2OsrSqStw4nOqsKuEaCShaCSh6BNCMckisKuEuHRxpJ6VUxFFslKAWyMk0yTBZ5eS75Ths0vJscaTb4unIDmJYreesvRkynNyqC2uobm2h7aW5fT23ceCxZtZfstOVt/5OGvu/RP3btjHA0MvsmHoJbY/+C4P7/6S7Xu+Zt2OI9w0+AW9Gw/TdhbAzTu/oWbrYaq3fEXDthO0bDtNy8j3tA7+SNvQT7QNn6Fp87c0DJ6kafO3f2Frfm74LwD4AoD/LQH81+f+7yYn/Xfg+19d078FgEdP/QzAR8YhPHKMtuETNG/6lpZNZ2jb9D2tg6dp3fQNbcPH6ToL4CW7v2Xhg8dYtPkLlqz7iBV3HuT2O/azft0+dmx9ihefe4o/v/80J48+zXeH93Dm44c48+6DnHxpC188eT8Hdy7ljR39vPvoMo6+eA+n3hri5OsbOb5/A1+/spFTb2zm6/0bOLrvbo48vYavn17D8b238tWjN/HZ9gHeX9/KY/OzuKtIQaspkNSISVhCJ5Ka4Ee6OhxbYjC5dhnpJjEKwTSkIdeiirwOedg1yIImETBxAsLpFyEPuQZl+PXIwqagF8/GZ4+nqdBOb00G3RUpNOXpafFpqU9PxBx5FbFTJqAPvYJsXTj5VhEFDjFeixCvRUi2LZY0Y/h5AJe44ihPEVFmjyZPHUCubBaVuhBaU+O4uzubu7q8PLCgmA2LSllabSdPH4JJcDUmwTW4E2agDr6SuGm/QeZ/GakJfhRZRBSYYvCoBHisGpxGHVJhBDOvvpTJF08g7IbLUUfOwBbrT6o0mLTEILxJIeQqw8lTR+JTjXuh6bIg3LH+ZMvCKVBHUaiJptIWT5tXS2eeiRavljJbHOX2eKpT5DR7TfQWpbGoMocFFT76y7PpLHBRnpxEmjwMd2IwGfJQspThZCrCyFKGk6uJPA/gSruYmuQE6twymjxJtKbJaHXF0miNoNoQRIU2gEpDGA2OGDozFPT5DCwudrKwxEV/Ucp5ALdk2WjLcdKR56TT56Qj10ZrtpHGDC2NHtX4kIcsDR05enoK7bT5TDTnmGkrcp4HcLZNjkEaRmKUH/KYuWjFoRgSIjAnRWJTRuPWxpFmkOCQC3AqokhRR5NuiCPHIiXXmki2RYLXEINXH0WOUYjPIsVnV1OQbKMkPYtKXznVRU3UV/fR0XIziwfu4Zblm7h91Qj33LmNwfW72T62j8cfeZunnviUx546zsjDR7lj7EtuGj5K3+hJOracpHnbCerGjlI3dpSm7Sfp2P49zcOnadrwHc0bx8PQTZu/pX7TifMG/Zz3ew7KFwB8AcD/YwD/2joXav7r8/+zN+i/A97/6oP9pev/JQBuGfmOppHT4/vAfwHgI7SOHKd1+BsaN35L8+AZWgd/pHXwe1oGT9E2fILOLUfp23GMge1H6B/+nIF1H7BgzZssWfkcq1c9waYHHufRnXt4/aXH+fTDJ/ju2BN898UuTn+4g28PjHHi+c18tuce3tq+iDd29PPRE7fw7esbOP32MF8+fzcfPnEbHz91B58/s5Z3H17OgS39HBjt5cDmTl65r459t5fw3OpCHu1OYU2OiDbNDHzRl2Oc/Ru0fhejC72GpOCrCb/xYuxJ4TiUkcijZqCP88MY74ci8jpUUVMJvnYCCXOvwhw3B5MkAFn4VESB15IYMRW9xJ/yDB3dVWl0liXTXmSjo9CMUzydmCkT0IVdhUc+lzRNGBm6CDKMArKtMeQlS8i2C3FrgilNlVCaIqbEKaTAGE623A+fYg4NDhGLikzc21/CusUV3L+wkpsbMymxxaAOm0RiwCUYoiaTrQvHLp6BNuJabHHTyTMJqfbIKXVJyTLFYVFJ0CZJiA6czfRJFxM45XJ0sYF4DWJydELq0tTUuuVUO6RUWCWUW8SUGGPJ00WRrQrHGTUDd+wcXMJZOKKmkZbgR7lVREO6koZ0JdUuKTUpSczzqGjJNtNT5GZBuZcFlbkMVOTQkZ9MhUtOpioST1LoeQB7VRHk6gQUGmMoNMZQao6h0i5mXkoiDR45jakymtwJ1FkiqNEHUa7xp1Q1h3JdCPV2IZ0ZCubnGVlY4mRB8XjHq06fnVbvuNpzk+nKd9OVl0xPwbjac820ZGhpSlPTkqmmI0dPd4GN9rM13k15dlqK3NTkOvCYElCJ5hIXOp3EKD/UomD08eEYpZFY5GdD0cYEXMoYkpXRJCujcWuEZOjj8Jri8ZriyTbG4tULyNEL8OqFZBsSyDYpybWZyEt2k+fOpiitkOr8WrrqeljcuZQVfTez5qbbGL17kD1ju3niwWfYu+cATz7xZ7Y/8hnrtn3J7duOc/P2UyzY9h09O07RPHacxpFjNI+dpH3r6bNzuL8738ijefg/vd1z0bufH/tXAvjfPYnsl77+AoB/oX5tAP9vPej/0/P/U/8g/Gz/dxzAx8YTsYZP0TB4isbBH2gdgpah72kePEXz0HHax47RvfUI/SNfsWjwE5Y98D6r7nuLO+58gfX3PMmuscd4/sndvP3qLo5+8ihnjj3KmS92cOq9Mb57a4wT+4b4Ys9aXhvp48CDC/ji2TWcfmuQE69t4L3HVvLK2Hz2j/axZ00NO5bns2VBJlsH0tnen8KWbjvbOi3s7LGzq9XK2rw4BuyB1KluJCf2GtxR12IIvYroqb9jxiUTSIqYgV4cRFL0bMyJIZikwaiFMzHFz0UaMgWdaA5ORTjJ6igMkmBig64j4Po/Mm3iBOSCWVTnWumsTKet1EVvVSr5VhHqkKvQC6ZgFs3AIpmNI9EflyoYr0VIYUoChSkSfI5YarMVlLkl5JkiyVYHkq0IoMwQTpdXxYraNO7sK+f+ZY3c2ltGuUeOPOxaomZdhDxyMjaZPxlGAS5VMA75XFK1YeTaRRS5peQnS8i0iNFKo4kNC2Dm5MuZNun3yCJmU+LW0ZQ7vjfb7rOM74OmKql2xlNsjsGn/U8P+JznmyUNxi64EWfMNAr1Ahoy5LTmaKhJSaTWLWeeR0Wz10R3YQoLyr0sqS3gproC2nwOqlNV5Bti8KoiyJCPQzhXE0mxWTQOfauIcquIClscVTYRVTYRFZYYKkwCys/Ct0IbQJU+kFqLgJYUMV2ZyvFs5wIr/YWOs96vlVavnRavnQ6fi55CD+0+Bz1FLvpLUplf4qLbZ6E1U0dzuobmdA1NmVoasnTUZuqozNRTmTXeyztZKyIxyg9RyAziI+agiA0eD0XHh2OWRZGsEeMxJZCqE5OsEuKQC3DIBbhUQtL0IrKMEnLNceSbo/EZI85D2KuPx6tLIkuvIsugJ0NnIN/upM6bS095JYvnzWN1WyujK5ezd3ATe7fs4JmHnuaZ3W/y6MPvM/bg52zYeZK1O89wy84fWLLzB7rHvqFl+BitwydoHx1vU9kx8j3dWxlv1nEWuC0j39E2dob2s8f+2v5cAPAFAP/fN/BfDOBfOwT9t272/9a1/roAPk3j4Bmahn6keTM0b/6J5sFTNA1+TcvwYbpGvmTB4GcsfeBDbl3/LvdtPMDI4MvsHHmKZx7ZzZv7dvHRG1s58emD/HhsF6c/G+XUoSG+fX2Ir59ez6ePrOHQzqV88tQqvt5/PydffYDPnl7DC8PdbF9ZzPreNJaVylhZIef2SgV31Sh5oF7NcKueB3utPDbg4qmBFLY16Li/Iolb8uLpckVRYwknO2kuysCrmX3pBCKmXYkk+AaSomdjkIZhkIZikIaSrI7CnBiCOTEEiywUc1IEuvgQxGEz8L/+UiZfMoEZV/8ehzqG6hwHTUUp9NV6afRZ8ChDMcVORxM1FZ3wRvSiGdhk/qTpI/A54ihyx1PikVLvU1PiiiNHH0aWKog8TSiVdhE9PgPL67ys7Cjj5u4amos9aOP8CZjyO0KnXYw6dgYuTQQuTQQpunA8RgGZViHZDhHZDhFZthg8ZhEaSTihs69n6uW/I+iGK0jVimgvTaOvMo2mLD1d+VY6fEZaszTUuqQUm2PI042HhfP10bSm62hN11FplZAmmYMzZhq5qmDmeRJp9+modMZTlZxATaqcxkwdXQVOFlZmsbyhiFtayugscFGXoaHUFo9PF02WMpwMRQh5uijKbHFUOSRUOSRU2sWUWYSUGAQUasPJU4WQrwykXB80Dl5TCHX2CJpdcXRmyujz6ZhfYKY3z0xPnpWuPMfZULNjPPzsc9FdkEpHnpPuwhQGSj0MlHqYX+ikM8dEc7qGOo+SxiwtzTlGGnJMlKfpKXJr8aVoSNaIUcQGEhM0DXHYLBKjAlCKQtBJIjDLonCoRKTo4nFrJTiVQqzSCCzSMBxyASnqGNJ1YjIMseRbRfiMArJ0kWRqo8jUicjUSkhXS0hTSkmVx5OpklFi1dGckUxProclpV4e6K7nkTXLeXpoHc9u38FzD+3jiV1vsGvnnxnbeZR1D57i9u3fsfLB7+kfOUnHpiO0bT5Kx/DXdIx+Q8/W7xnYebZ2+GzSVevoadq3fE/nth/POxUXAHwBwP8UAP8WgP+nId5fCrL/rSSsv/7w//o1/2oAtw5/Q+vwifMAbho9RtPo8bOlD6dp3Pw9zSPQMgzNm3+gefA7mjYep2nwCzo3fcKSTZ+wct0h7lp3gM1Dr/HwlhfYu/NxXn7iQd55YZTPDw5z+outcGw7Zz4e4uRbD3D8xfv56vG1fLh9JR88cjOfP307h5+7iw8fX8kb2xey565a7mi00OgKod7uz5JCCfc16RnssLCj38neFVm8fGcBr99VxIu3ZPPkAjc7u51saDCxskjJ4nwNnVlq8g0xCKddjt+k3xI89VJkUbPRSELRJYRiVUbj1MTgUERhSQzHIAlGHRdIQuRsIgOm4jd1IjdMuojJl/2GcL/rsCpFlHmtdFZl01KSis8uxSTxQxszA23MNPSiGZjj5+CQz8WjCyffHku5J5HqDBnFySLyTFH49JHkG6Mot4tp9xror0hjUUsZlfkeTElCAmdMZOqkCfjd+EckETegTwzGJA/Bqg4lWReJ2yggxRiBQxuCWRGAXuqPMHAq/tdfztzrL8MYH0pDnpOFdbn0lCRTn6GmxaunzaulKV1JlSOOAkMUhcZoql0yWrx6+gucLCpx05VjolAbSUrcTLKSAqhMFtPsVVDjThj3gj0K6tLUtGSb6S1OZXGNj+UNBQyUp9HsNVBmiz8/D9inFVCkF457vRYR1fY4ahxiKiwxFGvDyVcGkqeYS74igEpjCDXGYGosoTQ4BbS6JXR75fTnGxgostKXb2F+oYPeQhc9Bcl0+Fy05ybTnueiIz+FzgI3XYUp9BS56Ctx01ecTFe+jeYsHXUeJfM8Klp9ZhpzzRS5VHgtiXhMCdgUMShig4kOmkF00AxiQ2eTEBWIOi4CU5IQiyIWqzIGS1I0pkQBpoQIzNJwbEkCHIponPJoHPIIMo3RpOkicasjxjOmNTGkaeNIVYtIVYhIV4pJkwnJVYmptslpcCpp92hYXZHB5oE6dt22kN0PrOHxoTF2jzzBrrE32LbtE4a2H2Pt2HFWj37Nok1f0r3hU3oHv6J39Dg9oyeYv/UUAw/+SOeWv7SdbWNn6PgZlP/VAP5Xj1O8AOB/cwD/Vw/o/2YZ0l/fgP83AHyChtFTNIycoWn4J5pHoHUE2oZ/pGXwFE0bjtCy8VM617/PbcOfcuf6d3hg/atsH32RvbueZv+eRznw9BgfvryJI+8O8sNXY3BkK6c/2sjXr93L0X138dkjt/HO6BJeGezm4K7FHNy1mP0j3Ty/sYNH11SzokpDnnwKtZbZrK5WsXNpFk+syueFu0p4d6iBT7a28uFwHYfuL+eV2/J4aqmX4TYHq0s1rCgzc1O5gxavHl34NKZdMoFpl09AHDIdeXQASlEQpqRI9NIwbEkCbEkCDNIwZNH+CObegN+Nk5h2zaXccNUfmTrpEiZf/juiAqeTnayjsSSTeYVucuxyDOK5GMT+GOJmYxTPwSSZjTlhNg75XLzGSEpS4ilxxVHkjKPIFkuxXUyhJY5ii5h5Hg1tRW566stxGOUEzLiWyRN/x/WTfsf0KRcRNHsicZHTUMYHoErwR5sQgF4WgC5xDvK4GxCFTiTS7zKmTZzAtCt/gyT4BioyzazsKGN5SwFtPhOVznjKLLGUW2MoNgrIVgSSmuCHVxlCTUoS3QU2llSksao+h5sqU5mXLCUrKYBsRSAVzliasuQ0ZipoyJBTl65gnkdFfbqO1hwbPcVpDFRksrQ2m9ac8WzpfH00hcYYikyxFBujKTEJKTVGUWUTUeuUUGmNpVgbSp5iLgWqIEq0IVQaQ6g0BlFlCqbWHk6jS0RHlozefD0DRVb6i+0sKHExUOqhtziFrnw3bb5k2nzjEO4tSaerMJXO/GS6Cpz0FrroLrDTmm2kPkNNiT2emgwtVek6Mg1irInhGKRh495vyAyiAmcgmDudqMAZiCP8UYnCMUiFmGSxGBKj0IrD0YpDMcaHY0kUYEuKxpYkwJIQjl4cRIpWiF0dgV0RgU0ZRYpGRKpOjFsrIVkhJEsXT1pSNFlyASX6OKrMYupt8SzMMXJ3s4+NC2oYWdnDzrV3sGvdKLs2Pc3OsYNs2fIZ60e/5NYNf2bJug/oX/cBCwY/Y8HIYQZGj9A/+jX9276jY+w/I23n7Ok5+P4t+3YBwP8/AvD/Soj0gv7H+vkD8PP7ce7341+Uc803jp/3fsfLk36gaTM0DUHTxu9p3nia9k3f0LHpKJ2bPmH++kMsv+c17l33Cru2v8Hrzx7i3Rdf4p1nH+K9fYN8+so6jr2zntOfDPLTl6Oc/mgTx165m0+fWMV7W5fy6vpuXnighX3rGnlzy3ze3D7A61sG2HlLKT25ItrTBSwpTWTzQDrP3l3D/vUNHBxt44tHBvji4T7eG6pj/+15vLjKx59uzmXXQCb3NTi4qUjPomILN9VmUpOqRRU+kxmXT2DWpN8RPmsSMYHXIQ6bhjzGH0tiBMpoP0RBNyIMvJHQ2dcxY/LlTLniIiZfeRFXX/YHpky8mBnXTUQYMhuPVc28ogyK0y2YkyJRRc9CGTUdXexsLAkBOGVzSU6aS5o6mFxzFNnGSCrTZFSnK8k1xZCli6bSpaIlx0F9rpvCzGQSRAJumDyRKVdfwtSr/8jVl/8H11/9e4LnXE1UyPVEh15PdMg1RAReQdDsi/Gf/hsCbvwPAm/8HdMmTiAhdBqFbi0LGgtY1VXGorosGrO04/W+qmA88TOwRU3GKriWVOlsyh0ieopt3FyfxaIyN6vqc1hRm0FrhhqfOmR8n9oupClLTm+xiaYsJRXJ8ZQ7pNSn68ZDvhVeFlZ5WVydQVe+lZqUJEqtYirt46qwxVFsjKbUGHW2k5SYCpOAUn04VZZo5tljqLZE0uSKodocQpkugEpzMC2pEubnaxgoNtNfaKG/2E5vvo1On30csEVp9Jak013kGR+VWJhKd5GHnuJUekpS6C1OobvQQWf+ePJVsS2BXJMIr0FEuiEOqyyChIgZCPynEOF/PcLgWQgCZyEImIkozI+k2DC0UiEmmQiTLBajVIgmLgyFMAhVbAhGSSS2pGissihMiQKsGhEmdQxGRTQGRQwWVRw2jQS7Nh6nNh6XOg6PJo5svZhCUzwVVinz7Ik0OGTUO6UsKLGwbF4Wd3Y3sWH5arbdu5OHN7/M6IY3ufvu11h156ssuXM/i+95g6Ub32fJ0Ef0b/ozA0NfsGDL1/Ru/09H4a+h8nND/7f0S+3LvzoE/UsB+Wu///90Lefs9AUA/z+ufw7Ap84C+MR4NvTIN+e934bBn2gZhJZNP9C+8RTdG47Tu+lLBgY/Ytmmg6zd8Cqbh17k8V0v8/oz+3n/+Sf54NkxPn5hPUfeeIAzHw/DF2PwxRjfHlrPVy/cxZ/3rODt4X5eur+Z5+6t58UNLXzw0E188Mgy3ti6gK3LCuj0CmnLEDC2LJ8XBtv5aPdyPt6zjM8eu4mje1fw+e5FHNzcxMENtexd7mVrp53hDicbWt3cXpvMiko3K+Z56S9Lx2dKRBp8I6FTL2PulIvxv+5iQqZfgXDuFIR+1xI5cxLhM68mfPZk/G+YxHVX/oFJl/yOqy/7AxMv/T1XXX4R1191GUGzp6JPEpGXZiPHpceUFIVK6Icyaia62NnYEgNxK0NIVYWQoQ0lxyQg3xZDVZqC6nQVhfYE8i2JVKWZaC3w0FaWS7rDSGRYIFdfcTGTLvsDV1/5By7/4wQmXjKB6yb+lkmXTOCGq/4DvxsvInDaRfhd/1tmTp7A7MkTCJj6G5IE0ylwqVnWUc49N7Wwoq2AxmwdhcZocjQhWAXX4oy5nkzZHEpMkTRmKugvs3Nzo5fb2vJZWJrCTZWpLCpNpjFVRrYigLSEmRQYw2nIkNGZr6MxU0FFcjxljvFypJZsM12FKcwvTaOn0EFzlo6q5ETK7WJqXVLmpSRS7YynzDLuAdc4RdQ546i2CqkwCai1x9CQHEedQ0hzSix19giqraHMc0TQkhZPT66SvgIDvQUm5hfZxvex8+x0FDjOA7ejKJXWfNfPAJxGb4mHvhIPPUUuugqcdBSMJ6IVWKVk6eNIUcdgkIzv8Yf7XUeY/1RC59xIuP90oubOIi5sLonRYSjiItCIBWjEAgzxQjRxESiEISiEQehEYVik0TjkImyqOMxqCTqVGI1ChEYhQqcSY9DEY9FKsesTxyGslZCmk+DVx1NgklJqSaTSlkilLYHaVClNXg1dxZksaWhi7cLbGFrzIEN3P8V9dz3NqtVPcsf9L3H38EHuGH2PlYOHWLrxXW4a+oSbth6nb9t/Avjn3/N/Fh6/1L5cAPAFAF/Q39E/BPDm02cB/M15ADeMfkPT8DiAGzf8QOsm6B78kZ6NJ+l74EsGHviQZUPvsmbkAMNbX+XhHc/z3J5nOfjsXv68bxefPLeZw6+s5+TbG+GzbfDZNk5/OMrR19bx2bN38OFjKzi4ZT77H2hh/wNNHNzSy/Fn1vDpY7ewf6ib9b1pNKVG0OGN5cn7mnnnkRUce+l+Tuy/n5Ov3M+ZNx7gxEtr+eyxmzgw2MTDi9K4t1bNXbU6bqswMpCjoMerZWFxCrc0FtFfnkW5W49NGk6M3zXMufq3TL18AtdfNoEZV45r5lW/Z8bVFzHl8t9y5R8mcOXFv+HaKy5m4qUXMemyP3DN5Rcx47qJSATBJBsVpFpUWJUi1DEByAWzUAtnY5cFkaGLJMsgwGuIOA/gQruYAoeEXLOEHKMUn01BZaaThuJsLFoZQQEzmHjp75l46e+5/qpLmDLxD1w38ffceM1F3HDVb5k9+Q/4T70Y/+t+T8DU3yHwvxxt3Cw8+ig6K9NZ3FzA8o5SeivTKHXG45b6kRI/k6wkP7JkcyjSh9KYlshAiYXl9emsasnmlpZcbmnKYUmle3ywfYGVlnQF+doQUiXTydUG0Zgpo6tAT2uOhlpPEpWuRKpcSdSn62jzOeguTKY910Rzhopal5Sa5ATqU2TUp0iptsdRZoqmzCCgyhJNjUVIpSnybNtJIQ0OEfV2IdWWcKqtodTaw6lPFtDskYzPA/Zp6S0w0VdoPQ/g9nw7nQVuOopSaStIoTXfRVtBKh1FqecBPL80jb4SN93FLrqKkmnMMlOcLCdNG4stKRKNOAhJ+Ewi/K8nZPb1BM+6kbCAmcSEzkUcGUJCdDhSYRgyYThJsWHo4qPRSqJQx0WiiAlFGROKTiLAphDj0snQKySoFfEok8QoZHGo5HFoVfGY9EnYTErshiQcBhkuvZRUXTzp2gS8+gRy9FLyDPH4zLEU2MSUunTUZWeyoK6TtUvvYfDOHQzeu4e77niIsW2v8sjeTxjd/RF3jbzN6sFD3Db8MSu3HGP+1vFKjnPe7l8D+Ne2LxcAfAHAF/R39M8AuHl4PNmsaeQbGka/OQ/g5s0/0LT+Bzo3/cT8we/pX3+M/vv+zJL732bV4Nus2/I6Dz+yn2cef5Y3nnma91/YzWcvbuXwSxs58doGTh0c5KePtnHmw20ce2uIz164l0+evoOPn1zF+w8t4sBIB+9unc9njy7j9Iv38dEjy3l8TQ2r55moT4lgoETF3vVdHNxzK0df2cTJN0f49sAIPxwa47sDmzn6wlreGu1gzy0+hrqSubvexPyseEqUARQqQ2j2aOjOd7Gk2sdNjUV0laVT4taQrBQgi5xG5KwrEMycSPiNVxB43aXMvuaPTJt4Eddf+QduuOpSpk+ZxOQrLuXqKy7hmssv4oZrrkAQOAt9khiXUYFLL0UhnMwOzIsAACAASURBVEtS5ExU0bNwykPINgnJtcSQYxKQbYykwB5LtiGKdG0EqcpIHDIBtsQo0vRy8lNtKBOEBPvPYPKkS5l69aUEzJhCVNBMEmND0MuicenjSdaIcSqFOBRRpGpjKExR0FbqZklLIcvaS2grdZFviyclKQi31I9MxVzytSEUGkLpzFExv9DA0qpkbmlI55ZmLyubvaxoymZFg5cVdZksLnOxsMTOQLGZWpeYbKU/+YZQWrIV9JWY6S400JqrpSFTRV26isZMHR0FDvpK3PQWOejI0dPgkY97v8nx1DjElJmiKdSFUqILo1QfTrkhnFJdKKW6UMoN4VQZw6kyhZKvmE2Jzp8qSwjznJE0uuNoyZDS5dMyv8hCb5GN7iI7nYVOOgudtBe6z6utIIW2glTaC895wOnML01jfmkavaVuekpSaMyxUpqiJE0bh1UWiSYuhISoAITBMwnzu4HwubOIDglEHBFGfFQYEkEo8VFhJMUIUImj0Yij0ScIMUhj0EqiUMWEo4oNwygVYlcloE6MQyEVoZCKSZLGkiSNRa0Qo9fLsZlV2C1q7GYVToMch06GS5uIW5OIRyMjTSMlx5aIz5FEQbKOsrQUOsurua1/BYO3b2L4nq1sWLuFJ/a8wkv7P+OxvR8yuP0AD2x9j/vHPmHV8FfMH/v2fLbzucYbP4fHr21fLwD4AoAv6O/oHwF4HL5/DeBTNI2cpnXzD7RuPEPvpu9ZsOkUix44zOJ732HFutdZO/QGIzte4aknXuDVZ5/mw1f28vnrj3DktTG+eX2IU29t4tTBIfjzLk6/v5Njb2zlk33r+OhPd/HxU6v54NFFvLOti493LeTInhWceOZOXh/sYnRBNktLlXR4xaztyuTlHcv54Ol7OfrmGF+/vY3jB7Zy4u0tHH1jmC9euI9P997CK0MtPLq6hM392Swr0VCmDcYnm0u5SYxPFUWVU0lHnpP5ZeksqMlmwTwvnRWp1Ofb8dlkZBjjccqjMSdEoZUIkIvCiQ0LIMRvOjdeeyXXTbqUay77I9dfdRmhc25EIY7Crk3EbZCjjAkmKXIWqug5OJJCyTYJ8Zlj8BkF5BrCKUuWkGOMxq0IwxIfjDp6LvLIQLRx0djUMmJC/QmcdT03Xns5M6dcQXTwLGyaBMqz3XRUF9Bdk09nlY/Oimy6q3PoqxlXV1k6LQUu8qwS3MoQ7PF+pKvDmJcmo6fISJdPS2O6lEVlVm6qsrOiPpVVjRmsbMpiZbOXVa0+busoYEVdJksr3NxUmcKyaheduRpKLZGUWAU0Z8uYX2qmt9hEZ4GRlhwdTV4drTkmuoqS6S9zs6DcTU++meY0ObVOCdX28Vrf8/u9pqi/gG+ZNphSTRClmiDKdIHkyWdRqg+gxh5OvSuKplQxzekJ5wHcV2ynrzT5PFA7i8fDz+3F42otGFdXSRrdpen0lY57wj0lKXQXu5iXaaTEpSBdJx5PtkuIQCkOQxIZQOTc6USHBBITFowoIpTY8BBiQ4MRR4YgixWgTohBGReFQSbGrkrEnBSHOi6SpOgQlMIwtJIolHFRKCXRqOJjUcRHI5dEoUiMRquKx2yQ47RpcVo1OE0qHHoFDq0Sp1pBslpBsjqJTLuazGQ12U4jeSlOan15DDS2sHr+YtYsuZm1K2/nwdEH2fv4Szzy0EuMbn2FsR3vMrTlE27d9Bn9IydpGfmOhsGTNAye/It93QsAvgDgCwD+F+vvA/g0zcNnaB4+c74j1jkANw+fpnXzGTo2naZv0xkWbTjJ0nWfs3LdIdZuepOhbW/x0CP7ef6ZZzm4fy+fH3iCwwd28vUbw5x+e4gfDo1w5tAYfPI4P33yFN+8s5vPXxzlo71r+eCxFbyzs5c3R5v4844+Pt4xwCcPLWHvHdXc35bM0lI1i8s0bFtdx6sPr+b9Z9fz1etbOXxgB4cP7ODowZ0cPbiDo2+NcOqtTRx6eBFPrK1j2/JS1nV5WVRkotYmoVgTjTt2Lo6oOVijZuNOCKLQIqE+W093RQr9dZn0VWXSXZlNZ7mXtvJsmkqzqcjx4DKokMUKCPGbzqyp1zD5ikuZMvESAqZNRiIIxiiPw6WTIY8OPA9gW2Iw6doIsnSRZOvCydGHUWQb75ZkT5iLPHwGIv8bEPpPRxwSSGJ0BP43Xsus665k2jWX4n/DJGQxIRSmW+lvquDW/jaWtlbRU5nHvBwnlR4T5W49RXYlWSoRjvgQUpJCcCuDyTFGU5OWRFehiQUVdhaWW5lfbGRxuYWba5O5tSWTW9u83NLsZXlDBssas7i50cuymrTz8F1W7aIrT0N1cizlzijqM+LpLtTTkaehJUdDc7aWlhwDnfk2ekpS6C9z01fspMtnpDlNft77rXVKmOcQMc8hot4pososoNwQTqUpkipjOOW6EMq0wZTrg6gwhlBrD6chJZqm1BgaPRKa0xNoz1bRmW9gfomD+WUu5pd76CtL/QsAd5R4aMlPpa0wjY6iNLpK0ugpTqW7yE1XUTLtRU4qUzUUJitJN0iwyiLRScJQScKRxgQTEzqHmLBghKHBRIcEIggKIDpoLnHhoSTGRKKKj0UZJ0SfGIdNKcUij0cjFiCLCiYxIhBZZBBKYRgaUSQ6cRQasQBFXDjy+Ai08hgMmngcFiUOi5pksxanSYNTr8Wu1WBTqbCqFFh1SViNSTiMapL1arJsZsqz0mkoyqe5tIDehmpWLVrAujX3sOHeUTase4yhoVcYHHyPNZs+pX/4XMOck3/RjvIcPH5t+3IBwBcAfEF/R/99AJ86D+C2zafp2nSa+eu/ZeH9R7h53afcPfgBw9vf49HH3uPZZ97itRee5sM3n+Srg49y+M1Rjr2+gTMHh/jxgy38+MEu+HQvfPEc33/0LEde28VHf7qfdx5dzuvbOnhlcB6HRtp5d7iTd0d62L2iiHtbHCyv0HFTtZkda5rYt3U5r+65i0P7NvLhS8P8+bUtfH7gQQ6/9wgn3nuIb97ezCd/Ws0LQz08cnsdY0sruKfNx4ICG/PsiZQa4nHFBKDwvxZ5wNXowqZiiZlBqiIYn1VEvddMS76bjrIsuqvy6K0tpr26mNLsNFKtOlRSEYJgP6ZdcyVTrvgjc667ClFoAHpZLCn6JJKi5pIUOQdVlB9mSRCupBDc8iAyVMHk6MPI1oWTqY3EIg4g1v9awqddjdB/JpLQEOLCgpg9ZRIzJ1/GzMmXEe53HQ6NhOayHJa21bKsvYbOshyq0qx4lLGYhIGYo+biEIWSmiDAI42gKk1NVZqC2nQl9VkqWnI0dBXo6S8xsajMzNJKG7fUu7mjPZvb2rNZ2ZTFktpUFtV6WFzjYVlNKjfXeFhW7WKg2EyrV848t5hqdyzz0sS0+9Q0e+XUZ8hpzFLTnmdmfmkKA5XpLKjw0JlnoT1bR0u6gsZUGQ3uRBrciTSmxNPgklDvFFFhjKBUF0qlKZIacyQV+lDKdeMlSNWWcGrs4cxzRlKXLKAuRURTWjwtmeOduPqK7fSXpzC/3ENv6fj+b2thCm1F7v8LwJ3FHrqL3HQWuOjIT6Ylz0F5iooil4p0gwRdfAiyaH9kMUFIY4KJEwQRExZMdEgQgqC5RIcEERceSkJUJEmxQuRx0ajEMeikYkwyMQapCJVIQKIgBGn4XGThASgjAtAJgzBJwjFIwlCLQpGLQlDHR6CVCbHqErHp5ThNGpJNepJNBhw6PVa1BpNShVKWgFolQ6uSoUuSYlFKSTOryU02kp9soDjdQkNJDgNtLaz4P+y955uUdbbv/Qfs6zz7PLNnz4wJaDpWzjmHrurqquoKXZ1zN53onHM3NEiSoCACIqKCIqGbJCoGMAdEwDSKooIiIGZEJH+eF8X0zDzbs937OO7Z5wwvvldffVXfdd1133f/PrXWb63vmr+Ulbdv4J67nmLdPYe456FPmTN2hr6xuBf0TwH4lwLo53QdwNcBfF3/jn4OwENbLk4UYv3bFPRFZmy+yK0Pfc9t675gxYZP2bjtCE/vOcKBfYc5/MZBPnrrWU598CRfH3mc029v5ou3NvDjka1cOf4kV088w5UTL8Ppg3Dydc4cfpLjLz94DcAzObS5m8Njw7y/eYT3x2bx9LJ61g/lsrTFx6JGH9vvbOfV7Us4tHsF7z7/AIdfepAPXtnARwe2cPztnXz+7k6+fGcz37y9kWMvruGVTXPYubSNDbPruLu7lEV1OcypCtMSMFBqEVJsF1FgSSNTeSPpst+TpU8g2yykxGtgWsRFXW4mLaUxeurL6a6voKmymKJwJg69iuQbf8eN//xPJP7hN2hFyWTaDBQE3FgVaVjlybhUKfiNQkJm0UQ1dGmmklKfmnK/nohVhj7lDygTbsAqS8Oj1+BUKxDc/FuSb/pnBLf8v5hkiVTlZDK3r5FFQ63MaC6nJjud8kwLeQ4VMYuMIoeaar+Vthwf3cV+hqtD9JZn0FXiYrDSx/zmbJZ05rGkPcaChizmTw+ypDWb5b2F3NVbzB3dBdzRXcSd/WWsGq5iWWc+K7uLWNoa49YqL70F5riKLPQUmhmuSqe3xE5noY2+Mg+z6qMsaCtiUWc5t7UXM1wZYKjCd236kJuBknT6Cx105ZjpjOpoC6mp9wipcaXSlCmlLaCgKUNEg0dEs19CQ6aAen9cjVli2qIqugtM9BfbGShPZ1Z9mFsbYsxpiqegh2pi9FdHGajJZqQul6GaXEaqcxmtK4j3A9fkMVidQ39VNr2VMRryfdTlZlDgM+PUCtGKp6KXpWBWCTGqROhlQrRiIRqRAINMgk2rwGXU4DZocOpUpBvVeEwavEY16Xo5DrUUq0KAVZaGQ56GU5pMhlpA0CAlYJTi1YpxaYS49WI8ZiUBt4GsdDNRn52cQDo5AS/RDA8hlwu/w47bbsHrspPhsuO1mfHbzeRlOCgPpVMZTac87KKuKEpvcyNzRuYyf9Ya5s0ZZ9ntL7PigePcuvksfWMX6N50jq6NZ+kZ+3Hiy3Tv+Dl6xn6Y0J/bj36c0C9dX64D+L85gH9OPwXav+U3tF8K+F+7j+5v+fn+8tr9ewYgf/q7gbFzjG6+yOiW8wyPxQ05ureeoWvbObq2XqBny0X6Hj7P8LrvWLDuM9ZsPsK2Rw7ywt4XeW//Hk68+wTffbybb47s4Ms/jnH67TG+encH3x95gsufvQSfvw7fvA1fHOLK8Zf48f0n+PJA3Ov5ja0jvPJAB0cfXcibD42w585mdi6s5uHREpY2Z7KmL49n7xti35YFvL7zdt7YvYJD1/TOnns4tm8Tn7+zg2+PPMaXh7dz/MAG3tp9J0+uGWDdjHLubIlyR32I+RUZzCp1M5hvpzVsoMqrIN+eRlA3Ba/yFgK6FIJGEVGbgnyPnsqwm8aiCL21JQy31tJSXkDEaUE29WYSfvv/kPz736JInIJdKcNv1aMXJeJQi7Cr03BoBARtSoI2JQGzhGyXmlyPgYhDTciiwiFPQZt8C06FgIBFS7pWhvDmePuTKvlGbIokirMc9DYUMdBQTGORn2ynnKhNSpY5jbBVSKlPTUthOt0VAbrLfYzUhhis9NNf7mOoKpNb6yMsaIlxW2sOtzVFWNAY5vb2XO7qKWL1YDnrbq1nw/wm7h2p4vbmKAtrM7ljup9FdX5mlTrojKho9svojGoZKLYzUOKiq8BBR4GT/rJMZk2PMa+liFsb8xmujsRdpkq99BSl01PkojPfSWvUSHNYT1tET3OWhia/nOkZEhozZbQF4z3AXWEtHWE1jUE504My6vwSanwi6v0ymrP1cS/qSh8za7OYWR9hRl2YkZow/dOC9FVl0VsZjFtMFnmYURFktDqbGdUxRqpzGazJp7syj5aSbKrzssjJsOM2qLAoxRjkInRSAQa5CKtGilkhwqwUYFEJsapF2DRi7FoJTk1cFnkaNqUQh1qMSyvBrZPh0komKqK9WilerZQMnQyPRoJDJcSpFuE1yPFbNQTtumuuWvG2pbDLSMhpiBt9WDSE3Hb8DjuZVisRl4sCn4+yoI9SfzqFXjt5Pjul2SEqSyqYVtVBc9tSRuc9wR2r3mPxA18w+vAFejZdoWvjZXq2XKZn62V6t12iZ/tFurddoG/HBXq3x6ee9Y6fp2/sPANbLlzzdT/Pn+o//r315adA9Jev/RKA/UeP/6n16z8Lt586/tc+/1/7/f+vB/CvfQP+lp/v/3++PwfgwS3nmLn5R2Zt+oGRzWcYGP+WnvHv6Nz6PZ3j5+nZcpHBzZeY/fBZ7th4kge3fciTT+znwIt7OPbmLr56fytnP9rKmSNjfPPeeDwFfXg3Zz9+houf7YPP34Av3uLKqdfhxCtcObqHs+9u5eRLq3l311xee6ifd7fN59CDozx3dzdPL29jx8I67u2N8dBoOa9tnMOb2xdzaMdiDmxfwmvbF3Nw152898y9nDo0zvdHnuD0+49y8t2dfHJgM+88vYpn181k8/wa7umKcVdTiMXVPuaWpTNcYKM310JLtoX6sJHKgI6SDA25LiU5ThURm4KQRUbEpqLIZ6E+P4vOqgJaSvOIucyokiaT+Nt/JuFf/idpN/4edUoyVrkEs1KAyyDDphFhVQvxWlR4LSo8BjlZDj1Rt4mQQ0/ErserlWIRJ+HRSPAblVglyYhu+Q3yqb9HlfwHzNIEIm41tXkZVOekk+dRY5fdgkeTgM8QN/rIS5dQEzPTUeahu9JHd6mH7uJ0OgqctObaaI2Zacux0FVoo6fYwcwqHwubY6zoLebugTLuGSrn3pFK7u4tZmlLhCV1PpY3BljWGOS2aemMFFroienpyTHSX2SjJ89OR46F1piV7iIPIzXRa6ngXPqnhegq9tCab6c110Zbnp3WmJWGkIGGoIbmsJ6WkHZi8EJrloquiI7emJHebAPdUT0dMT2tUS3NYTUNYRWNES1tuSa6C530l3vpLU1ncFomM+sjjE6PMlwdoqcik66yDHpL45OPZpT7Ga0KMaMqEnfJqi2kp7qI5rJ8qvOjZGe4ceq1GOVS9FIxWrEQvUyIVSPFrZPh1klxasQ4NWLsKuG/kUMtugZfKW6ddALADrUIt0aKRyfHq1eQrpXhVIlxa6RkGBUErBqy7BpCDi0hh5qQQ03YqSHi0hJ164i49MS8DsJOB0GLhbDdTkG6hxJfBiUZLgo8dgr9booiIQrzSikqbaO2ZRmD855g8arDLLjvC7rXfkfbuvN0PnSJ7k1X6Bq7SOf4eTrHf6Rz/Ee6t1/T+Hl6x8/TP36RwbGLDI9dYWj8yrUuiOsA/nut/9cB/F8Eyl9LP3f9fi4CnrH5AjM2nWN47AcGxs7QM/4dXePf07nlHD2bf2R07BKLxs6xeuuXjD16jOefeYPD+1/i1LtPcubITr4/so0zH2zlu/e38d0Hj3D2wyc5f+w5Lp/cD6cPcuXkQTh1AE6/Bidf5PJHj/P16w/wwe6FHNo8wltbbuXNDbN57b4hXrinl8eXNvPAYD4Pzy5n38OzeH/3Xbz96FJe37aYl8cW8Nr2xRzeew9fvr2D88f28uXhx/n88C5OvrWNj156gIPbl/DUqj423lrNfX2F3NkQYn6Fl4FcM51RA60RM40RM/VhMxUBA4VeLYVePTkuDSGLDL9BQsiioCjTTnUsk9rcEFGHEV1aImk3/JaEf/mfJP7rb5BMnoRemIrLIMdrUWHXijEpUnEZZHFpJQRsWiIuI1l2HdlOI1kWzQR8vVopqqk3xveEE29Al3ojJtEkvLo0sh0qsiwSnLJJuOSTCRhTyHaIiNmE5DqFlPlVTI+ZaSlw0JBtoinbHLedDOuZnqWlOWqkv9jJrGo/c2r9LO3I456hClYPlrOyu5C7OvO5sz2XZa1RljYEWN4YYHlziKUNARZUZzCr3M1wsYOBYjudMQutUSNNERPteU4GKrOYUZvNYHU2vZVBGrMtTA8bqA/paYyaaAwbqQtomR6Ie0H/afpRe1hDV7aevhwTA3kW+nPN9MaMdOUaaY/paY3qaYnoaInoaM7Wx4dA5FpoyjbTVeRmeFqQmfWReMq9zEdHoZu2PDs9+S6GS32MlAcYKA/RX5XNQF0hPTXFtFcVU1OQTdTrwqZRoZeK0YgEaEQC9DIhFrUEj0ExAWC7SohNKZiArkMtike61+Cbrpf9GwB7dPIJpWtluNQS3BopXoOcTLOKkENLll0zkRnJsqsIOzVE3Tqy043kZNiJuOxk2cxk2czkuZwUZbgpynCS77VRnJVOQdhPXjSXgqLp1DUvZnDuLhbe9RYL7v2M7tVf0rXuPAMbrzK45Sp9Wy7RvfkacLddpGvsz/Dt23qBga2XGN56mZHxq4xsuw7gX/v8f+33/78ewH/v4/9WN/anHsCBsXMMb7nA8JYLDI39wMDYWXq3nqF3PN7OMLD5B2ZvPseybWdZv+srdj1xlNdeeJuPD73G1+89w/cf7OL7D7Zy9sg2zn64kx8/3s35Y3u5dPwFLp/cx5VTr3P11CGufn4AvjgAn7/M1aNP8O2hDRx9ehl/3D6Xd8bn8u6W+RxYN4PnV/fwyMJ67umOct9gPnvX9PL+48t599FlHNy+hBc23MreB2bw4uZ5vLdnDScOjvHNkSf59sOn+O79xzn5+hbefXwVL6+fzY7FzTw4XMHtNUFmFthp8SmZ5hBR4ZRS5lZQYJMSNgkJG8Vk2xXkuDRE7cp4MY1eTJZFRcxlIM9jxadXoBckIZl0Ayl/+FdSb/gdisSpWGRiPGYVPpsGm0aEQZaMXSvGoYsv0AGbdiICjrlMROx6/EYlIasWr1aKbNLvkN3yL2gSb8CQehNm4SRc8qn4tGl4VEnYhDcQs4kpydBQ4ddS5lNSnqliesR0rejKQ2ehi+7idHqL3fSVpDNYnsHs+ixub89nZX85d3YVsHqwnLUzpnHPUDkrugpY1pbDsrYc7urIYXlziDubsrizKYs7GkMsaQyzsD7I3OpMRit9dOXFo+qWbAsd+S76K4IMV0cYmBalvyLI9JCR2qCW2qCW6WEDjWEj9UHdxPzf5iwNLSEtHREt3TEDfTkm+nPNcQDnmujLM9OdZ6IzZqIjx0R7zEhbdtzOsiGki79XxBifxlTqZbAiQE9pBi259rindo6dvsJ0+ooz6Sn201Mepa8mn97aEtqmFVOZFyHkcWBWylEL0yakkwowKeMpZ5tSgFWRhkWeilWRNhHxputl/wbEfxkJu3VSMgzKeAW0To5bI8WpEuNUxdPTbq2ETLPimmT4TFJ8JimZZhl+ixy/RUnEbSLkNBJ2mMlx2Sj0uijJdFPsc1KQYaU4K528LC+50QhlZQ20dC1hdP5OFi7fz7zVHzK45ksGHrzAjE2XGd58md4NP9Cx4Qxdm39gYPslesZ+nIBv/7aLDGy9xMDWSwyNX2Fo/BK/dgr6b7WO/dT6dR3A1wH8qx//n3lA//MP8HmGt15maPwSw1svxV/b+gP9W39gcMtZZmw6w5yNX7Fy29dsefxLnnrqI9546W1OvPU6Zw+/wNl3d3H2gx388OF2zn/8KBeOPcmlz57hyomXuPLZq1w+uQ++OHRNB7h68mUufbibrw9s4JO9y/nw8cUc2bWYIzsWcuihGexd2cbWuVXc3RliTV8OT67q5ND4fN7auYgD2xay54Ehtixp4qGF9exc1c0zD8/h5Fs7+Pr93Zw5/AQn923i3UdX8NzamWycXcuK1myGckw0+2SUmRLJ002h0JRKkV1CvlVCxCzCr0klaBQRtskImsV4Nam4lSmkq4X49FJ8ejkOuQBNSgKyKTchvPkGhDffgDolEZtSPBEBW9VCDLJkHDoJDp1kIgL+E4CznUbCNh1+o5KIXU/ApEKXdAuqyb9DO/X3mFJvxiqcjEeeSEArIKgT4FcnkWuTUOhSUOZRUu5VUBcyTESEI9Vxo4pZtSFm1YaY1xjjjo4C7uot5e7BSlYNlLF6sJwVvcXc1ZnPXZ35rOwuZFVvAat7C1nTX8yK9hyWNUdYMj3I4voAixviEF7UEGbB9AiDpR56itLpKnDTU+xloDKL4eoIQ9PCDFRm0RgxMz1Lz/QsPc1RM21RC82h+B5we8xMg19JU1BNS1hNW1RLV7ae7piBnhwjfXlmZpZ5GClxM1TkZKDIyUCRm95CJx0xGy1hEw0BHdU+FdMyVDSETXQVeukp9tEUtVGVoaIxbKItx05ngYf2fC9tRUE6K3PpqC6mpbKQslgWfqcFvVQcbzMSJqMRp6KTCjAqhJgUaZgUaRjlqRMyKwVY1SLsWgkGWQpGeSomRRoWlRCbRoxTL8NtVOA1KvEZVRPpZ5daglMlxq4QYlOkYZWnYpUnY1OkxIeAaNJwawWk64QTyrQqCdjVRN0mCjIclAU8lAc9lAacFPmtFAWd5AVdFOZEqK1ppLd/CbPmb2bukj2MLj3AyOrPGLrvO0bWn2Vw3Rk67v2SlrVf0LH+W3o2n6N3y3l6xy7EjXWuwbdv7AIDWy78l+wB/y3Xt+sA/gcE8C/VX057+in9LW/gT33unwNw/9ZL9G+9Ev8HHf8xDt+xM4xs+ZbZm75gwcMnWLvzFLueOsWLz3zEe6+9w9fvvsH5D17lhz/u5vyRR/jx451cOPoYlz55gkuf7uXyZ89z6fiLXPzsFfjyAHx1EL7Yz+XPXuTc+7v46vUNfPbCaj7Zu4JPnryTY4/dwRsbZrJ3ZRs7FtbywGAeD42W8sw9vRwan887u5bw1o4lPPPAMBvm17KiP5+VAwWsmVXOK9sWc+T59Zw+uJ3jL2/kze1LeWrVAPf3l7CgykObT0adS0CFJZkym5Bqj5K6oJG6LBvVWVYK3VpyXWrCNhmZBgEedQoedQo+g5igWYldloo+dTKyKTcgmXTDBICVSQmYpGnYNGLcRjk2jQizMg23UY7bGLctzLSoCTn0BG1aog4DIauWTIOCqMNAADxrzQAAIABJREFUttOIU56CTTAJc8pNmJNuxJ52M15ZImGDiJhFQp5FTFibTI4xlRxjMjmmJIpsAqZlKKkLaKnJVNJd6KS32M1IlZ8FLTFW9JWxZqSalf2lLOsqYEFDiJmV6cwodTK/1s+K7jzWDpfxwEgF62ZUsrq3kLs6crijMcJtdYG46rO4rSHKbU05zKwOxe0myzLjqggyUJlFf0WQvlIfbTl2miImmiIm2nJsE+BsueYL/ZcAbgmraQ9r6Izq6M01MVBgZVZFBiMlbgYLHQwU2OkrcNKda6MlZKTOp6YhoGNaupwyl5Rqn5q2mJOO/HQawhYqPCqm+bRMD5lpynbSEHPTkJ9JS0mEprJcaopyyA9l4rHoUYsFyNOS0Uri0W+8EEswUYRlVgowKdIwyFIwyFLQS5PRS5NRCxPQiKaiFSdikKVgVgr+CsJ/Gf261JI/Q1gpwCpPRZN6M9q0W9ALb8EkmYJNkYRTnUq6TohHL8JrEuG3Kch26inIsFPqd1MWdFEWdFAStJOfaSE3YKc4J0hdTS0dXaP0Dq6gb3g93aOPMrjsXfpXHmPwnpMMrDlJz5pTdN93mr4NZxjccp7uDWfp3vRnEPePX6RvLA7fvk0/v75eB/B1AP9N3v9/F8C/9AL92gD+uXnD/94D2Dt+ns6xi3GNn6d7y1n6Nn9L/6YvGXn4FLMeOsqyTUfZ/PhnPPP8CQ6+fIRP3niXHz86zNWPX+fH957i0oePcenoLi4ffZyLx3Zz8ZM9XPzkGS588hw/fvI8V794Db56Hb7YD6de4sKRJ/jujc18/uo6Tr24llPP3s1nTy7jjU2zeG51J7uXNbJlThlb5lfx7L29vLV9YTwCHp/H3rV9bJxXzZ3dUeY3eJldm86qkVKefmA2n7z4IKdf28LHe9ayb8N8ts1v5K6WKDOLHQwX2OjJNtEetdAWtdIUtTE97KA6yxo36XcpCVnF+I1p+I1CgiYJfpOUgFmGWZSAOvEmRDf/K+Jbfodkyo3Ipt6MJm0qZll84U43KXDoJNi1YrwWVbwoSynArYvvBfpMSqIOw0QEnOM2U5Bhx2+Q4dcIcYkmY5n6eyxTf0+6cDJZ6lRiRhEFVgkRbTJFVjFlLilFNgH5hiRy9VPI0U0mqr6ZcreYhrCGkQovt7fns2qgglUDZSztyGNhU4SOiIbmgJyOiIY51R7u7ing/uFy1s0oZ/3MKu4fruTewXJWdBSwuDHC/NoAt1YHmFMTZN70KHOmxxitCTNUGaS/LJPekgx6ir10FnnpLHDTkeekLWqhNWKmM8dOR8xGU5Yhvv8bjY8gbA3raItqaY1oaI1o6IjpGSi2M7PMzexKHyNF6fTm2OiKmumMWGjOMlCdLqfUKqDGq6Lao6TGq6E+YKQ5YqMlamd60MI0n54Sp4Iqn57asJ3aiIvaHB/1+VlU54cpi2UR9bmx6zUoBCnI05LRSNPQK+LtRzppKia58K+qoC0qIUZ5KnppMhrRVJRp8ZGFKsEUNKKp6KXJmBRpExXTfwlft0aKV38NynoZbq0EszQRozgBvfAWtGk3oRfeglWeiFsrIMMkItMmwW+XEnGoyXbqyUs3UZhhpchvpSRoJd9vIjvTRH7UQ0VpATXVTVRN66W6ZjbVjXdR3/cIdSPP0Tp/P11L36N/9ScM3neaofXfMPDQWVrXfkX7ujN0bjhHz6Y/9/33j1+IfwH/D6yfP7UO/uVr/xXr70+tX9cB/A8A4F/ahvRfAeB/b97wzwG4bct5WsbO077lHJ2bztC78WsGNpxi5oPHmLfuPe4ee49HnjrK/n1HOfz6YU7/8V2ufvo+fHKIy+/v5erRJ7h87FEuH32cC0cf58LHT3Dh2NOcP7aXC588x6WTL8ULsL58DU6/wuWPn+b7d7bz9eub+OLV9XzxwhpO7bmLt8fm8OK9PTy9opVtC6rYMr+Kp1Z1cGjLPPY9PItn7u1j57Im1s0sZUmzn6FiA61ROb0FRjbd1sjRvfdx7p1H+f7QDj7du5aX7p/N+PxG1vQWsbKrgCVNMUYr/XTlOqnN1FNkl5FtFhPQpZChScKjScSnTyHLIiFoFuPRxg02DGmTUEz5HYKbfoNk0u9RJk9GK0jEIhfi0koxylNxG+UTxVc+mwaXQYZZloJNKcChEuLRy4g6DEQdBgImFbnpFor9LiI2DXk2DZmyJMwJv8Mw+Tc4Um/EJ5tCWJNEzJBGTJdMtU9NZ46d9mwrdZlKKt1iyp1CyhwCpnnEdORbuK0pm7sHK7l7sJw7OvKYWxdgRoWbalcq1a5U2sIK5tVmsLq3kLWDpawdLOaBkQrWj9Zy38xq7umv4I62fObVhZhZ5WN0WoBZ1UHmNuQwuy7KUGWQ3pIMugrTac9z0pLrpDnbSleuYwLA7dlWWiNmGgI6pgfUNGZp465YMROdOQbas3W0Z+vozjMxXBafeLSgNsLs8kwG8p10Z1vojFho8GupckkpMqVQ4ZRSm6GmOWShJWqnOWKjIctMfcBMXdBMgU1KqVdHVdBGZdjJtGwf03KDlMWyKAj7CaY7sWiUyFKTkKclo5MLMSjF8f5fSQoacTI6aTJmhQirRoxdI8OqEWOSCzHIU1GmJqBIm4wyNQGlYAoaYRI6afIEuJ0aycS+r0cnx2/WkGXTE7BqyDSryDQrcGtFmCRTUKfcgCr5D+iFt2BXJuMxCAg6pWQ5pGRZZQQtckIWFTGnngKf+RqAjcQy9MSCFopiAQpzCohFy8iN1VNYMkyoYAHRqtWUtm2hafRZuu94m/6VH9G58hPaV52gedUpmtfEIdy98Tx9Wy4xuO0yg9suMbjt0n9o/fwpUPzla7/m+nsdwD8D4J+7wH/vFPCvfX5/7/f/jx7/Uze9e/w8Hdsv0zp+gdZNZ+l8+Dv6Hv6SGQ+fYO76Iyx64CD3jR3kyaff5t2DRzj13gec+eAdLnz4BleOvMalI8/AZ3vg+G6uHNvN+Y8f5dyHuzh/9AkuHt/LpePPwalX4PQ++PzVuCvWZ89x9dhefnh3F1+89iDHnryTk8+s4KPHFvPS2m623zaN8XkVPLK4lkeXNfD48hYeX97Crjua2LKgmnUjRdzVGWJutZP+PB2jZQ6WtWfz6LIujuxexQ9vbOeb1zby1tYl7F7exUMzp3F3TxGLGsKMVvpojZgptAoIqRMIaZIo8qgIW4X49CkETAJCVil+o5B0TQpOZTLqxBtQTPkdisQb0aZNRitIQCtIwKYUE7Tr8VrU+Gwa3EY5JkUqRnkKFpUAsywFVcotONUiMozxtHOex0q+10ahz0Gx30V5lpsci4qoTkxAnoRPkkCmdCp+WQJ+6SR84pvJN6TSGDQwWJLBQLGXrhwrnTEL3bkWOnPNjFR4md8Q4c6uAlb1l3L3QBnLOvO5tcpLV7bumgWklPaQguEiC7c3Blg7UMTGW6vZMr+BdbPruHdGDSt6ypk3PfrnyUbZVjryHPSVeBksz2SwIkBfqY+OfBetOXbach105LtoCOhoDZvoyrHTk+ekK8dOW8RMc5aOpqCW5rCW1qietmzdhLrzzYxUpDO3LsDihhzm14SZVR5gpDiD3nwX7VEL031aKl0yKl0KajO0NGSZaQpbaQzZmB6y0hC20Rh1UOk3Ueo3U+w3URywUBJyUxzNoCjqJz/ix2HQolNKUYjTUMtEWHUKHEY1ZpUYlTARnTQVvUKARS3Dppfj0Kuw6eVYNXJMajHy1KnIBQkoBUkoRYmoRSlopCkY5CJMShHpejkutSS+7ysXYFcI8ejkBKwawk4DQZsav0WJWyvAKJ6MIvF3KJN+j0kyBZc2Ba8xFZ8llSyrlLBdRdimIdupJ9djoDDTRDRdTcynIzdoJi/kJi8UJC+cR0F2Bfm5jQSze8jMGSWvajlNgzsZWLKf3jveYvq8Q5TMfJ2Kee8yfcUpeh46R9+WSwyMX2Fw+xWGdl6hf9vF/+Vi/1+1Pv2frl8K0OsA/gcHcNfOq3Q/Cv2PXGV42wVGNn3NnIc/Y9mmI6wZe4PxR/bz0gsH+ejtt/jqyNv88NEhrhw9wNWPX+PqRy/Cp3u48tlurn7yBJc+fowfP3qUHz7axfcfPsr3Hz7OlRMvxOF7el8cxidehE+e49zh3Xz9+iZOPbea40/fyZubR3li2XS2zCljbG45OxfV8MjiWp6+u5MnVrSx644mxuZXs35GMSs7w8yptNOfq6YvR8PMEgtLm7PYMq+GF+4b5s3xBbwxNp/9D89h913dbLmtkTXDFSztyGNGZSYNIQMlDjEFdjEVAR2FGWryPGoKfbr4zFiDAItkErrUP6BPuwl14g0ok25CkzoJdepkdMKpODUyIm4zGdY4gNNNijh4lWnxnmBFGjphwp/H19l0xFwmctMt8faSawAuchmIGSUE5EmkC27CI7yZTNkkgvIpZCkmE9MkUJuhorfATX+xm76CeLHSYLGLgSInt9YGWdAYZVFzlAUNIebWBbi1xsfMMhf9+WZaAlJagzI6wkpmlFhY1hLi/qESNsyqYsPsGtbPbmDtrAZW9VezoDmX4bJMOvIctOfa6cx3MlThZ6jCT39ZJj3FXjryXbTlOmjPc9KZ76I1YqY710FfgZv+wnS6cx1/BeBan4zpASXNYTVt2To6cgz0FFgYKnMxOi2TRU25LJiezdzaKLOnhZhZEWCg2EtnjoOmiJnqDC31ASNN4fjWQUPYRl2WhfosC7VhOyWZJgozjOR6dMQ8BqIZViIZNkIZTgJeBwa1HLVM9G8AbNPKMCqEaGUCdHIheoUIg1KMUSXBpJZi1sgwa2RoZQK0MgEaaRoqcQoqcQpqSWo8lS1Lw6oQYZakYBAmoktLwChKwq4Q4jXEIRywxqPgdJ0Qi2zqRBraqU4l0yIhyykmki4j16Mlz2skN91CjttMzGUg12Mg7FIS86rJCxjJD9kpCPsoDIcojhZSlFNFXl4L2fndFJXPoabtXpqHd1A/9ARlPU+T07WH6gXv0bIyDuD+TZfjEN52lcHt1wH8t9B1AP+dAflrP6C/NoBbxs7Rsf0iAzuvMDT+PSMPnWTu+iOs3PxHNuw4wJ5n9vP2wf2c/OAgZ469zoVP98NnB+D4QTj+KhzfC8d3w/HdXP30cS4cfYyzHz7Ct+/v5JvDj3DxxPNcPf0qfPEnAL/M1U9f5MKRPXz31na+eOU+Ptq9iBfWdjA+v4QNo/mMzy9j56Iadi6q4cW1vTy7upMnl7eyY2EtD4+WsrI9i7kVFgZyFAznaRnOVzOzSMfCGgf39mazc1Edz63t4/VNs3n+/kEeWdbK2hkVLGnNZqTCS3uuldaYlfY8Jw25DqqzLZSHTJQE9GQ75biUU9Cl/h5V4m8xCm9Bn3YTmtSb0aTejDp1EgZxIh6DgmyPFZ9NMwFgu1aMTSOKV0KrRZhlKbi1kvhibFIRssaLsXLcZgp9DsqCLko9RvIscgLKZLySSWRKpxBSJxLWJBHWTCWouJkimyAeaUaNdORY6Cmw0V/ooK/QykCxPT47t9rHcJmLvjwTvblGenIMdMU0TPcKqEtPpcknYCBPx5IGP2sHCtgwo4x1MypZP6eZ++a0sHpkOos7S5hZHaarMJ3OAjddhenMrInEW3+Kr+355rtoz3PGleugJ8/JYEE6I8UZDBd5JyLYlpCepqD2Gny1dOYa6SuyMVjhZkZ1BrPrA8xviDC/IZt59THm1mUzpzbK7OoII1VZ9BVn0pGfzvSQmcaIleZsZ7zQKuKkJmSjNmhlWshKcaaZmMdAyKHGb1PhsahxmdXYTRosRg1quQSVTIxSJkStEGNQSzFp5Zg1EkxqMSa1FKNKEk9LX4OwSS3FopVj0yux6hSY1FJ0ciFqSSoqcQpKUTJKUTJqURIGcQq6tATUyZNQJt6MJmUyRlESTrWIdJ0Ur0GKRy/BrRVgUyRhliZgVybjM0kJu1TEMpTkB9SUZlkpCzkpynSS47bEawbsKkI2GRG3gny/nqKwNT49KZxJaThMaXYBhbFysqOVZOc0kls0QKR4PsHiZfhK1+Kt2kLDwsN0rDpN74Pn6H34Ij2bLtE3fs0ta+sFesevA/iX6DqAf+ED8g8N4K3naNx8hpbxuFfswKavmb3hJLdv/JgHtr/H9sde58D+gxx97zW+PbaP85+9zOWTr8Dn++DkIfhsXxzAn+7m6rF4MdaFD3fxw5GdfH9kJ2eO7OLSyefgi1fgq/3xveBTr3Dl+Euc+2AP376xg89fupf3d83nuTVtbF1QyuY5xWy7rYJHb6/n8aUNvHx/Py/f388L9/bx5PJWNs4sZWljBreWmRgt1DGv3MzCCiuLq+wsrrWztMHNyg4f9w1ls2FOCU+sbGfrknrWjJSwsCmLoTIX/cVORqr8zG3KpanAQVXEREGGmohdjEeTiFl0A0bhjVilk7BIJmGRTLlWSDMZnTABsyyFDJOKaLqFTLuWDKs6Xvmsl+LUSyeMOOwqIek6KR69jAydjEyDgiyLhmynkXyvjRK/g0KnlhyTlCx1MkFVElF9KrkmITnGVCLaBMLqSeQakyi1p1HpFlLtlVDvV9AUUtEW1dISVjNc5mL+9Czm1GYyo9TJQIGFnlwdXTEN9Z40alyJ1Din0hmWc1ttOmsHCtg4WsGG2TWsu7WJ+25tZfWMBu7ormB2fWwi2u0tyWBWXTaDFQE6C9wTqef2PCetOXZasq305rv+CsD9eS46YzbaIkZawwZao3o6ckz0FFgYKHcxozqDOQ1Z3NaazeKOfGZWB5lZHWK0JszM2jAzpoUYrAjQW5JJR6GHppidxlwHTbluGnNcTM92URt1UBu2UxWOVwrHMowE7PF7YNPLMWpkaFVS1AoxCnlcaoUYlVyESpqGUpqMRhpPJVt1ir+STa/EblDhMKpxGNXYDaqJSFgpSkYuSPyzUqdiEKegF0xFnTwJVdItqJMnoUtLwCxNxqZIw6ZIiQ/sUCZjUyRhUyTh1goIWBVE09VkexXk+VWUZlkpzXJQkOEgajcTMKnJ0EnINIoIO6Tk+9SUZJkoC9kpD3mpCPkpD4fJzwoSDYQJ+GL4MstwZkzHktmDI7YEX8UGmha9T+eq0/St+4Huh87TueE8XdcsK3u2XrxmT3kdwP+7ug7gX/iA/KMDuOuRC3Rt/5G+8bOMjn3Hsp3fsv6JL3n02WM8/+KbvP/OQT7/+CXOnXiBS6eegdPPw+lX4NR+OP4yfPQkV488yvn3tnL27c18984Y3723le+P7OSHjx/n8qnn4at98PXrcPo1rp58hUufvMAP7+/l2zce4fizq/jg0fm89lA/T69sZNft03hkSRVPLW/k+Xs6eOX+fvY/OMyBDTN4/p4uNo0Us3CandFCLXPLTCwsN7Gs1s7dzV5WNrtZUmdhToWGmWVKhkuUrBvNY2zRNB65q5XxpU2sHa1kSXuM2TWZDFVlUpqpJMclIWBOxqubgkN+Mxbxjdhkk/HqUrHJpuBQJGFTpGCSTMUgTsSmFJBhUhJyGsi0a/GYlX92wDLI4iC+Zm3o1kpwacSkq+PKNMTT0TluMwVeC7l2JUFtCk7RTThFN5GpSiDXLKLIKaXIKabYKaLIIaTIlkqxI4USZyoVHgHTQ0o6c42MlLtY0prNvYPlrO4r4Y6WbObX+ZhTlc6scid9ORpaA2IavKm0Z4mZU2bl7o4oG2aW8PCttdwzo47Vo82sHGlgSXclsxvyGKwK0V8RZLAqxOz6GEOVQToL3LTEbLTm2OPwjdloipjpzrYxkOtiuMDDUKGHgXw3vTkOunKsdOVYacuOQ7glpqMt10BPsY2haR5mTQ8wtynKzNowo7VRRmujjNSEGaoM0VceoKc0k85SH025bqbnOJme455QbcxFXdRNVdRJSchJts+Cz6bBro9HtVqFCJVchEwqQCxKRSoRIJMKkEvSkAoSkQimxPd1RYmYNTIsGiV2vQanUYfTqMNh0GLTqbFolJjVCnQyMUphKrLUJGSpSRMV1bKUhAkA69IS0KRMRp08CU3KZLRpk9EJpmAQxb+8mSRTsMimYlcmk64T4rfICTkVBK0CIk4R2R4N2elGQnYTGQY1LrUMu1KAR5tKwCIkli6nKFNLScBMWdBBRdBDRZaXwoCDHL+DSIYPf0Y2bk8Zjsw2gsXLyG/ZQeP8d2hffoLu+87Ste487Q+ep3PzJbrHL9E9fuE6gH+hrgP4Fz4gv/T8fu4C/ncGcO/4OQYeu0LPIz8yMHaGW8e/ZeWu79iy52v2vvQJr+17k2Pv7+ObT57jwqmnufT5bji9F04/z5UTL3P+42f58Y87+eHNLXxz4EG+eO0BPt+/ntNvPMy3h7fx/YePcOHEHvjipQkAXznxMhePvsgPh5/l27d2xfuBn76dw4/M48DGIZ69p5UnltfzzKpW9q3r5+X7+ti3bpBDD83gpXu6eXiokHklRoZzlcwvM7CwTM+dtVZWt3pY3e5h2XQrcyrUDBdLGSiUsKjZzqZFFezfNo+PnlvN248tZ8fyLubU+6nMkJClT8CrmUy6ZhJe3RQydIl4NAl4tClkGoW41cl4dWk41QJMkqnohAlYFWl4jYq4ob5di9soj5tvXIOvTSOKV0CrRbg0YhwqIQ55Gm6VCJ9eTpZFQ9RhIObUk2NT4JFNRjv5n1He9E/YBb8nZhVQHdDTmG2hMWqiPqSlNqimOlNGVYaIGr+U9jwjI9O8LOvM496RSh6cVcuagTKWtkVZ3JTF4oYgixuCzK1yMZivpy0oojkzjd6InHkVdpa3+FndW8jyviqW9ddwR+80FrSVMFqfw9C0MMPVEWbWxZhdH2NGdZi+Uh+dBe4/R78xG81RC11RK30xB0P56QwXeBgsSGcg301/oYv+Qhc9BTY6c800Z2tpieloLzDRW+ZguNrLSK2f0elRRuuzmVkXZbAmDv7ucj89FQF6q7JoyHVRm+OgOvpnTct2MC3ipCxkJz9gJctjwGWSY1CmoZKlIJekIBGnIhGnkpw0hZTkBNJSpyIQJCBOTUAimIJCOAWlKBGNNA2dTIxJJceiUWLRKDGp5BgUUrRSEXq5BJUobQK+SmEqKlEa8rRkpMlT0KTF4asXTP0rECsSb0SReCM6wST0wsmYJFOwyhNxqFJI1wnxmaT4rVI8uqlkGJLwmcV4DXJcahk2uQSzRIhZEi8EzNCnEbIKyUtXUOjVUpphpNznoCropCBDTcyrJuK1EPBk4EnPwxNoJlK6lJL27dSM7qdxyVE6Vn9Lx/3naH/wPB2bLtM5dvk6gP8Gug7gX/iA/KMDuHvnObq2nWVw7AyjG7/kjs0nWL/jY3Y//Uf2vfgqn7z/It8ce4rzpx7j4ue7uPT5bi6d2sMPR5/l23d38/1bY5w5uIGv9q/j9L77+Xz/A3z+xoN89cctfHN4G98ffTyehv7yVa6efpXLx1/h4tGXOXfkec7+8Qm+PfgQX7y0ik/33MHhR+IDGvbe3cxzq9t5bf0A++7r5eU1Xbx0TzfP3NXKhsEC5hYbGIxImZmnYHGFnuV1Vla3prO63c1dTTYW1RuYW63h1moti1vsbFxUysFH5vPVGxs5+95O3n96Nevm1NCWbyRmTcGnSyBdM4kMfQJBcxpZFsG1qlQ5AbOEoEWKSyNEm3YLiqSbMEmTyTApyXLoybRrceqlWNXCCRcsszINsywFqyJtwpDBJk3BpRSSoZNN7AeHrWoCBiE24Q0obv4nVJP+B+nyWyjJUNGc74oPHLg2arCz2Elbnpm6kIJpfgnNOTpGpnm5syufNQNlrB2qYEVXAXc0h7mjOcydbRHubItwe2OAuVUuhnI1dGVJ6AqJGMpTcVuVnSWNWSxqK2JBRwXz2soYbSi4NuEoxMy6GHOaCrh1eg6z62MTe8HdRR7a85wTpht9MQeDuS5GCr3MKIqnoYeLvAyVeBgu9TKzysdQWTo9xTZ6im30lTsZrEpnYFo6/ZUeBqr89Fb66S730VaSTnO+i6Z8F+0lmXRWZlGf52Jato3ykIXSoInSoIXigJlCn4GYV0fQpcNtVmCQpyIXTEaYcguClMmkpU4lNS2RpOQpJCVPITlpMqmpkxGnJiAVJiAXTEYuSEAhTkEhTkMlFaKWiVBJhSglApQSAXJRKmqZCLkoFakgeeJ3tUyETJiCOHlyvC0tdQomcTI2uQCbXIBJnIw2bTLKpJswSxOxyJL+yoAjwyiJ21KaxaRrE0jXJuDUJGOVp2IQpqJLTUWfloZRlIJdlky6JpmAKZWoXUieU0ZxuobyDCvTgjaKMyTkeoVE09UE05143BHcvlr8eXPJrl1Pae9z1M1/n5YVX9K29ixtD56nc/MVusav0Dl2PQX9S/XfAsD9265d7P/kz+sA/vsDuGvreXq3n2Pm+BnmPHyS29e/y30P7+fxx15k//N7OPHeHr45+hjnTzzCpZM7uHzqUS6d2M3Zj3bz5ZtbOfvmGOcObeTMwQ18e/Ahvjn4EF+/9TBfv7OFr98d55vDO7jw6VNcPf0inHqJy5+9xKVPX+b80Rf44f2nuHB4B98euJ/jzy2fGNDw/L3tPLe6nVcf6OO1+/t4dkUbTy9t4bElDawfLGBOiYXukJSekJhFFWaW1dhY2eRiVUs6dzY5WVRnZs40LaNVatbOirHljkpe3DTCp/vu5/KnT/Ljh4+zf8cS7r21hmlZWqJ2IR71JNzqW8g0JBOyS8hJ15DvNxF2qQg51Di1QuRJf0A0+V/Qi6eQYZaT5Tbic2ixGSSYNAJsOjE2nRijPAWDOBGzLBWbXIBZkoJFmopdIcajU+I36whY9GSa1DjlUzGl/R594m9wiG8i1yFneo6T7vI4mIarQwxOCzBQ5aO71E1dlopiZypVPmm8/7cxzF2d+dzTX8rdfYWs6s5ndW9cq7pzWdmVw9LmLBbUeJhRbGQgT8fMEguLazNY3p7L3KbN2vTJAAAgAElEQVRcZjcXMKspn+G67Gup5yCj9TnMby1kTkMu85rymduYx2htdKIVqT3fQU++i8E8NzMKvcws9jFaksnMYl98P7jUy4xyH7NrsphZ5WewwsNAhYehqgwGK730lrvpLHbSmGujIddBfcxGVZaBskwNlUEj9TEHTUVe6nKdVEXtlATMFPiM5PnMxDKMhFw6Mu1qXCY5RpUAWdoUUqbeQOKkP5A45SYSp95CUuJkRMIUBGlJpKYkIEj5cwQsSZmEMPEmlJJUFOI05KJUZMKUCSnEaSjEaWjk4onXlRIBWoUErUKCTJiCMPEW5MkJaIRJ2JRi0vVKPAYVTo0EsywVnTDhWi94Gi5N3PnqT17QmWZZHMD6VFza+P6wQTQVdfIU1MlT0aYmYRAmYpcl41Yn49OnELIIiNnEFLhVlGeYqcqyUBFWUhySkBfQkp3pwJ8Rwustwx8dJLt8BWXtj1I7epC2Oz+j894zdK4/T+fmq3SPQ8eWS/E1auwMA2Nnr60PF+gfv8DA1osMbL3IT1lV/uU83+sA/jsDuG/rj9cGuP/nf/Zt/fUB+3/K8f+rm/Jzxw9tPf+zGt524a80tPU8g+M/0jd2no7N8RmhMx/+gtvWH+HezQfY8/TrHD74Op+/9xLff7SX8588ycVPH+Py8Ue59OkuLn68jXOHxzj3xzHOvbWZc4c2891rD/HVvvV8vf8hvntjE2f/uI1z7+/k+8OPcPbIo/x47CkuffYMV0++yOVTL3LxxPPxXuGPH+PMmxs58fJqju69kz9ei4Jfvq+L19cNcGD9IC/f08fzq3t58s4uVncX0BHSUO0S0hpQsrTGz6rGIKsa/dxe7WJumYl5lRYW1jtY2ORgzYwYD8wt5q0nl3Dx091cOL6biyef5vgbG9m4vJ3uCg8ZypvI1E8h4hASdUgoC1sozLKS4zMR9RnJz3ISy7RivwZh6dTfohPdgkWThtWqRKsXoVKlolWnoVWmor7moKRJm4pekIRZIsQmk2GVy7Eq1Tg0Opw6E06dBpNgMrqEf8Gc8gciZhHlfiO1URudpT5mN+exqLOUWxtzmVEToqfEQ1WGimx9IgX/H3vvHRz1vafpzr27VbMzsyc5kwXKqVvqnHPuVqvVyjmCEAJJoJwBkXPGJJtsQCLaGBtjGxNs4wDG2ARjGzA5gzHZ8Nw/GmuOz87sTN2zU8fnXv54q4PUrV+Vur5Pf9L70UVS4dcENh015fFqWz4LGjKZW5PM/LpkFjdn8EprFvNq/UwcZKM5Q0F9ioyGVCUtGTrGFDiYWOZnYmUGE6uy6BiSQkO+M7DdyK+iOstC2yAvY4am0FGezOghfkYO9tE2yEtzsZv6fDu1mWbasq2MzrEzNt/FxIGJTBrkY1JpEhMGB0aLxg5KoqMkkVEDE+ko8zOuPI3RZck0FriozLRQlmIm16Um2SDEq44iRS8g2yamKEHFQJ+WkiQDeQlaMhxqkm1aEm16nBYdJq0SjVyMSipEGBVCRHAfosOCiA4bQGhQb4KDehEW3JfoiGAiw/oTFtyXkH69CO7bk5B+PQjr34vwAb0RRoUhFkQhFwlQSuKQiwTdkJXFx6JXyZDGxQRGmJRSdEopothIYiNCiI+JQBgVRlx0YCxJLRE86ZwOjDhJY4KRRPVHGxeOXRVPglGKSxP/BMaxeA1SrMpozPJI9OJwVIIBSCP6IQnviyKqP6qY/phEoVilYdjl4biUkXjU0aQYReQ4VRT6NOSnyEjzCfC74/G7tPidLvzubDJSa8jLn0r58PUMa/mA6kmHqX/5InVL7zB8xQMqV0Hl6nsMX3mOujVnaeq8RvP6OzR33adx7UOaOx/Rsv7nJ7r/BLi3adlwm9b1d2ldf5/WJ8//V56Pf2v9tYD8r9Y/1G8KAPX/rf7aC/itAPS3CuBfvqn++ePm9Xdo6rpNfecdql97QOOaO4xedZ5pKw+zZv0nfLRrHz98tY9r3+zi3omdPDj5Dj+fficw73v6TR6e2MT9bzq5d3Qt9w9v4MFXG7n35XpufbGOHw+s5dbBTm5/vZE7R7fw09HX+embrdw7uYOfz30QiIQvf8ijy3t5dGkXD05v59aRjVz8bCU/7FrAsTen8PmaFvYtr+fzFY0cWNXKh4sa2Dm/nrdmjmBBXRa1ySrKnCLqkrXMLktifrmP2aUuJuTrGZOrYeJAI7OqXMyrS2B+k4+5rUl8sKadq0fXc/fMdh5d+YATX7zG0mlDqMo24BT3JlkfTo5HSr5Xw6BMB1leAz67grw0Jxk+MykePV6LAoMkjLiQF4gPfR61JASFKhahNBJBXCgiURhycQTyuDCUgsCMqDomEr1QiDFehE4oQhkbj0ooRidVYVYq0MeEIgt6FlnQszjFoeTYFJT6jYzIdtJa6md0WSotxQnU5TqpSDaQbYglQdSPTF0sVSl6FjYVsrgpj/l16UyvSGRKuYvpFW6mV7iZUu5g6lAnowsNNGWqaMnSMTLPzJgiJxMH+ZkyNJ2OMj8d5cmMKkuiPt/OsFQt5clqanIstA5MoKnIRWOhk4YCx69Un2+nIcdGc4aJtgwjI7OsjMq105HvpKPAxeiiBDqKvYwrTWbUwICVZXtJIu2D/LQP8tOQ76Yq005RooF0qxyvOha3IpJkXSzZNimFLgWFHjX5Hi25bi2ZbgMpLiNumwmzXoNSIUMsikMQFU5Y/z4M6NOD0KDehA/4V9BGBPcjOmwAUaH9iQjuR/iAvkQE9yMqtD+xESEIo8JQSePRKiSYtEosevWvZDNq8djNmHUqTFolLqsRp8WATilFIRailomQiYQBiQUoZfFo5GI0v4wuCcIDdpfxEVjkQlxaCXZlHEZxoKfApgqsNjTKYzFKI9GJwlALg1ELgzGIQjFLI3Aqo3CrY0jQBtyyfHohKWYxmQ4FOQkK0n1i/AlC/B4JKQlaUlwO/I4kUhMGkpnaRHbuNAoGr2Zw804qJx2has4FKhbeZOiS+wxdeovGdVdo2XCZto0/0rbxIS1dj2la95jmTmjpevxnAL5Ny4ZbtK4PALit6z6tXQ/+U+sMnwL4KYB/86//9/7p/9Hr/yMAN68PrB3sThk9gW9j50/UrbtN9WsPqF/9EyNXnGX6qsNs3HqAL/Z9wbmjn3Pzu73cO/UBD0+/y89nd/wKwA+Od3H/aGcAwEc2c//rzdw+tIHrB9ZyZf8abny5gVtHtnD/2+3cP7GDn8/s5PGF3Ty+9BFc/pjHVz6Gyx/y+MIH3DmxleuHOjm371W+2zGTQxvG8PnqZvavbGL/yhb2LKxhx5zhvD6lnJer02hMU1GZIKIpTcOUYjtTCy1MyNEzMl1OR66SGcPsLG72s3RkOgta/EyutrNychGfbp3CuUOd3Du3k1MH1rJyZhXFXjHG6Oewi/qQqIsiwy6lJN1GltdAqlvPoBw/6Qlmkuxq/A4NFkUUMUHPENXnd8hi+yKRRBAjCCYysh+xUYHOWnFUMIroUHTCKOShwagiwtBERSEPjyA+OBjBgBAkUdFo4oXIQvsg6vcnVOE9SNIJGeg3MzTTwYhcD/VFiQxNNVPkkZOqi8Ep7Is2+BnMkS9R5JAzrjyNZaMGdzdfTSh1MH6QlYmD7YwtMdKSrWBkvo6mTAUN6QpG5pmYMMjN5DIfU8pSmTosgzGD/YwtT6GjzE9zoYvh6QYqUrRUZ5pozHfQPtBLa7GHxnwHtdkWqjNNjMgwUp1pojbTTGuWhfZMC+3ZTwCc56ajwMOYkkQ6ir1MKk+no9RPa1EiTfkeGgs81OU6qcywUZZiJsOmwKsT4pRH4lZEkmaMI9chJ9chJ8sqIcuuINutI8tjJMVlxGnSoJKJEcRGExEeSnDfXgS99Dz9XnyOkN49iAjqQ9SAfsSE9O+2n4yLCP1VE5VMEI1KFOh+tmpVOI06EqwmEu0Wkpw2/C47qQku0hM9ZCf7SHY7SHLayPAlkOZ147EYsekCgNarFWgUUpSSeOQiAQqxEOWT2WJVfBQ6qQCdJBqTNBabMg6bMg6DOCrQF/CkUS+wwjIagywKozQSkywKmyoGly4Oj15IoklEikVKikVKqlVKikVCuk1GukOK3xFLoiMGv0tKWoKOVJcNn9WN15qGz1OK11dPas4McoetZVDbHsqnHGPYvAtULrnF8GW3aO66SeuGm4GodsNDmjuhsQua1kPLxsc0PVnS0rLhFi0bb9K64dYTAD94CuCnAP7tAPS3DOA/r9n8CsLr7lC/7iFNa27RseoMc9cd4c3thzjyxRGuHD/Ize/2BvycnwD44ZmA7/OD7zZz/5su7h1Zx0+H1vHTl138+EUnVz5bzdmPlnHm42VcPrCOG4c38+j0Th6f2wUX9/Do4p5A+vnCHh5e3MvPlz6EK3t4eHYHt799gytfrOH07oUc3TqZLztHc2BNK58ua2TXy1W8PaucjeNLeHm4j+Z0OZUeAbU+Mc1+Ca0pAbVlSJhQpGXuCBevtKawZGQa81uSGF1mYMwwM0snFbJ38xTOf72ZUwc62bZyDJWZRpzivqhCn0HU7/doonuRaBKRYJSS7NSSn+omw2sh2anFa1FglIYj7P8cUX1+R1zIC4iFYUSFBxHc7wXC+r1IeN8Xiez9AjF9XkIU1JvoHi8S3eNFBD17IOjdk+hevQjv8RIRfXohHNCb2N7PoInqS4pJQlm6k4rsBIp9RnKcKgrcKowxvTDF9sQm7IdTFIRHGkyOVcyo0jRWTapl1dihrBw9iCUtucytSWVOtZ851X6mDXMxtsTI2BIzbbkaWrP1jCtxMn1YCjMrMphZkcX0yiymjchhanUOEyszGFXqoyHPzogMI1VpekZkGGkpctOY76A608SwZA2DvXJKE2SUJ6moTNbSkKqnOd0YAHCegzGFCYwuCmhkoYcJT2rHrUWJNOS7qcm2MzTNyECvhjynAq9GgEMRjUMWgU8XR65LTVGijjyHilSTmDRLwCEq1a7DbVSglcUhiAwleEAQQf360LdHAL79e7xAWN9exIT0DyxdiI1CEReLIi4WuTAGuTAGRVwsanEcBoUUi0aJXa/BYdDiNhvw2swk2i34HFaSnDZSE1xk+BLISUkiPdFDmtdNdrKPnJQkkt0OvDYzXpsZq0GLQaNEJRUhjYtFLIhGJohGKYxFFR+DSSlBK4lFEx+NWSbAqojDKIlBJww06mnFkU/MWwIyyaKwKGKwq2NxaoV4dPH4zGLS7QoynSoyHArSbDLSrFJSbWI8xmg8xmh8VjGpTjUpdj1ek4kEswevKxuvdwi+1GZSi+eQPbyTwrZdDJlymOHzL1C79Dp1K69T/9pNGtYGzoL6tY+p74SmjdC6hUCZcOMtmjbdoGXjjacAfgrg3yZAf6sA/ss68K/S0J2Bb70d628ztfM8r246zru7jnL862Nc++4QP37/IQ9O7+bBmXd5eOYdHp7ZHjDb+HYT9451BgD8ZRc3vljH5U9XcXbvq5zc9QqnP1rOlQPr+fHoVh6eeo+fz+zk0bk9PDy/h/tn93Dv7B4eXviIx1c+5vGVD3l0aRf3T2/nxpENnP9kKSd2zuHIG5P4cn0HH75aw/svD+OdmWVsHl/IwhFe2tMlVDhCGGobQJUjlPrEaNrTxYzNVzBjiJmXa928XO9hZo2LmXVuRg3W0zpIy8zmFLav7uDMwU1c/WY7x/auo3NuG+2D00g3CREH/YH4fn9CGd0XwYAXUEQPwKEWkerQk+214repcKoFGMVhyMJeJOylf0EUOYDwoJ4M6PEcA158ltCXniHsuT8S+cIzxPZ8gYjn/0ToM78n8rk/IerXC0lwb2L6vEBEj2eI6v0s0vDeJJtlVBen0TI0n8FpLhLUsZjiBmAVBSPs/TvskmCGpNgYU5nHtMbBzGwpZ/HYatbOaGL5mCGsmzCUrslDWTuhjNVjS1g1pphX23J5uT6NWcN9TCi1MabIxpQhicwZkcm86lzmjshj1vA8ZtcXMqMunykjshlbnkL7QC8NeXZqsgKNVoExKAUlLjF5lliyDJFkG6MotMcx2COjwi2lOlFJU6qJtmw7o/JctOU5ac6y05BppbXAS3NBAk35gdneERl2yvwGCpxy0i1iHLII7PIoPBohGTYFxUlmSpLN5Lo0JBvF+A0ivAYxTo0YrTgKQXh/gvv2pF+vl+jX6yX69niekD4vEh7Uk8gBvRFGDEAqiOi2lPzFTOMXgw2TWopNr8Rl1pJgM+Aya3FbdHisetwWXfdjr92I320l0+8hLdFJus9FdoqXnNREMpLcpCTYSXY78Ngt2AwGTEoVGokIRZwARVwsGlEceqkYo1yKKj4GeUwEmvho9BIBmvho1IIIlDEhqOPDUYsD9qV6aTQ6SQRacTgGSQQmWUT3zLDfKiXNqSTDoSTNJu+OhD16AS5tLAmGOJIsEpLMChJNKnw2CyleP8lJ+SSmDCExs4XEgmkkly0np+FtSiccoGLOCapfuUr18p+oXfWA2tceU7PmMTWdj6nf8JjGzT9Tv+k2jZtu0LTpGi0br3VHy21dD2jr/PkpgP/G1/cUwH8HAP73mrBauu7Qsflnprx+h/lbL7Pu7ZPs+egbTh09zs1TX3H71Mc8OLeXn899wM9n3uPhmXe4f3JbdwR8/2gnd49s4ubBTi59spIzHy7lhw+XceGz17h6aBM/Ht3K9SOvc+v4Nu6ceJfbp97j9qmd3D2zm8eXP4GbB/j5UqAe/OD8+9z67g0uHVzD2Y9f4bsds/l6ywT2rWxg9+LhvDu7jNcn5vNqbQJjs8WMcARRZurFCHcIrelxTCrRMmOYmfk1LhY2epnf4GH6CBsLWlOZ157GglHZrJ1bxaGdr/Lg/Edw40sent/P5cMfsGv9QqY3lZFhleGUR6IR9KfvH/+RoGf/mbjgnljkApIsavwWJelODVkuNeb4YIL++N+IC+5FeO+XCH3xOSJ7vkhsrxcR9HoRUZ+eyPr3Ja7XS8S+9CySfj0xxIRiFIaiCOuNuP+LSENfwqkWUJrpYWz9ECY1DaO6OI0sl5Yko4Q0i4win4nqgiQm1pUyf0wti8bVMm9UFbPbypnTVsq8hgKWtZewZtwQ1owfzKoxA1kxupDFzVnMqfYzo9LL2BIr7bnGQAQ8NI2ZFVlMK89gUlkaU4dnM7Eyg7HlKYwenERbSQJNBU7qcqxUZ5qoTNUxLFlDaYKMXHMMqeoQkpUDyNCFk2+OpTJRQa1fQ3OGhbY8J+35LlpyHTRkWqlON1GRbKAyzcSITCvDs21UpFsp9espcCvItElxK6PxaIQkGSVkubQU+MyB+V6bCp9BjF0ehUkSiUIQijCsH2H9ehDc+wWC+/YkNKg3Yf16EBPaj7jIYIQRA4iPCkEmjAykgMWxWHUKLFo5Zo0Ms0aGVafAYVTjsQb8on+Rx6rHZdbiMKpxmjTdP0/3uUj3uchIcpOd4iU3zdcN4dQEF4kuO16HA4/Zgk2rw6RSYFTKsagU2LVqTAoZqjgB8pgoVMJo1HExKGIjUUSFI4sORSEMQy2OQCeJQieJQh0fjlIYjEowAJVgAFphCGZpBG5tHD6zmGSzhGSzBL8pcN+nl5KgEeHVxXc/l2SWkeLSkZXsJi8rk/SsYvwZFbgzGkjIm0RK2VIKGt5kYMc+Kuafp2Lxj4xYdp/qVY+pXg0j1jymuushNRvuUrflJvVbrtG4+coTCN+kdf1tRnY+BfBTAP+GAPpbBXDLv/E7v0TAzZ23GLfpHrO23mbZO9fYsvM0n3x2nLPfHef22cM8PL+fx5f28ejiHh5f+IBH597l4Q9v8/DkVh59v4Wfj2/i/rEt3Dy0noufruL8vhVc2r+Wqwe7uHxwA5e+WM+F/Z1c+WoTN49t4+Y3b3Hj23f46dTOJwD+gjvndvHzpT08vLibWyff4tqRDVw4sJpTexZy7K2pHFg/kn0rG9i5cBhbpxSwosnLtGIFzb5QRjj70JgSxdgiBbOrbCxocPNKq4+VY9N5bUIOK8dns2nOUN5YUsObrzSxa8NkLh5+E378Cm4dgatfc/vk5xzZtZk1s8ZQW5RMeaabLI8eaXhfZJFBqAWhqGJD0MWFkqCXUJbpobowmUy7ElnIS4j69yS214vE9nwBUb9eKIKDUIb0RxsajDEyHHm/XigH9MYcE4JHFo0lPhhZ8PPIQ57HFN+fgmQztWXZTO+oZeGUdmZ2NDByRCnDizMYkpVA05BcGgZlUJXnoyzDwdBMB3XFfjqG5zKtoZC59fksaMpjUUs+C5tzWNicw8uNWUyr8jKq2EhHiZWGTBW1aUra8s1MGpLMlKHpTChNYUyxj3FDUhg1MJHmfCcNOTbqs63UZpqpStEx1KdiRJqB4al6hvpUFNvjydZHkqkNJ88UQ4lDREuOnbY8J625DlpzHbRkO2jMslH7xDd6aJKOocn6gI1kqikAX6+KHKeCDLucZLMMv0WJ36Ik2aoKRHBGCYk6CR6dGGV0EOKwPkQFvUhYnxcI69eDqOA+xIQHI4gMRRwThkoci1YWhyI+uhu+GqkQpSgGk1rabStpUkuxaOW/AnCyx4bfbe2GsNOkwWXWdkfAaYlOMpICm5WykhPITvGSneIlI8n9pDZsx+9ykOx04LNZcRsNOPU6XAY9HpMRl0GPRaVALxWjl4rRiuNRCGJQxD6BsTAMtSgSnTQGnSwajSgChSAEWcwAZDFByKL6ookbgEUWiUsjxK2Nw60LNGQl6kUkm9T49UqSjXLSrXLSbRJSbfGku+RkJxsoyfOTk51OWmYBiWlleNLrScqbRMbgRWQO30zu6C/Jm3Sa0jnXqVhyl8rlD6la/TPD192nesNP1G25Qd3rV6jfconGzVcCaeinAH4K4N8aQH+rAP7fNWE1rb3JuA23mPfmTda8d5Vte3/gwP5vOf/dce5fPMbjq4fg2n64uq+7YerRuXd59MM2Hp94ncffbQnM8X7ZxaXPVnPps9VcPbiO64c2cP7zNZz8cEUAwF9u5MbhrVw/spVrR7Zy69vtgT3BVz/h9un3uX9xLw8v7uWnk+9w/dgWLn/VyZmPl3JsxywOb53EgXVt7FpSxRvTClnV4mXOEBVjM6NoSQqhNSOGCaUa5tU6WNyayIoxaayfWcTbi6t4b0Ud761qYXdXB+++NpoP1k/h9BebuH/hE+6c/ZQb33/IN3u3sHvDEhZPbKK2JIXW8lxahuaTnWCiMNVJrs+OURyBOLQniXoRjaWZTKofTF1xCrkuDbIBvRD1eQlxrxdRDeiLLmwAurAQ9OGhmKPDkQf1RBvWF6c4Aq8iGn1kLwQ9/gfSoN/hkA2gpjSN0XWDmD+5ldULp7B20QzmT2yjviyPHK+ZZJMCj0aIKW4ABmE/fNoYhmbZGF9byMujy1k2dhhLRw1kYXM+LzfmsLA5jwVN2UwemkBTjor2AiP1GWrq0tV0FLuYUZXJ7Oo8pg3LYkJZKh2lSbQWuruhW+HXUJ6oZJBLQqFVSI4hinxzLIVWIfnmWPJMMRTb46nwa6jPtjKqKIH2fBfN2TZq04yMSNZTmaxjmF/LsBQdwzMsVGSYKU8zU+LXkZ+gDGyfsohJMYvJduvIcOlJtqrw6MTYFLGYZAEPbYdahKD/S4T1fpYBPZ4hpNdzRAX3QRQd2r3FSCePx6aX4zSoMapE6KRx6ORCDHIRakkMelk8WpkAnTTgE21WSbEbFCRY9CQ6DKS4bfjdZpIcZjxWLS6jBrdFg99pIdVrIy3BQbrPQabP3X2bkeQk1WPHazfitZhIsltJcTnxO+x4LWbcRkM3gFPdLhKtFtxGPQ6dBpNChkYUh0YUh0EuQiGMQCOOQi+LxSAPGLqo4sKQxwYjjw1GEtEbRUxQt4OWXRmDXRmDSxWNWxVHmllPqklHukVLtlNNllNKul1AhktIlk9KXpqRzDQ7KcmJJPjScXqL8CQNJzG9DW/uHNzlb+Kt+5zsMd8ycPZlhi66xfBV96nuvEftpjvUvn6D2tevUPf6rwH8NAX9FMD/v9B/9AH+ywarv9QvKed/ayRp5MbbTNx4jYVvXWPTh9fZd+ga3397nuvnTvHzlW/h+tdw80u4sR+ufRKwlLz0AZx/D069Bd+/zt0jm7h1qIsrB17j4mcrOf/pCs7uW86pva/w3QeLOf/pai7tX8u1gxu5/vUWfjy6lVvHt3H7u3e4/f0O7p7e+SQN/RH3z+7k7qkd3Pn+La59vZ7TH73K11un8FnnSPYureH9BUN5fVIOi0eYGJsZQX1CH6qTQhg7SMWKMWm8s7iCj9c28+G6ZnauqOftV4azdkYpr80oZeW0MrYsaubYnlVweT+Pzh/g7IG32L5qBlPqB5FmlqCJ7oU+tl+gHunSUuC3Up7rpyzby4iiVMZWD2Tu6GrmjapiUm0RI8sySVbHI3j+9wT94/9N5B//hZhnf0/8S89higzFK41HOaA3+oggnOIwdBE9Cf39PxD9/D/gVfSnOEnJlPahzJvcyKoFE9m0ch6dS2YxY3Q9g7OS8BqkJOokpNtVDEy2UpWfSH1JMq3l6UxrKWHZ5GoWtZfyysgSFrcVMa8xm+kjUphSmcj0EX7m1KczozqViUO9jCq201ZgY1Sxm3GlfiaVpzO1IovRg3x0lCYxamAiLQWBVYTliUpK3VIGuSSkq0Pxy4JIFPchUdyHTG04JQ4RlclaajJMjC5OZFxpMuNKk2nKc1Lu1VBoE1NklzAoQUl5iokhqSbK06wMSjaR4wxsnEq1SMjxaMny6EmxqXFqxFjkAoySaLTiSNSCMGQxwQhDexPc81l6/PGf6PPc74gN6YNOKsChV+A2qXGb1DgNchxaOTatpPvWqpJgUsZhksdjUsZhkApRxUegFcVgUYtwG1S4TUqSbAaSHHqSHSZS3CYyEuxk+uzkJLnJSXaRlegk02cn2+ciK8lBts9Fps9OptdButeO2wETjfkAACAASURBVKDBY9aRaDV3K8FsxGXQ4dBp8FpMeC0mfDYLyU47KS4HPpsFu1aDTibunhvWymLQymLQy2LRiKNQxIUiiemPNLof0uh+qAQD0MSFoBb2RxHTF318CC6lkES1ijSTkXyPleIkM4VJKnI8IrK9ArISheSmyElPUuP3mvB7E0hKzMLnLcbtLkVvr0Wbugjr4O3kjvqainlXqVv5gPp1jwJe0ZvvUr3pOjVbrlL/xlWatt6kdctPtG+8S/v6h7R2BQDcfRZtuk/Lpvu/gut/dH79tfprz9dfrvkvr/u3on8P9r9c61MA/xfrrwXwX0a+TV23uyPiketvMuvNH1n53nW2f/YjB4/d4MypC9y68AOPrh3n8bWv4Mcv4dYXcP1zuPYxXNkDF9/n8alt/Hx8Ez8dWsf1A6u59Mkyfti7iO8/mM/x9+Zx9J3ZHH57Jhc+WRmIjA90cuPLDdz8ehM/Ht7Mj4c3c+Pw69z+fkegznxhL/fOfMC9U+9z+8R2rn69kdOfLOfUnsUcen0Se5c38M68MjaNz+SVGgszSsSMy4tlUaOHtVMKeO/Vat5fUcObC8vpmllE54xi1s8tZcP8Yby9vJH3145hV+dEDu5YwpUj23l4eh93Tn7MjtdmMaN5MOkWMaL+fyLkuf9O2Av/SGzQH5FGvERekpGyTBdtw3JZMK6WdXPHsGZWK/NHDWXS8FyG+IzYo4OIfeafCP3n/4s+//0fCPvd/8AUGYJPKUYe9BLa8N44RKGYYnsj6vVPmGKepzLTyOT6PJbNambZvNG8tngSG5fPYvOKeaxZOJ35E9uY0jycyU1V1BSlUeA1MDDFQsuQNGa0DWLx5OGsnF7DyknDWTV+GEvaBzKrJoPxQzyMKXUyodzNtOFJzKpNZ9JQH2NLExhflsTUikymVWYzoSydUUU+Okr9tBV5aMy1U5dloTbTzPBUPUO8CkocIopscWTrI/HLgvCKeuOXBZGli6DIFkepW0pdlpW6rEC9t9ynpsQpo9glo8ynoeKJpWRFjoPyDDuDUs1kOeUkGmJJ1AtJsctJtatw68UYxFEohWEoBIE1fzHBvQnt/TxBL/6R4J7PEtHvJeLCg1AII9DLhFjUEhw6KR6TEqdehkUVj1UtwqGTYtdKMCmEaMVRKAShqOLCUQoDQFcKwzAphNi1EuxaCUl2HX6HnlS3iQyvlSyfnRy/k7wUN3kpbjITbb9ShtdKmsdMqtsUGIvSKXBof/kCIMOmVWDXKXEa1LiMGhLM/xolp7qdpCe4SfE48VhM2HRqzBoZBmX8k/WIUWjEUahFkSjjwpELQ1AKQ5HH9u+uCUsj+yAO74Eiqg9GcRQJauX/AuA8r4ScRCG5PgHJjiiS7DEk2qQkOYykuL2keDLxu3NxOstJzF9I2oh3KJ98lIZFV2hafpf61feoXXeP2o33qN50i5rNN6jbcoOGLTdp3vQjzevvBDqgOx/+3QP438s+NnTdpqHr9t/8/H8K4L+x/loA/5KC/iXt3Nj5UzeE27uuM2PTRZa/dZ7tH1/myyOXOXfqPLfOfc+Dy4d5dO0g3DgIN/fz+MbncGMfXNnDo3Pvcv/bLdw93MmVT5dyad8rnN2zgBPvzebYW1M5/GZAR7ZN48yeJVz4eBmXP13Flc9Wc/nTVVzct4JLn6zk4qevcfPYNu6efI9H5z7k57N7eXB6N3dPvsf1o29y4YsuTu55la+2TeeTtSPZ9Wot78wdzKbxmaxu8fBqo4uuyQVsnFPG1pcr2DyvjM4ZxaybVcLWJZW8v7aJbUvr2LGqhZ3rOti7cRJff7CUi19t5cbx97hyZAf7ty/n9VcmM7W5lIpcN5kuOYl6IT5DHGk2Gcb4/qRYRdQUJzJn9FA6545k84JRrJ3ZyLLxVUytyqMq2YxPEkb8C/9Cr//2D4T//h+xxIbj00jRRgahjw7CKYvAIQ3BLOhBtl3A5LpsVs+qZ+2iUaxdMpaNK6by5mtzeHP1fNYvmcGSKaOZNbKO8bXllKd7SDGKyPeoaR2czMzWEma3lzC9KZflEyp5dUwZ81sKmVadxoRhiYwrT2BihY8pw5OZ3ZDNxIokRg1yM2awj6nDs5lRk8/4IRm05CcwrjSZllwHI5J1AW/nLCtN2TaqkjQMsosoMgvI1oSTIg0iWdKPDGUIRWYBQxMUVKXoqErRMzhBQYFVRLYhlhyjgBK3nKGpAfg2DUyhuiCRodlOilOMpNvlONRR2JQRuLSxeHQB+EojgogN7klMcG/Cg3rS76VneOEP/0Sv535PWL8eSGLD0Yhj0Ihj0EmiMSvjugFs10owygUY5QJMCiEGWSxKYRiiiH6IIvohiwlGIQhFHhuCOj4CszIOu1aCVS0iwawi0ar5FYT/HLbpCZZuZXit3eD1O/Qk2XW4dTLsWglmZVzg78vjsaokOA1KPOZAdOy1GrrryZl+T6CL2uPE67TisRuxmZQYlPGoJTEoRVEo4sNRCMOQC0MwyGLQiiOfpKX7Iw7vhTD4RSQRvdHFheNSSPAbNGS7DOR59eQkKMh0x5PhiiXTLSDJHIbXFEGiSYjfpiLNYSXD4yPTk0aSp5ic0jmUNLxO7bQvaFt8hpal16hfdovaVXep6bpP3abAtrTaTT9Su/E69Rtu0tB1m5bO+wH9nQP4LyH3C3jrO3+ivvOn/yPv/xTAf8f6PxEB/zmEf4Fv8/o7jOq6wfjV3/LK5uO8tfsUXx46y7mTP3Dr3Hc8vHKEx9e/hBsHeXx9P4+uf8ajq4GGrPs/vM2tw11cO7CCc3vmc27PPM7unM33O6ZxbNskjr45keNvT+H7HdP5ZttUTu+cx8UPX+H8nsV8t30WR7dO5bvtc/hh1+LAuNI3b/Hwh91w4WMen/+Ih2f2cPv797h5bBunPlrJtzsXcezt2Rx5cyoH1o1kx7wyujrSWd7qY15dAi+3pLB8XB4b5g1hx8oG9nS1sXfjSHZ3jWTb0hp2rm1n3+uTOPD2LA69v5jjH63m5Kdd/PD5Ji4dfpevdnWx7bUZLJpUx5jaApqHZtJRU8iMURW0VeYwuWkQCyeMYNXMRjpnN7N+dgOdM+tYM3UEqydUMb+hmNYCL6nKaOJ7/k8kfZ/FEheONT4KVVgfVGG9cEjD8esFZNviaShx88rECtYvaKNr8Wg6l3TQtWQcnYvH89q8cSyc0MSkhqGMHFrIqGFF1BalMCLXQ0upnykN+cwfM4glE8pYOnkoL7cVM7M2l4kVyUysSGZGbQbzmnOZ15zLnMZs5jblMqnST3uJk9ZCJx2lfiaUZzJ+SBZjSlO7AVydomdEsq4bwNUpeoa4ZRSZBeQbosnTR1FoimWwU0J1ip7mHDtt+S5qMi2UeuRkaKNIUoSQpo2kwCWlLMXI0Cwb9SXJVOS6GZhmJturJtEUH/A+FvXHIA7GIIlAET2AmAE9CO75LP1eeobeLz5Lz+f/xEvP/oHwAX0RRIYij4tCER+JIjYcVVw4Zlksbp0Uj16OTSNGL41BKQxDEtWf+PC+CEN7ExvcE4UgFK04CqNcgEEWi1kZh8sgx21UdEfBDp0Ut1FBglmF16ImwazCY1LiMsi7I+Q/V5Jdh8+mxWfTkGhS4jFIcGrjsagEWFRx2DQinAY5bpMSl1FBgkWLz2kkJcFOus9Fqs9FSqITf4KdZK8Dr9OMw6jEqBKhlQkCII4LRxYbgkUVj14aSMsrhaHIovoiDu+FMrY/Znk0DqUIr0FOhl1LtltDukNKsiWWJHMkfksUaQ4BafY4Um1iMhxqsl0mct1O8twJZCZkk180iuKqJVSOfJOGGV/QsvA0zUtv0PTaAxq7HtG4Beq2PKR20x1qNt6iZv2P1K+/Tcv6+7Q+Men4ewfwX8LuFwg/jYCf6q8G8K/Gjv5MrRvv0bHxBlPXHmflG0d5b+8pjhw+x6VTP3Dn0vc8vnYErh/i56v7eXjlUx5c2cf9i3t5cOZ9bn/7BlcPruXiJ69wdvdczu2axel3p/H99kl8s3UC32ydwPE3J/LdW5P5orOd429O4sz7c/l221QOrGln3/JGDnaO4du3Z3N61zIuftbFT8fe4fHZD+H8Ph7+sIe7Jz/gzomd/HhsO1e+3Mz5T9bw3fsL+GzdGDZPK2FhrZspZXpmVieweHQuW16uZve60ezbNJ7dXSN5a1ktmxYMY8drTXz1/hzOHVzNN3sWsWP1KN5Y0syBt+Zx4/gOHl3cz6kD23hrzXSmtw+mIt9BcYqeygI3o0ZkM29cJa9Or2PVnCZWTK9h+aQK1kyvYv2sGjbNrqZzWhVrJ1fyakc5bcVeUnUCXJJwzMIQREEvEN3jD8T0/D2muAHkuJXUFHmY3T6IrvktbFjYzoZXR7JmQQuvTq9l/vgqZo+sZHrLMKY2VjCtYRhjK0sYOSSHkWXpjB+exYzmAhaNK2Xd7Gq2vtLGolGDmFyZTlO+haZ8C5Mq/bzcWsCikUW83JrPvOY8ZtZlMqkyhTGDfYwa6GNUiZ/RA1MZPTCZMQOTGFngpinLSn26ibo0I3VpRmpS9FQn6xjh1zI8SUN1so66NCNNWVaas22B388wU59jZ3Cimgx9NH5lKJl6AYUuBaV+PaWpRiqyXRT7DWQ4FPjMIhzqKHTi/ihj+6ASBLp8RaG9iez3Av1e+AM9n/0dPZ//E/379CQ8OAixMODDLBVEIBWEIY8JQykMC7hISSMxSWMwSqLRCMMQh/Uhpt8LRPV5jrjgnsgigzDLYnFqxHj0Mtw6KQkGOT6zCq9RgVMj7nansqvisavisSnjumvRBnEUDrUIp0b8BPYyEgzybnn0MnwmKV6ThASjGLc+Hqc2HpsmDosmHrM6DodBisesIsGmwesy4vOYu5XoseJPsON1mnFadNiMamx6OWaNBIMyHq0sBqNCiE4aE9iwJYpAFjMAaXR/9OJwnNp4XDoRSVYlmW4dWQlaUh1yEk1CPPoY3Lpo0uwS0uwSMuxysuxKsu068lxmit128hP95GQOIbuglYKhcxjW9gYNMw7TvvQ6o9b9TOt6aNwE9ZseUbPxITUb7lG38cka0yfA/XsH8P+u/vtbaLJ6CuC/sf5PAPgvIfzLbPDYDdeYu+kEa986xs4PT3L48A+c+/5bbp4+zL0LB3lw+TN+vrqfB5c/4e7FD7lzbhd3T+3gx2ObuXzgNS7sW8LFvXM598FUTrw9ge+2jeObNzo4uqWDrza088W6Zj5fWceXXe0c2zSGg6+1snfRcHYvqOTzFY0c2TyJr7ZM5/iOJVw5sJkHJ3bx6PTH3D+xh7sndnPv5B7undzDta+38cNHazn89nz2rBjJ+skDWdLkZ16Nl9fnj2D70lbeXzWa7Uub2TC/gq655WxbWsOe9aP46v1ZHNk1l6/en8POdaNYMXUQS8YX8d6aDs4e3ATXD3L9+z0c2r2WzcsmMLm1mGH5Vgr9agqTlZRlGmge4mNSXTZTG7KZ3ZLDq+MHsnbKENZOGcK6KUPonFbB+unVLBxZRn2hh4IEHR6VgLh+zxPb+xlEA57Ho4llaLaT9soM5owewvJptSyZNJSlMypZOqOSV6eNYNHE4cweNYwJtSW0l+XQWJxGmk5EpknC4CQ9HeXJvDyyhGWThrBs8iCWTSxl9eQqZtTkUJ9jpDJFSXOBmUmVfmY3ZDGnMZsFbYUsaCvk5ZYSZtUVMHFYBiOLk2jKTaA+y8HIfA8jC9y05jqoTzd1A7c21UBjpoWGDDONmRZacx2MKvTQUeztBnZ1ip6qVBMDPQqyTQIyzQH4Dk42MDjNRGmqkUKfjhRrALwWeRgGaTAqYR9kUT2RR/dBGPwiUUEvENLjWfq++Cd6vfAM/fv0JCoyHLEoDkmcELEwBmlcDEpRIP2sF0WiiumPNLw38qj+KKIHIIsMIj6kF8IBPYgP6YUqNgSTNKZ7b/MvwPzlvksrwaoQYlPGYVUIMctiMYijAjaR8RFo48LRCMMwSqIxSWMwy2KxyAVYFcJ/lTIWj16IRy/AY4jDrRfi1MZiUUShk4ahEoVi0QixGSTYzXKcVhVOqwqXTYvLrsPjNOCy6nGYtTjMWuwmDQk2HR6rFrdFg9Ok6m7K0ogiUMeHoxCE/BmAhXhNElKdSrIT9eT4DKS5VCRZJHiN8SQY4kjUx+E3iEgxikk3ysgwycm1qilyGSj0Osj2p5OaPoj0vGbyhy6gvG0ntbNO0rzsDk1rAq5Y1V2PqN7wmBHrA7PB9Zvu/utmuw3/3wDw0yasp/ovAfCfg/cvR5LGrL/K/C0n6Nx+jJ0ffs9XX37HmW+Ocu3kIe6cO8D9S5/y6NoBHlz9lDsXP+Knc7v56eS73Dz2OlcPruPyZ0u59OEczr03iZNvjeX7Nzs4sW0M377RwaHOJj5ZPpyDr9Wzf1U9n7w6gr0LK9n98jA+XFTF/hUNfLVuNJ+vHsvXW+Zw6eMuHn73AZz9hIenPubh6X08vrifuz98xPUj73Dm0/Uce/8VPt84lZ2vNPP2vCremjec95a188biJtbMGMrSCUWsmDyQra/U8vlbUznxyRIObJ/KO6sbWTd3CCumFbN0UiGrZ5TywdoOvv9oFbd/2MWNE7u5/M17fL//DT54/WUWThlOY3kSg7P0VBc7GVuTwaz2Qma35TO7JYuFo/NY1J7F7Ho/K8YWsqgth1dGFTO/tYi2wUmUpVnxm8TIInohDu2JVjiADLea4YVJ1A/yM7oqgxktxUxrzmX2yHwWTShl5cxqVkyvY077EBqK/eRalbhEYWgHvEiiNIzqLBsL2gezYW49XXNGsGxiMQtH57GwvYQZNTl0DE6gpdBGa5GVMWUeJlcF0tGLRhazsL2I+c3FzKorYHJlFh2DUmjO81KXaac5y94d/VYn66hMVFHlU1OXZqQ520ZjpoWmLCvt+S7GlCQyvtTPmJJE2vNdNGZZGeRWUOiQkGeXUuxRMTTVTGWWnSHpNgYlm8iwy3Gro9HFB6ER9kUTF4QipjfiqB6Io3oR1fcZBrz0e/o88z/p++KfCOvfB0FUOPFxAkSiOOLjBEjiYpGLBGhlcRiegFIdOwBpeG/UglAU0YEtQr/MbRvEUZhlsZhlsVgVgSUIbp0Uh1qEXRWPUyPGrorvhusv0P1l5lsVGxKwiYwLxyIX/Aq8FnlggYJJGoNRGolTE4NDHYFLG4NbF4tdE4VZHo5WEowivj96RQRGdSxmvRiLQYLZKMFqluO0q/E4DTisOqwmNWadAoteicOixuPQ43MaSXKZsKhFmJRxGJUCDIpY1PHhyGIGoIoLwaSMwmkU4HOISU/UkJGoI8WtwmeR4TXJSDTKSNRJSNJLSdbLSNGJSdWKydSJyTfLyXfqyPQ6SE3OIDV9KP7s0SQXLyOr5gOKx59gyNxbjFgFFasfUbXuMVWdgSi4dsNtGjb8RMOGn/7uAfxvvddvaczoKYD/xvrPfgD/sx3Qf14H7ui6wqI3z7LxvRPs/vQHjhw5zaWT33Pn4jEe3zgMPx7i8c0DPLz2GXcvfcyts7v46eS7/PjNm1w/1MW1/au4sGcOP7w7kW+3BeB7Zsdkftg+kaMb2vh8RTVH1rfy6dJq3ps9iB0zB7FnQQWfL2/gi1WBVYP7Vo3iy80zuLBvHT+f2gMXPuPR+QM8ungQrn7N4ytfcf/s59w4vpPLB9/kxK6VfLl5Bp+sGcu+18awemIpc5szmFrtZem4Qj5YM5KjH7zMN7sXcGjHDDrnDGbFlAJWTCnitRmDWD19IOvnDWP/tmn89O1bnDuwkW8/WsPXO1fw+fbFbF87lSVTqxlVnUH1QBdVhRZGjUhmeksO05uzmN2awZKx+SwZk8Oc5mRm1CUxqtRG20AbbYM8VGSZKEjQ4NUJUUT1Iabvs6hjB5Dl0VOR52VotpPagV4m1OUxs7WIl8eWsnB8KUsmVjB31GBGD8tgUJKOREUE+oiXSJSGUepVMbkqm+UTKlkxqTwA3tE5LJs4kFGlHiZWZjCrLo9ZdXlMHZHOxIpkJlelMqM2iyWjS5nblM/kynQmlKUwfnBAHSV+2gs81KebqE8xUO3TUOGVU5UgZ3iSivp0A83Zlu6tRmNKEhk3KInxg5IZU+yjLddFQ6adQpuYQoeEYo+K8hQTw3PcVOa4KU2zUeAz4rdKscgiUcT0RRHTF7mgH9KYPogiexIf3ouw3s/Q59l/5oXf/Xf6vvgHBJHBKKRxSMRCYmMikMYLkIkDSw5U4mg0okh08RHoRGHoRGFYFUJ08YE6si4+AodahEcvw6oQohGGYZbF4lCLcKhF3QD9JdVslESjjQtHLQhFHtUfaUQ/pBH9kEf1Ry0IRRsX3h01u3VSXFoJDrUImzIuAGFZFA5NDA5tdADEmhhsqigsigiMikh00jDU4jB0iihMmjgsOhEmnQirUYrLpibRbcDrMuK0ajDrFBg0Ysx6GQ6LGq89AOEEixqXUYHTKMOmE6OTRXd3RxtkUZiUETgMsSQ55KS4VSQ5lHhMMjwGCV6DlDSrmnSrmnSzijSDlGS1kBRVLBk6IVlmKRkuLVn+RNJTC/D4hmHwtGBKnU9SxQ7yO44xfMlPVC67R+Xq+wxf95DqrvvUdN2lpusONet+DJxRm+7QvOkOLZvv0rI58Lh1YwAYrf/mufXgz/S3BfBfgu6X2m/j+jt/H01YDZvv8b/TUwD/dYD9z3wA/629yn8589u24R6t6wP2ky1dd2juvM3otVeYvvYb1m3/nt2fn+Pw0bOcP/Edt84f4edrX/H45kEe3zzA45v7eXTtcx5c2sfd07u4dfxtfvxqC9cPrOXqJ0u5/OECzu6czel3Z/DD25P5dvMYDr3WxKevjuCzpdXsW1LFZ8vq2PdKDe9MH8zOeVUcXNfBV5sn8+Ub0/hq+1y+/3gFV45u49YPH3Lnwn7uXz0CP53k3uWjPLp2nHvnvuDK4fe48PkWzn64lq82z+bdRQ3Mr09iXmMSa6aU8HHXGI68M5vPNk1gx7I63lhcxab5FWyaX8HyiQUsGJnOm0tqOf3Jcq4c6uToewt4d2kbH6wcw+41k1g3s5qtSzuY0pxPaYYao+h5sjxCWoZ5GVmVyJSmNOaOzmJms58FozOY157GmKpExlWn0l7uoyLHQoFXRZIhDlVEb4Kf+R+EPf874oNewCwOI8OmoCzDQW2Jn9ahGYyqzGR8dTaz20t5eXQ5E0ZkMyRFS4ounGRVGJmGKOpyrEwZkckrY8p4ddxg5rfkMacpkwXtOSzuKKEyVcNAj4zabAvzWwexYuIIZjcWMbkynRk1OSxsKWFaVQbthU4aM020ZtnoKPAwrjiRccWB/b0NKTqG2OIY4hBS5ZFQ41fSmK5jVL6N9vx/TT13FCXSXuClJSeBxkwPjZkeih1S/h/23jMq6nt9935enXP+Z7dkJyYWRHobhmGY3geYytC7iA1QQBDpICCigg0FFAv2GgtS7C32EpNomtEYS3pir2kaNX6eFyOzd/a/7PWcnHP2etbyxbV+jDPg6GLN53ff3+u+7uwoOWNitRSkmhmf4SAn2UqSWY1ZKcIgC0YTFohS5IdU4EWovztBnv3xG/wqXgNeYshrf8Lj9T/jOfAlfAa/QqDXQIIDhiAW+iAN9UcmDiAsxBep0Bel2B+1OABFiC/KUF+00kD0UieU1aHOtX96qcDlhg5XhLgcz3aDHItWglEuRCMOcL2+L3VKGuSBNMgDmcATlcgXnSQQozwYs0aMRRuGVSfBbpARZZRjN8iw6iSYNWLnKkGFwFkZq0REqkQYZAKUIT5IAocgDfJAKw0kXCnCIBeikwqIVIufm7M0xNsN2COURGgkGFUiIrVh2MIVOExqos0akmMiSXSEMzTRRkqsCaNKhCLUD0WIL6EBgzFpxTgi5SRHG0iLCSc5Sk+ixZkolmhSkGJWkhQpJc2sYHiUhgyrktTwUIaaJIyK0TIyVk+aw0BilI3Y6DTsMXlYEmuIGtFOXEEno6edpnDR11S+8RNlGx5SvP4hZZ1Pqeh6SlWX04Q1sed7art/q0k9PzzfHezcIewCSu8vTOx5zMSep0zseQ7g5wD/X9G/+vP7X60XAP6d+r0Antj78Dfq+7n/DMCTtvzM1M23md/1Bd0HvuHkBze5cPEqV7/6nB+vf8ovdz7m8Z3T/Hr/fZ49eJ+nd864APzjlf18f247Dz7s5vsPNnL39Bpun1rGzeMdXD/czpe7ZvJJ5yTOrC7j4Lwc9s4ZyaF5uRxdVMjh9kLeWTWRT7fO4ZMdc3mnu4kP9rZw5e113Ly0lwdfH+fBd6f58fYFnv74FY8ffMmzH77iye2LPLhyittn3+TG6W1c3LOME2um8EbTCHrn5/HW5smc39vCmd4ZbF9cyKY5OXS15dHVlsfmuWPobBnL/jUT+fTwYm58uInLx5ZydFMDR9bWs2NhGd1txexb2cD7ezrYvmoKU4qTGRkvoa4ogfamPGZOTGd2TTrzGzJoro5nblUs08ZbKMzUkDdUy+gEBWnWUKI1gYSHeiDzfp0Qt5cQDnoZ0eBXkPv0J1zkSZw+hOHRavLSIpkw3M6EDCs1YxKZWphGTU4ceYkaRtjE5ERLGZ+iobUik+VTc9kwdwLrm8ezYmoOC2syaSlPYub4OKbmxTFxtJ2Jo6KYVTKUJfX5LJ9awJJJuSyqyWFp7VgngEfaqErWU5mopSbVSH2GiYZMC9NHOZiUZqQsTkFxdBjj7SIKrEJK42VMGmZkapadpjGxztZzdjx1mTFUptopTbQyIcHCWIeSvDgN41NNlGQ6GD8shuFxJuxaCUqRH7Jg/+cGqgDEQT4IfNzxdnMartxe+SNu/f6Ax4C/4Ov+KsG+gwgNHEKYwBNJsBeSYC/CBJ6E+A8mxH+w689DA4cQGjgEWbA32rBAZ1UsFRChFGHRSrDqpJjUYiKUIuwGOVFGBTa9jHBFiHPOOMgTyLQurgAAIABJREFUmcALhdCHsAB3pEEeKITeqEP90EuDCFcIXTC16aXY9FKsOglWnQSLNgyzRkykSkS4QohZE/YbmdRi9FIBCqEPoX6DkQd7Y5AFY1KLXU5ssybM5bqOCldi0jnhq1cI/x2AEx3hxNn0pCdYSYu3YDXKCVeHYlSJUIr9kQV7o5MKsOglRJtUxJqUJFrUpNm1DIsxPt+gpGJ4tJacpEhyEowMj1IxzKZgZIyKNIuUZJOMJIueBIeD2NgM7HG5RKXWET1qPhlVOxg76z2KF3/LhOV3mLDqB0o3PKZ8yzPKtzyhuucR1d0/UN39gJquv6mu+3tqu3/8TwFc1fsCwP879ALAv1P/twA8qfuhS30AntZ5h3ldX9F16Fve+vAWl67c4Ma3X/HT7c94evccT++c4em993hy9zRP7rzLLzdO8ejb484Uqwu7+PFcD99/sJF7Z9Zy5+3l3DzewbVD87myrZH311ZwclEe26elsHlSPL1T09nXksOh+QWcXlPLhe4ZfNg5jUNrqnh7ayOfnVrNrYu7uPvZYe58cYLvr33E4+8/49nP38DDb+H7L/j52/f54fJx7p7dz5dHNvJ+73ze6pzGiU0NHH1jEnuXl/PGrCwW1yaxunE42zqK2dgylu4FhRzeUM/Fo8u4/mEnn51cxaneWexdOZFj66eycVYuG2bl8+GeDq5/tJ0PDqxkfXsV86bksn5RLb1rGlnQlMesiek0V6cxZXwUk3IjyE8JY0SskDijNxa5GybpIHTB/ZH5/BWZz6tog9yQ+/RH5t0PmXc/dMFuONQBDLVJyUrQkZtioGioherRcUzOT2ZyfjKTcmKZlBPL9KJU5lYMY/nUfFZPL2DdzAJWNeaydPJo2irSmDrGTEmqkmn5scwsTqW5JIPmknRayoezqC6bZZNzWVo/lmWTxjC/dChN2VFUp+oojZVTGiunIkFFdbKW+owI6jMiqEs3UpmoJN8aTE6EH4VRIUxM09KY42BWfiLNhWk0jU1k4tAoxscYybXrGWvXkB+rozDJQPFQq7P6TTQRFy5HE+KLwGsAwd7uriUJQj8P/Aa/xuBX/8SAl/6N1//833Hv90d8Bv0Vkd9gFCG+qMUBKEV+hAV6EOLrRpBnf/zd+xHo8TpCn0GE+LoR7D2QYO+BhPq7oxEHuMaMLFqJC7YRShF6qQCTWkykKhSdJAhpkCcCz/74D36VII/XCfEZhNB7AGEB7qhD/QhXCF2Vrt0gw6aXYlKHumDr3FYUhE4S6FJfpW2UCzHKhRhkwa4AEGmQJ+pQf9eNQd97seqkOMKVREeoXGe8RkUI4UoRZq0Eu1FBjElDnEVHot1InEVHWqyZYYl21+NYsxaTJgyR32DnjYg0kHBVCGaNCEe4jNQoLSPiI0m3qRhqVzMiRsfYFDN5aVayEgwuCKeYnLuGU2wGhsbFkJI4lPiEbGKTy4kdNoPk/NVkVu9j7MwPGdf+NRNW3qd801MqeqCy9xlVXY+o6n5IVfdDqrse/m185/m17h8+7yb2/vK3Krj3lxcA/p16AeDfqf/TAHaBuPsf9BzArZ1fsGn/1xx//yYXr9zi9tWrPL77JTy4wLN77/Pkzrs8ufMuj2+/w6Prb/Ho2+M8/OIgDy/u4eGFbfz40Wbuv7eOe2+v4OaJxXy3v5VPttRzqmMc+5uH09uQyMbqKLrrE9k5Yzi7Z43iyILxnFpWzqHFRexsz+PYxhouHlnMjY97uHlhD1cv7Of2l2/zy91LPPv5K/jlW/jxK57eusDDr97l+0+PcvXd7Vw+uIazexdyYF0ta2dmM68qkdnFDlor4lkzI4vtS8vZ3lHGsc5GPj2ylC9OreH8wSW81TOTQxsaOLShga3tJaycMpo3V0/ly1Ob+e7DHby5cQ671s/mcO9Cju9axplD69m8ZDLzp41lbt0Ipk6Io3asldxECWNSpERp3NALX8YsG0SU0gNj6AAiRO7E6gREKQKwKwOI1QSRbpWRnxZJeU4MNXmJ1OYnMat8JK3VY1k4eRyLpxTSMTmfjsn5LJtWwMrphSyqG01HfTZL6ke7ZntbylKYOsZMaZqKknQ1TQXxLJsylhXT8mgpH0pjfiyzJySzeOJIltVmsbAyg7kFiTSMiKQqSUNprJTSWDnl8XKqkjTUpGqpS9dTmaykMCqEPEsQxbFhVA/V0jjGzqyCBOYUpdI0NoGqdAt5Dg1ZZgWjTHLyYnXkJRgYm2Ak064mTidCJ/JB5DUAX7dXCPQYhMDHnWBf5yajIa/9hQEv/Rv9//I/GPjy/8R74MsIvAagCPHFqAjBqAhBKfJD6DMIX7dX8B74Mp79/+J6nchvMCK/wYQFeiAX+qCTBKGXCjDKhUQoRUSqQl0zwZJAD8T+7oj93Ql9vtDBe8BLeL7+Z3wH/ZUgj9cJ9XNDJvBEGxaASR2K3SDDEa7AEa7AbpC53Md9+cwygScygScKoffzlCofpEGevwn9UIf6ow0LdL03k1qMTS9zVcl9c8dRRgUGudCVAx2pFmPVO8eW4iw6Z0RmVDixZi1psWZGpESTHmchPc5CWqyZ6Eg1WkkQelkwRqUQgyIYgyyQCGUw0cYwkqwq4sKlxBvFJJtkZDo0jI43MirOQIZdRapZQopFQqJZSopVy9BYGxkJySQnZJKYlEdieg0xGTOIy1lGWvluRjd9wLjF1yl94xHlXVDRA1U9z6jufuJqKfeBdWL3IyZ2//sz2n/8vPo98H0B4BcA/t36Pw3gPufzPwK4vush07bcp63nWzYfuMrx92/y6eWb3PruOyeA753n1ztneHr7bZ7efpvHN9/i8fUTPP7mOL98cYhfLu/j8cXdPL7Qy88fb+bH99Zy9+1lXH2zjfOdkzixMJddM1LpnRzHpuooumrj6W1IZXNdIj3ThrJ7djZbp4+ga/ZwDqyYwMd75/LVu2v46r1OPn+vl2sXD/PTDWcV/OtPX8KPX/Hs3hV++fYjvr9yitsfH+S709s53tnMzuXVrJ6Zw7yJKcwpj6etOpmV07PYsrCYU73NnD+8lEsnVnFm9zyObJ7BoU3TePONBnatmMj86jSWTRnFlePr+eytjby1bQEtNSPZt6mFS+9u44Mjm/nq7Juc3LWSLcsaWd1SyYKGXNrqsmkoTKAyO5IUsw9RitfJsAsYl6ohK0HB6GgFuSkGxqVEkJcawfh0MxXZMTQWp9NSl0NHYyFLpxexprmS9S0T2dxWx6bWWtbNLmfZ1EIW1uYwv3okc0pSmV+VyYKJmbRXZ9Bemc78ihTmFsczPd9ORYaWutEm5ldlsH5WIUsnZzE1x0b9KBNzihJZUDGU+WWptI5PZHqOjUnDjFQkKSiNl1ESJ6EsQU5FkoLKZCVliRJKE8IoT5FTm6lj8qhImsbamTkultmFyUzLTaAi3UJ+tJZsi5LRZgUFCUZyYjRkmKVEq4IwCIcg8R2IyGvA80rVnSDvwfgNGYDHgFdwe+WPDPrrH/B47U/4Dvorwd4DkQR5opUEuWZepQIv/N374d7vjwx57U+49/sjXgNeQugzCKnAC0WIL1pJkLNylAvRSYJQh/qjEPogE3gh9ndH6D2QwCGvuUAr8nUj1G8wIT6DCPEZhNjfHWmQ87xXI/bHIBMQqRJh1oix6iTY9FLsBplrTWDflqKwAHfE/oMJC3BHJnCCV+g9EP/Br+Ln9grBXgOQBnmiDQvEKBe6ANyXvGXWhLna4ladFLU4AE1YIDqpwAVhm0HugnBSlNOIlRpjIjMpirRYM0PjrWQk2Ii36ok1qYk1qXGEKzCpQ9FLA9CG+TlDOrSh2NQibGohNrWQWL2IFLOcYQ7nSs1Ui5wkk5gYo3OfcKJJRYrVRLItmuTooaQk5OGILcGS1EDUyA5SK/aS1XyJ8SseULzxMSWbn1LZDZXdUN0LE7c9Y+K2Z1Rv/ZWJPU+p7n5e7bo+n36ixqUfqOn94QWAf6deAPh36v8WgOu6fgvhyd2PaOx6wMKdt+g8fJOjH9zm/Kc3uP711zy89RlPb5/llxun+PXOOzy5fZInt079BsCPr+znyaU9PPykmx8/2sj902u4ebyDr/fN5ezGGo7My2Z7YxJdddGsLY1gfbmFN8rtrC6xsmFiHFunZdDZkMqWpnT2LMzldFcDF95s59Mjy/n0+Hq+Obub7799l59vnefJ/Svw/Vdw/zMeXTvPD5+f5v6lk9z99Ajv71vKqR3z2b1qMkunj2FmSQLNVclsbCvmyOYZnDu4jHMHl/HO9jYObmjkyOYZnOyZw84VtSxrGkVLZTK9iyu4e2EP5w+tYnVzEY3FKRzuXshn7+3kxI5VfP3RQc4e7ebAlsVsW9XM+vn1rG+tYeGUfBpLEhiXJicrLoTqMWZmVw1lRlk6U8Yn01SSzuzKEcwoG0ZjcTpNJUNprhrB4ml5rG+roqtjMl2LJtPTMY2ti6fROa+WVdOLaaseReO4BOqyrNRn25g5Pp7W8lRaK5JpLU2krSyJ1tJE5hbH01aWRM0oA3VZ4Sypy2RNYw4tJQlMyTExPd9Oc2Ecs8bFMHNsFI1ZFiYPD6cmXfscwlIqk5Uu+E6IF1ORqqBhdAQz86OYWeBger6DpnExNObH0pATTdUwC0VJRvJitOREaRiXFM4oh5IkvRCT2AtN4GDkAYNRBHkiD/YmxNcdf4+BeA58Fbd+f8K935/xHviyC4ryYG+UIj/U4gDU4gDkQh+CvQfiPfBl3Pv9Ec/+f8Hj9T/j6/aKq02tCQvEIBdi1krQSwWuarcv/Urg2Z/AIa/hP/hVFxD74isjVaFEKEWY1OLnbWFnizlCGUK4QkiEMsQF4r+HsVUnwSgPdkH4b2fHPoj93QnyeJ0A934IPPsj9ndHIfRxGb2McqGr/dxXAdv0MkxqsdNQJvJDFeo0mGklQRgVIVh0UhwRKuIsOhwRKhLtRtJizSTYDM6lEXEWEu1GUqMjSI2OIMluwBGuIFwhQCfxxygNIFIhwKoKwaYWYVUFY1EKiNaLSbMqGebQku7QkGyVEhMuIFoXRIIxlFSTmqGWCIY5YhmeMJy0xHwcsSVYUxpJKthI9oyPGL/0FqUbHlPaCeVbnlHRBVU9ztCOiVudMK7s/pWK7r+riF0A/oGa3gcu1W798QWAf4deAPh36v80gF3LF7r+BuH6nkcuALdvv8UbB67z5rs3+OD8d3z31Zc8un2FZ/fPw733eHbvbbhzkl9vneTx1aP88vWR3wD4wQebuXt6DTdPLuPq4QV8sXs2H22YyLH2Meyans6WWgfLCjQsGqtkSZ6OpQXhvFEdy9ZpGWyuT6a7MZWdbaM4tqacM71NvL+zlY8PLOfL93q5+/kJfvzufR7eOs+v9z/j1/uf8cvNC3z/1Qd8/+UZfvrmPe5cPMTnp7dwrLuFVXMKaavNZNnMXN7cMIPzR1dzZu9iTmxt5fCmmRzZPIvjXXM48MY0Ns2bwML6TDa1FfHBnoV8+c5m3tnezqQ8B6uaizm8pZ3D3QvZunI2F05u4+zhHk5sW8vBzmXsWD2PnmVzWDmrnAVTRjOjLJ6mklgWNIxk9ZwCVs4ax7Lp+SyfMY5VsyewavYEls8opGNaHoun5rJiZgGbF0xk+4qp7FzWxM5lTWxdPIX1zRW0V2czJTee0nQDBQlyytJ1TM6xMmdCAvPKk2mvTGVBVQrzyhJoLopmYXUq08aaqB9toKU4liW1Q1lQmUzzeAezCuzMyrPTmG1i8ggD9cP1NIw00jDSSP1wPbUZGmozDdQNN1KVrmJCYhgV6XKmjTXRUhJHS3kSsyck0FQYS8NYB3VZdqqH2ygdaqYwMZy8WB1jYvUMs8iIVwdjkngTLnbuTtY8z17uW6rg3u/PuPf7M36D+hHiMwhZgNN1rBEHuBYliP3dCfYaQIB7P3wGvoxX/7/gP/hVfAf9lQD3foh83VwGKmWIL3qpALXQB3mgB2G+boh9BhHm64bEb7DrsV4cgFkpIjZcSaJZS3yk2pVkFRuudJ319rma/x7IEcoQrDoJUUY5jnAFVp0EvTQIlcgXZYjPc9OWAHWoP/Jg79+Yu+TB3iiEPq4oTKNc+BtXtkUrIUIpciVcacMCUIf6uYxgZo3Y1Qa3aMOINalJsOqwG2TERKpIi4kkxRFOiiPcBeE4swazRuSqgnUSf0zKYKL0YUTpwzCrBFg1QhIi5aTZtaTZtaREKYmNFBKjDyQ5IoRMs4yRVg1ZDjPZcQlkp2SR4BiDPbacpJwOsqYco2DhV5Ss+YGSTU8o2/grFZt/pbLzGdVdzmq4ousZpVueUtL5hKrep1T1Pv53AK7rvU9d7/0XAP6degHg36n/GwCu6frpPwHw9zRvucqKXd+w4/i3vPvRN3z31Zc8fvAl/HQJfvgI7r0Dd07y7NZxnlw7xuN/BPBHW7j73npunlrF9eNL+HZ/G592T+XdlSUcmZdNd308i3MVzMkMoW2klI58A5tr4tnWOIwNtfH0TEtlx9wRHFhayFsbazndPYMP9y7i83c6uXPlCN9/fZqH1z/m2b1LPHvwOY9vfcoP337Ej9+d5fGN8/zw9dt8+V4vx3ra6Vk2id7l9RzsnM27exbzwYHlHO5sZv+GJo52zubdHe0c2TyLjW3FLG/KZt2ccRze2MRX72zk2JZm9q6ZQlZUCPvWz2LnyuksnlZA58IGzh3u4tzhHk7v3cy7ezZxtGc1e99YzNq5NaxrmcCq5rGsnpPPxvZiOheVsWF+CRvml7B5YTlvtJWwZVEVW5fV0bOkjk3tlWycX0F3Ry07VzWye+V0dixtZMv8OpZOHUdTQTIlaXqy7SEMjwygJFXFpCwTLSUJdNQOY9XUUayeNpoltUNpLYmhKTeS5vFW2kpjaSmOpnm8nTlFUbQUx9JaEsfsfBtTRxupGaqmZqiahpFGpo+xMGOslWk5ZqZkmZk6xkrdSAOlKTLKUuU0jI2kpTyB+TXptFSkMqMonsljopg42kr1SDsVmTYmpJjIjdeTaZWTZBQRrQrCJg/ApnCGVChDfBH7uxPoMQCvAX/F7ZU/4vH6nxF49kca5IEq2BtFkKfLsBTqN9jVMvYZ+DJ+bq/gP/hVBJ79CXDvR+CQ1wjxGeRqI4t83ZAEerhgG+brhtTfHaXAC02IrytUw6YJIzZcSZJFR7JVT1yEiiidFLtW4gzoeH7e+/fjRSZ1KBHKEIzyYAwygets2KqTEK4QopcGYZAJnlfNIS7zVR9kDbLg5yNOvsgEXq7xKIMs2LWJyawJe35uHeL6u3SSQFc73KaXEm/RYlKHEq4Q4ghXEB2hdDmzUxzhpMVEkmQ3uAAcb9Fi0Yaik/ijEnmjEnkTqRDgMEiICZdhUYdgUgbjMEhIMKtIMCuIMUmw6QKxq31JMAQyLCKYEZGhjDLJGWU1khOXTHxkMhHho3CkTmNYeTdjZp4hf+GXFCy7Q/n6R5RveELFxqdUd0Jl5zPKOn+leONjijY+oqrn2b8DcF3vfSb1OAE8qfcFgH+PXgD4X62tj36jPjBP+gfV9/xWk7sfMbX7e6Zv+o5F279i56nrfHzlDrevX+Pnm5d4evss3DvNs9sn+PXmER59d5CH3x7g8deHePzlQR5d2svDT3Zx9W3nusG772/k9um13D61gm8PzueTLfW8tbSA7vp4lhXqaRstY+FYNWtKbWyaGEd3QxrbZ2SysS6Og4vzeG9TLac21HJsbS1ntrfy+amNXP94Nz9+/S6Pb37Mr3cv8svN8/xw9WN+un6ex3cuwf3LfP/1O9z97CifnNzCqd1L+fjwej4+spYj3a3sWN3A8Z5WdqyczJldCzm8aSZb2kvY1FZER8MI3phbwFfvbOT93Qs42d1MW1U6y6flcKK7hRVN+Syqz+FU72L2r5/L6Z1r+WD/Zo50LueDfVv44EAPG+dPZveaqexaVcO2ZZVsXVrB1qUVbFta7VJnexnbl9WyZ3UDu1ZOZueKevasnsLe1Y3sWdXEvlUz6ZpXx8rG8bSUD6c01UiaxpsU9RCybUIKY8OYMS6aFfUjWTl5FCsbRrB66ihWTspgYXkCrRPszB4XyZxCC/NKHLQVR9FcYGZuoZ2F5QnMGGumKSeSxmwTU0aFU5uhoWaomsYxNtrL01hQNZT6bKehq2aUgcZxdhoLo5hVEsf8mnRaK9OYXZbMlPwYqrNt1OTEMCk3kbLMKLJitIx26BhqUZAcLiEhPIxYowyrWowyxJcgz4EMeOnfGPTXPzCk3x/xGfgyIZ4DkAd6oA/1J1wqQCMOQCbwQug9ED+3V/Bze4Ugj9cR+7sjD/ZGIw5AGuTpqowFnv1dABb5uqEK9kYZNARFoDvKoCFohF7oQ33Rh/piDPPHqgohWi8hIVJJQqSSuHA5MQZnSEW8SUm8RUuC1blYISZShU0vJVwhRBsW4Fx+EOyFMsQZfPH3la/TAR3iAq5eKkAvFaCTBLnmkvtuLPr+LXqpwNWCNmvCnlfEIiJVQiJVQozyIAyyQAyyQCJVQqw6MXaDBLtBglUndr0mUiUkJlJBisNAapSe4QlmhiWYSbLriDLKXfPJGrE/MoEnyhAf9NIg141EdISSmEgVMZEK7EYxFk0gJokn1rDBJKm8GB4uYIxFyhi7jtw4B8Ojk4mLGoE9phhbxkzix7/B8IZj5DR/QvGym5SsfEDFukeUr39EybpHTFj3kOKNjynd/ITy7qdU9DyhqvcX5+fT1h+ZtPUBk3ruU9tzj7qeH/7uXPjf658B+D+KkOx73PdcTc9vAy36Qi3+/nv+/6oXAP5X658A+D9zQdd3PWRK1wMaO6+zYMfXbDt5nY8v3+X29RtOAN/5EO6+za83j/Dk+kF++WY/D7/az6MvD/Dws/08vLiHH87v4OZ7W7jzURf3z/Zw/8PN3DuznhsnlnJ52wzOrCln58xhbKiJYeWESFaX2dlcE0/X5FS2NQ5jd/NoDrTncnxFMafWVnJ0ZTmHVlbxdtcMPj2yku/e7+X+laPcvXKC+1++w09XP+Lh9Y95ePMCj+9c4tcHl3l6+2MeXnuPq+ff5NNT3Vw82cmHB9ZwuKuFveum8+aGGexaWc/xrjlsX1rNmlm5rGrKYWnDSPaunMQXp97gyKbp7F5ZR1tlCksmj2DbomraqzNYO2McB9bOYMu8avatns3J3qUc7ezgwzc7+fhQN9uWz+DI5tkc2DCFPatq2baskt7FZfR0lLG1o5zeJeV0Lyxjx/Ia9q5qYNfKenYtdwJ4/+om9q5sYvfyJjbMqWB+9WgmZUeRZQkhWvwa8bKBjLYEUpWhpaUkgdVTslg9dRQrJg9n9dQRrJ6cSUd1Iq3jrcwZZ2LOOBNtRTZax9tozjfROj6KRRWJtBbFMDPXwtTRETSMNDJ5hIHJw8NpGmunpSSJ2RMSaRoXzaQsM1UjDNRmRTK9KJq55Sm0VKXRWp1Oc2UaDQXxlI+wUJxhpniYjYJUM6NjDQy1KEgxSUkwiInROU0/2rAARD7u+Lr1Y/Crf2LQX/+A+6t/wM/tFSR+g9GGeLsgqQr2RibwIixgCCJfNxdcxf7uSAI9CAsY8puqt888JXue/yzxHYg8YDDqYE90Ih/CJQFEyoKwKIWu888orRiHLoworRibWoRFKXQ9b9f+dr63b8a3ryKVBA5BEjiEsAB3Qv3cEHoPQOg9gFA/NySBQ9BJglzQ/ft2et/77nNHSwI9UIb4umaCnTPDoUQog4lUCYlQBmOUB6GXBqCXBjjDPdQhWHVibPqw3wDYKA/Cog0l1qQk3qQkNUpParSReIua6Ailq6K36iTOm4ZQXzSSAAyKYCJUoUSqxZg0YZh1zp9rUgYQLvbEJBqIQzKIVLUXo8KDybbIGWXTk2Y2ExMZi8mUiSm2FGvmLBIL1pFasYsRU88wZs5lxi+6Sunyu5Su+YHStT9TvunJ83b0U8q7H1PZ4zRk1W79mUlbv39eAT94AeDfqRcA/lfrnwD4701Yf69JW35m8pbvaeq+xYKd1+g9eZMPL9/j1rXrPLx5iae33nO2nm8c4um1A/zy9V4efrmHnz/fy8NLe/nxk518f247Nz/azt1PdnL/k108OL+VBx9t4da7a/h8XysfbJrEofZ8ds4aQXdDKl1T0uidOpRtTSPYPTubN1vz+HBDHSdXlvHmokJ2to9j18Ii3lxVw+ltbVw+to5rZ3fx5ZltfPnBLu585jwT/unqR/x88xxP738K9z7hlxsf8P1Xp7h16Qhfv7+Djw6u5eTWdo51t7F/XSOH3pjOgXWNbJhTwOrpY1jRMIJ103M4v3cRFw8vZ8eSSja1FNBWlkB7ZTJL6jKYVWCna24RG2bl01KSxKLaUXS317B96VQOb57PW9uWs2vVTE71tHGiazaH1k9j98oatndU0LOomN6FxWztKKV3YSk7l9ewb2UDe1ZOZveyevaunMb+ldPZvXwaXfNrWdqQz7TcBAriFCQphmARvESy3I28qBAax9hYWJnG2mk5zyvfTFbVD2NF3VA6KhNoG29l7rgI5o4z0VJgZm6+meZ8E21FDhZXJLK0Ko2WghimjTYzZWQkU7LMTMmy0DjG6W5uGBPF9PFxTM2LoXSYlvLhepqKYmmpSmd6SSIzy5KfJ30lUjrCQm6igVExWobZVKRGykg0iInXhxKrDcWmFDhHkHwH4TvwVQa/+ieGvPYXBr/6Jzxf/zPBXgNQBXsTIQ0kXOyDNngISoEXqmAf1EJf1EJflAJvZAEeiH3cEHkNROQ1kDDfwSiCvFAKvF1yfo8PYT4DUAW6oQ/xxCT1x6oIwqYUYFcFE6UWYlUEYZYFECnxI1Lih0nqj1kWgFkWQIQ0EOPzRQd/X9X2pV+Z1KHoJIGualga5EGonxsi30EuAPdVvn3zv+pQf2QCL0L9BiP0HugCcd/Ng0Lo4woNMWvERCoEmJRBmJRBRMgDMEh80Yf5YJTwyWB7AAAgAElEQVT6ESEPcJ3b2rQhmFUCjFI/jFI/TMog7DoRUfow4k1Kkm1a4k1KYk1qEm16kqPDSXIYXeNJOqkAtSQQtUSAWiJAIw1GKxMQoRYRIQ8gXOyFMWQgZlF/YqWDSdP6MyIylIwIOcnhGhyGSEzGWIym4UTGFmFLa8A6vJXYcVtIrz5KfvN5ihZ8QdHiq4xfdoPStT9SueUJ5VueUNH1lMqeJ0x8vr6wruen50lZzrSsFwD+X9cLAP+r9U8A7Mp+3vJb1XX+RH3nA5p6btO+8wZdJ27y/sU7LgA/uXmGZ7eOw/VDPP1uH4+/2cfDL3fz0+Xd/HhhlzOK8ux2bpzdwa1P9nD3wl7und/JvbNbuX1mA18cWMTZribeXlnJ0cUT2DN3DNtmjGT79JHsnJ3Dm/MKONZRyun1texfWMCWmaPonJnFluYx9M4bz5F1Uzi3fwlXTm7g3OG1fHpiM9+d28+ty8e4dvEwdz4/xeNb5/jlxoc8+PItfvj6bX785hTXz+3j4omNnD24mg/2LuHAukZObpnN9o4q1jZls2l2HqunjmBzcy5fHlvJu93N9M4vZk1jFnMnOJg73sqcQgtN2Xo2TR/Nosp4ajKVTBplZF5lOovrR7FqRgHdHZPYuqye451zOL5pNkc3zOTA2insWVHDjiXO+WOnKtizoob9q6awe1k9OzomsX1RPb3ttWyeW0VH3VhmFqVRMTSc0WYhiQo34mUDyTY7q9/ZBdF0TMxgbWMWq6eOYEXdUJZOTGVRZTzzJkTRNs5Ma34ErfkmWvIiac6NZG6+mflF0SwuT2ZFTSbtxcnMHBtFU7aNKVkWJo+00DDKyrQxMVRnmqgeZaE8M4KiVDXlmUYmj3MwrSiB+oIYanLtVOfYKR9lY1x6BFlxetLNcmI1QkxhPkQpg3BogrGrgjGI/QjzdcNn4MsM+usfGPDSvznh2/9lAtz7uarfiDBfIkK9MIi80In80IUGoAsNQCvyRynwRuLnTojnAATuryH2cUMe6Ila6Isq2AdFkBeyAA8UQV5ohD6Eh/phEHmhD/EkIswXqyLIBd4+2IaLfdAJPTCIvIiU+GFTCrApBZgVQWhCfJEJPJEEDkEe7IVBJsCiDftN+lXfubBRHuyaCdaGBTw/B/6bo7qvrawNC0T53ITWN4PcNwYlE3ihDvV/vptY5AKwWSUgUhGIQeKLTuyNTuztArFJGYRVI8SiDnbCUuZPpCIQq0aIwyAh/nn6VYJZRaJNz9A4M5nJdoYl2Ygxq7GFK4jQiNHKhMjDApGHBaKQBKGWCDD0bXlSBGGW+mAOHYxd4k6cyodUg5C0cAlJ4QpijTqiwi1YzYlY7JnYYvMwJZTjGLGIlKKtjGk4zrjmD8mbe44xrRfJW/wdhavuUtH5mPItT6js/tUJ4V7nCsO6HmdC1u8dQ3oB4BcA/tfqdwJ4eu892nZep/PYdd779C43r15zVcBOAB+AG/t5+p0TwD9c3MmD81u591Evdz7cyo1z+7jx6QHuXDzEvU/3cf/8Hu582MPXR1dybvtcznbN4PT6SRzuKGHn3LHsmJXNntYCDi8u49jyKvYsKKJzZhbrpgzjjaaRvDFjNJ1z8jiwahIf7l7Ih3s6+HDfUs4fWceVt7u59E43F0518/W5/fzw3Wl+/OYdbn5ykAefHePhN29z49w+vn5vK1+f7uLCoVUc2ziLt7c00906ng0zc9i7uJxNM7Poacnj073z2bmolJ62ItY0DGdWbgQzcvQ05xmZlaNmaYWDBSVWJo+QUTtMSuNYIw1jw5mSb2ZhfaZzJ+/SSexfMZlDa6ZxaM0U9q+oZfeSKnYtKWdnRxn7ltfw5so69iyto3deBRtnTWBtYyFLasbQUppJfVY0VcMiGZ+gItsqYlREAGOsQirTtUzPd9BanMCSmmGsmzqadVNHsqJuKIurEpg3IYo548y05EUyL99M2/OvW/JMtBbYWVAcz+KyJJZVZ7CgJIWWwgRm58XRMMrKxKER1GREUj8yipI0I9kOCSMsIeQnq6jKsjIxx0rlaAsVoy0UpOkZFSsnzSwmNTKMdLOc5Agp0eoQLNIArLJAJ+wkgSiDhhA0+FXcX3XCd8BL/4bbK3/E160fYQFDUAV7ow72RBs8hIhQL6wyf2wKEZFSIboQfxQBnoR5uyHyGIDQ/XWCB7+GzG8IigBPFAGeyPyGIPEZjNTXHVWQNwZxAPEGGSapPxqBOwaRF9FaEYkRMmL1YizyQByaEKyKICLCfImU+GFVBOHQhBClFmJRClAKvJAEDnFVtOpQP4zyYEzqUJcjuu/rCGWIKw2rL66yL+XKbpC78qb7Rp0ilCJnqzzYG2WIryugwyALdp3/mlVCrKpg7JoQrKpgIqT+GMQ+6ERe6EReaEM8iZD6Y1UFY3v+ns2KIKyqYKK0IuJNcpJtalLsOpJtWlIc4QxPsjMyNYbMpCjSE6wkRZtwmLSEa+VoFWI08lA0SjE6ZRgRCglWtZRovYxojRi7IhCr3A+70o9oTSCJxjASI2TER2qIN4cTb7URb48nLjoNR0wOjtRpJI9ZwajKrYxtOEhW4wlGzThDTttlcju+o3zjI8o3PaF8y69Udjvng2t6HlPX/YtzTPJ3JmG9APALAP9r9Ttb0NN67zJ3+zU2HL7GO+dvcePadX65fcXZgr59DK4f4Nn1ffx6dT8PP9/F/Qu93PqgkxunN3P1dDc3PznIrcvHuHPlGPcuH+H7ywe4f34PV9/ewKV9i7i4ax4fd8/k+IpqdrWOY0dzLnvnF3FgUSn7F5WyoXEkqxsyWDkpg7VTRrBx1hi2zi/iyNoG3tvawvHNM3l323w+2r+M9/ct5909S3j/4Bo+f38ndz8/wZ0rx/juo73cv3KUB1eO8vk7XXz7Xg+3P97JxcMreX/bPM70zGH7vCIOLqvk3U3T2NU+nv2LS3i/azqrJ2eycXo2iyviqR8mY+pwCS25WuaMVdE8Rsn8QgMzsmTUDw+lbriY8qEhTEgV0pAXwbJpI3lj5ji2zC1hW3sV2xdWsbW9jK7W8WxpHUf3vEJ2L6li+8IKNs4upKNmBK0lQ5ldkMq0nHhqM20UJWqZkKRhQpKGokQ1xYlKqobqmDbGztziRNrLU+ioSWdV/XBW1Q9jaU0y7WUxtBRamZNnYs7YcOaPs9BeYKVtnIW2fBsLi2JYVJrIopJkFpSkMG98Ei2FSTTnJTJ5pI2KFCOliTrKU4zkx6pI1fmTqPUlL1HNxGwHFaPMFKTpyU/RMjJGRozGF6PQDaPQnShlEPH6MJLCFSSFKzBJ/YkI80Ud7InIawBe/f/CoJf/h8t8NfjVPxHo8bqzbSz0ROk/GIV/fyJDvYjRCInVyTDLRaiCvBF5DCBo0KsI3Poh8hhAmLcbUl93JD6DEXsNQuQxALHXIOT+HuhC/ImUBf8GwMZQb+KNEobHGBnm0JNsUpBmVZNsUhBvlBCjC8WhCcGuCsYiDyRC6u9cZfg83aov4arPidznTu5rS/eNJxnlwRjlwc/NWoGEK0JcIRsRStHz6jYUy/M55b7n+8aPzJowLFrnubNdE4pDF0qMIQyHLhSLUoAxzNcFX43Qg3CJnwvAffO8dk0I0Xox8SY5SVYVyTYtyTYt6bEmRqY4GJkaw7BEOyPT48lIchDvMGOL1BGpVxJhUBJp1GAJ12HVqonSqog2qIjWyYnSSrCqgp0VsTKAKJ2QaL2YuHA5CSYNyVYDqTYzaXYbCfZU7DHFONJmkDJmCRnFmxk1aR/Z098md95Fxi29StmGh5RvekJZpzO0o7oPwt1Pqet+7Fxh+HyL0n+kFwD+r/UCwP9q/Q4TVkPXD0ztuUfz1musP/gdb5+7yfWr13h85zOe3X0P7hzn2bU34do+nn67l5+u7ODW2U6+e2c9X59YyxcnNnL1k4Ncu3ycW5ePcfvyUe5dOsi9T/Zy9Z3NXHxzCZ/ubuej7lkcXTGRHa0FbGvOZXtLIT2z83hjykhWTspgSW0ai6pT6ahJZ9OMsexZUsXRdVM4sm4Ke5fVcnzTbE72tHBg40wOds7hg0Or+ebsbm5dOsTlU11cemsLty8c4NsPdnJ6x2IuH1vPnXO7uHBwOR/tnM/bndPZvbCU97tmcLZ3FvsWFXFiZRUn19Ywr8TBoopEGkaoKIsPYEqGiDnZCubmyJk5SkRrrpy5uXKaRouZNDyE6kwhZekCakYraatMoKNmBCvrx7Bm6lhWNWSzrG44S2qHsrw+g9VTR7CuKZultZnMGhfDxAw95ck6ajLM1A+Ppm64g7K0cKozTUwebachK4op2Xaach3MGZ9AW0kyC8tTWFiexIKyROaXxNI63sbsvEhm5UbQnBtJc7aB9gIriydEs6DQTnuhg46SRDrKUllYnMS8okTm5MUyc2wMM8fEMWV0NBXJ4RQ6lOTZZQw3hZIWHkyGSUR+kpbyUTbKR1nJS9Yy3C4mJVKATe6BLnggRtEQzBJ/bPJgolRi4vRyIsMC0Ak9EHv3x2/AS7j99d8Y+NJ/d8HX160fwd4DnXO/AW5IvQeg8O+POcyHOJ2IOL0ckywEub8HQYNexe/1lxC49UPq645a4IMy0AuprzsijwGEDOlPmLcbykAv9KIAjGGBRIYFOFvZQg9MUn/ijRKGOfSMiA13gXiYQ89Qu5Zkk4IYXairPR0u8UMvDvgNbHWSQFcqVl8bOsooJyZSRXSEEpte+huTlkLo48qj1oYFohL5oRL5uRKw+lKwoowKV/pVH4CtOgnReokzLjJCRly4FLsmhEhZAPpQb7QhnuhEXq4KuK/6NckDsaqCcehCsWlDiAl3tqGTrBrSY02MSo1mZGoMGQk2F4ATY6xEW8OxmY3YzEaiLJHE2MzEhIcTYzBgU6uwKGWYlWGYFH0jWIFY1MHYtM9hHyEjxSwn3aImw6Ij1RqFzZyFyVGFLbmRhKxFZJR3kzP9JIULLjFhxXXKNvxE2cbHlHX+SvkW56zwxJ5n1HQ/c0L4BYB/l/6fmq1O0P5n14m9TtD+R9d/nF/9/3p9oX8O4P9qHGlyz89M7X7A7J7rrD7wLSfP3eDatRs8uvc5v979AO6d4Ner++HbPTz7ag8/fbqVm2c28NXxVXx2eBkXD6/k6tk9XP3kIDcvHubWJ29y78Kb3P54F9+8tYkLe5dwdlsbZzpncGhpNb3N+XTNHMuWGWNYXZdJ2/gYOmqH0T4xnTmlCbSUJLB2Wg77l9VxaFUDOxdWsnVeKYfWTOHg2ka2La1h3/omPjm+jpsX9nHr0728s72ds/uWcuP9rVw+spYDqyZzbs9CHny8jcsHl/BuZyOHV1SzvTWfD7tn8N7GBrbNyeLo0hLeXFRIS144c8YaKInyptjiztS0YGYOD2Xu6DBmjRQyP0/J4gl6WvOVzMyRMjtPzYyxKqbnamgvc56zLqlMp6Mijfkl8TSPszI730LbhGgWVCYyd4KDKdnhFMWFMirchzGRAVQma5ieHUNzXiJTs5xmqNbiZFqLk2mZkEhrcRLtpUm0lybQXppAy/goZuWamJ5jYOooDQ0jlEwbrWHWWCOzRutYOM7KkpIYFhU5WFgUw9KyZJaUp9FenEhbYSIzxkQzdaSdadmxTM2OoyrdRK5NSqZBSKomgCy7jHEJOvKT9BRnmKkY5SA/2UCKUUCsNgC73Bebwp8YjZAoZQhGkT9agTc6kR/GsEDkgR4EuD9vPf/lv9H/L/8Nt1f+iHu/PyPwGuCMfvQZhNi7PxLv11AFDsQs9SFWG0KMNowIqQCprzuBg/6Kf/+XCfF4HbXAh3BJEHpRAMogZ2ta7D0Qqa87yiBP1AIfVAIvFH5uqIMGYxB5YZEHulrQQ+1aMqMNpFnVZETpGObQk2pREasX/82YJQvArBI6jUyRamIj5Ng0YVg1ImKMCpJtWmeAh0VNis1AklVDjFGBWSVELw5wnR/3tZcVQh8kgR5IgzzRiAN+U/na9DJX+EZfbrVVLSbWKCMhUk6SWU2iSUG0XoJZEYRB7IdO5BypipQFPHduC4iUBTnft8LZtjZK/bConWEbCWYV6bEmRqfFkJUey7BEO8OTHWQk2EiOMRNnM+KwGImxRRAXZSLeYSXBbCZKrydcLkUrCUEnFaKXBaOXC9BKAzGpQ7DoQnAYxMRHSkg1y0g3y8m0KEm3ROAwpWIy52BxlBE7dAYZ498gd9oxStovUbryBqVv/Ejxxr5dwr9S2Q013VDXBXUvAPz7AVy79Wdq+oai/xeu/xWg/9n1fweI/1nQxb/6P/j3vr++X0TXL2pfNnTvI6ZsfUTTlu9p6bnF2oPXOXbuNl98e517tz/jyf1z8OBdnl17kyefb+fp5e08vbiNe+9t5Mr+BVzZv4Bv31rN1TNb+PZ0N1dP93D7ox08OLebe2d3cu3tzXx9dC0fb53PsVWTObi0hsPL69jcNIZpIw2UxYdRM0xL6TAN+alySoZrmVeTwY6OGg6smkJncxELKtJZ1ziGAyvqObx2KtsWV3J4YxOXT6zlk2OrOLq5iaNrarm0Zx6nN01l/+ISPu6ezud75/HOujr2tReybU4We9pyOb68jKNLSzi6tIQtjUM51lFEb9MwZg4T0zJSwvQ0AVU2N2qjhjAnM4R5WVJmDxOytMDAonE6lhVH0jE+grnZKlrHaFhUGMG8XB2rKmJYUeZgwXgTc3ONzB0XwbwJdmbnRTBpuIKxFg/y7d4UxQRRmRrKlJFaZuVG0FYYRfuEGJrzLcyfEMfiikQWlSfQVuRgzjgrcwsstBXZmV/soClbR216GNUpQiqTBFQkBjEpI4zZOTpaco2050eyaIKNxRMcLJzgoL3QwbzxMcwrimdWbjQz8+KYnhdPQ04sVZlWxsVpGREZSpo2kNEWCWMdSsqHWqjNiqUoJZyhEaFkRErITQwn3SwnThtClDKYeL2UOL0Uk0SA5rkZKizQC4GPGz4er+Pt9iqDX/szA1/+nwx+9Q/OZQxD+iH07EeY30BUz89pTVJfrAp/bMpAbGoRGqEXwe79CBz0EiLP/qgEHuhEfmhDvDHJhehEPsgDnBnTUr/BSP0GIfYeiHDIq8h8+yPz7Y/CfyA6oQdWRRBxhjBSzMrfwLevAo7Vi3FoQogzOM82E00KEiLlxBplRGlFrpZwoklFml1LfITCBcgks5L4CMXzVrGQCGkgulB/dJJA15Yk54IGb9fscF9whzYswFVdG2QC1KF+yAM9iJQFY33eUYjWiInWSLArQ7DIhJgkgUSpxNgUQiwyIWZpEBaZkCiV6P9l7z2jqzCstN35ce/6ZiYzLnT1fo5O7733Kh31DgIBQl1CDSR6L6ILEB1sUwwIBBjbsR3c45ZmO24ZO65xEvfYBhdcnvvjoBN7Jne+meTLyuRefux1kFBBLK3znL33u9+XQpuOmEtP1KklZFMRsCiIODSUBa1ML/YxqzxEQ1Uh00tDVBZ4iPksCbORAo+J4kDcZzritRN0WfDaDDhNKuyGeG6xyyTHY1Hi0ImwqHNw6/OJudWUBQyUejSUutWU+W1EXT48tggeRw2xwn7qZu9ldt+dNK3+GS3bX6Xj1g9pv/0yXWe/pOf81ywcgyVnYNUZWD32bXxN9pcIsf7C58d/D+Y/Bervvj2e9rRw9AoLTl/+mwP+H/4iF5PvAPjPrb814P7eADz+C7Jo7AuWn/uCtaOfsm3sI449+BGPvvQpb7z7MX/4w2/48pOX4A8/hXce5KtXL/L1r87zzYvn+MNTt/H6pV28cf9O3vvJrXz49Cjv/HSU3z95ivd/dpYPf3GO9392lrcfPcavf3SQn5/ezONH1/LIkZX8aO8iDi6spadQRb01nZmuXAqMSQQNScwtUbN3zRzuP7aWew4s5fDy2WzrKOHUhhbu3TvIhe3d3DnSxy/v2c1zP9rN/bev4sETy7h/byfPnFjCI3s7uWtTA08c6uWnty7k7s2zObmsnDOrqrm4cSaXhpu5c2gWFzfO5OhgEZeGmzm1rIyt9Sp2z9ayfYaCNSU5rC0VsHOWlpF5JrbNVLO3xcmuRiv7O7wc7g4y0uJipMXFkZ4wh+YHONzj53Cfj/1dPobbnexo97C1zc2KehPzYyJawrl0FYlZVK1hdYOVoRYX2zr9jHQH2dsTZVt7gOHOCLt7Ctg5P8K29gCbmj1sbvGytc3PmgYzi6qU9BaL6C0W0VeST3+piKW1KjY0Whlu87C708++nij7emOMzC9gR0eUrW1RNrfGWN9cwKq5ERbPDNJX7aG9xMG8QjOzAnrqfVrmhPQ0hgy0FtnoLHPREDRQpM+j0CCixqtnethKkU2BXysmoJcSMipxq0QYxVmohOmoJXnk52WSm5VMTvo0spInkD71WnpRzrS4NaQwBaM4LS4oUufg0wkIGvMJmyX4dPmYpVmocqYhz5yMJi8ZszQLp1qIWysiYJLjVAvR56ehzJ6KPHNyomQZk1BmTkSdPRmDMBmHIpugUUKhXUWRU0ORU0OF30SF30SpR0/MoSZqVRCxyIlaFcQcagpsysT7wmYZQaOEiEVOsUtLhd9Euc94LdReT5FTQ6Fd9UeVtT5+xjS+D3bqpf8BtuPq6fFTJqM894+pSvkZONUifNr4/2uBVUvMridm11Ng1RK1aIiY1YSMSnxaKV6NBK9Ggk8rJaCXEzApibn0RBwawnY1UaeW0oCF6gIXdUVephf7qCl0UxlxUOwzUeiOA7vApaPQHR+rh/02Al4bPpcRl02L06TAaVLgMslxmxXYNELMylxcOiGFbi0VIRPlQSPlPh1lfhMlAReFnhCFvirKCrupqdvKrLZRmlf8hI7hNxIA7hz7kvnnv6J/7GsWn/malae/YfWZb1h69n8+gMc/bvDs59+D78LRK9cB/LcG3N87gFePXmbz2EfccukDHnrhCq+88wkffvQOVz54KS7E+t1DfP3a3Vx9cYwvfnmSj546wpsP7OK3j+zl46dPcPmX53jvZ6f5zWNH+c1jR3nniRP87rFjvHrpAC/cuZOfntzAz08P8bOTG7h7uIdtbVEa3dkUiP4JT+7/jXzKP2DJ/2c6akzcvr2Tew4v5ZbVc9gxv4iR3jJGNzRzbnM7x9fM4b6DA7z+6GEePb2KoxvncunIQu7Z2cLDI238cHMDF9bVcd+2udy5sZ5b+iPsaXdzS3+EMysruWtoJrcvKeHk0lJu6Y/w4K4WTi8rYXi2jn3zjIzM0bGlVsqWWjkjcwzsbbawa66BkSY72xuM7O/wcnwgxoFOPyMtLg52BTjcHeRwj59DvV4OdgcYme9lZ6ePoSY7CyuUNHrT6SjMZ2GVmjWzbWxp87NjfpCdPWH29obZ31fIru4oO7ujDM+PsL0zxJY2P0PNHjbMc7G+0UlvqZjOwjzaozl0xQT0lUkYqFKwYqaBoSYnI10h9vVEOdRfwsEFJezpLmRbW5ihpiDrG8Osa4qydKafrjIrjWEt9V4VDQEtTYU2WoudNBdamB3UMdOnpt6rosQoxC9NwSVOJajOZXrYSswqx60UYJfl4JALMEmy0VwLPhBlp5KZNo30pInxmnojaVNuIDdlArK8ZKwKAVZlLnZlDk51Hj6dgIAhn4g5fr7kVudhlWRhEKSiy03GIs7EpRQQ0EsJGuLdnlslxCBIRZ42EUnyTUhTbkaRPgl11lQUGRNQZ0/GJErFpcolZJIStSoSMB2HbtAowa8Xfa98unycyrh/9bhK2qsVJiBe6tFT5jUkVNXj4i2vVohHI8CpzkvskMeDHMZzg8ehPC7eGveQ1ogyUAnTUAnT0OVnYJHl4lQI8WmlRMxqCm06ip3GRMU7YMW1jliCWyXCpczHpczHrhTGjUXMcvxmeeImuDxkozLioCrqTKijxwEccWgI2VQErcq437TXTNBrIegyEXAa8dm1eKxqPBZlogM2K3NxaPKIOFRUhs1UR61Uh8xUBC1Uht2UBkKUhaqpiHVRXbmB6XOP0rT0Sbp3/Zbu2z6h4+TndJ79ivnnv6Lv7FcMnvmaZSe/YsXo1b+LDvhPfew4iK8D+DqA/2wALzt/lWWnL7P61Hvsuvgu55/8gJ/923u8+uZbvPfWC1z+zVN8+7vH+frVH/LZ86Ncefo4HzxxiN89vJt3HjvAx0+f4JNnR/ntE8d59cFDvHxpP68/cIjX7j/Ir344wjPntvLM2S08d347Pzu5gfOb29nUFKTFL6BQ/M/YUv8B+eR/oMiSytqOKIfXNLCjr5SlM+1sbPJxbEU9x1bUc9uy6Zzd1MyTJ1fx83MbOTfcypHVdVzc2cp9O5u5Z8ss7lg/nYsb6rhzYz0nlxazt8PDzmYru1udHF9UyPm1tRwdiHL7khKOLyrksf1dnFtdye5GI/vmGdkzV8+OeiVb6xTsqFfHwyOaLYw02dnVaOX4QIw71tZxa1+UHXOt7GpyxLviHn9iPD3c5mJ7m5v1c20MVKpoC+fSXSJlsEbL2jkONrV42dLmZ1unnz3dEfYtiLGnL8aunoIEgDe3+ljf6GRFvYnFNVo6CnLpKMilszCP3lIxi2pUrJhpYF2jjc0tbkbmh9nfV8ShhaUcWFjGrvkxNjWHWDPHx/JZXpY3BOmtctIY1lLnklLjkDLTp6Y5ZqerwkdbsZ2GgJYqm5gSUx5hZQZ24VRMOZOxCZMotisJGSQ4FXmYRRlo8lJRZE1Dmj6Z/PTJZCVPInnqBJIm3UDy5BvjiUdTbyQ/YwoaUQZeozReehFegxC/Pj56DptEREwSPBoBNmk2pvx0rJIsvBoRIaOcoCE+cvVqRNhlOehyk5GnTUSacjPKjMkYBKlYJVkY81MwiVKxSjNwqXIJGMR/FFmpchOQtUjSMYvTsEozsMkyMYvTMAiTUWdPRi9IwixOwy7PSnyNApuSYpc2oZwOGMRx6CpzsMkysUozMEvjp1UWlTDhDz1u3OZaEa8AACAASURBVDE+lv7uGZNdK8Ygy0Ejykj4YZsk2dhlebhVIgJ6+bVRtCZR3+18PWoxHrX4OxAWxB3F1ALcenF8d+3SUeI3UxG2UxmJ761L/GZiHgMRhwa/WY7HIMFjkOAySAg49QRdJkJuM2GPKV4uI0Gn7prgTIZdGzcICVhklPqM1BbamVHooCbqoDLkpMzvozxQRk2snRm1G5nTcjsdy5+ib/fv6Dv6GfNPfUX3GHSf/5a+c/GYwsWjX7B09HOWjP0F8P0/AOD/6vPvv4fwdQBfB/D/GQCPfcmyUx+y4ezbHLrvLe5+4k2e+uUrvPryc3z05i+4+vYTXP31fXz+/Bif/OIYHzxxgHceHeG9x/bx4U9u4b0nj/LWw4d5+d4RXrxrmJfu3smLdw3z/B3beGZsEy9d3MELF7bx+G0rOLNhHrs7C1lebaTRkU6h5AfE1DfRXq5iTZOfBdU65njTaY8I2Njo5rYl1RzoL+HwQBkPHx7g6TPrGN04h0NLyjg91MDJ9dP50fA87thQzYV1Ndy9eTrn11ZzbFGEQz1+9nY62DHPzJF+P2dWlnN8cZTRFWWcWFLAwyMtnFoa40Cblf1NJvbNM7KrQcPWOgWba2TsaNByoM3O7nk2DnZ4uWNtHfdvn8eJwWJ2NTnY0+rmQKePQ90+drXY2DLbyMbZRoYaraybY2X5DCOLqrUsqNCwqFbHinozqxusrJvrYFOrm91dIfYtiDHSW8jO7ig7usJsbQ+wscnNqlkWBqvU9JZI6S2RsqBcwWCVmqV1elbNsrCxyR0HeUeQvf1F7F9QysGBcvYuKGNHZ4z184KsnOVmyQwXfZU22otNzAmqqXGIqbZLmOFT0Ri10FbiorXIxiy/hgqrhJgul7AyC5c4GUteHMJWUQpOeTYOeS5GYRqyjCkIk24ib9pN5CbfTFbyJFKm3BSH79SbyUqegCBjKqr8DOxa8R87LrOMkElMyCAiaBDGS59PwCDGqcyJ3war84haFRQ5NQSNEuzyrO+BUpU1CW3uVCyS9ITphk+Xj1udlzDjcCiyE3+2yTIxiVLR5U1DlTUJVdYkNDlT0OZORZU1CVnaTYiT/xVl5sTEDtmlyk3cDxfaVQnXrHE3LZcqF7s8C4skHYMo7kU97qI1Pn4eTzUaB7PHpEjYXY6rp63qfBxqEQ6VALdKiFcjwq+TENBLE+XXSXDIc3Eq8nApBXjU+df2wJLEhMChEuDSCPAZxIQscgocaoo9esoD5njaUSC+u465tATNMtxaIU51Hm6tEJ9Jhteixm/TEnIaiHrMFPqsxHwWCr1mYu541xy0KnHrxXgMIgocaqrCNqbH3EyPuan0Wynx2CnzFlJf2krrnG309p9nYN3TDOz+LQO3fUnfyW/oOQc9F6D/wlcsOBcH79JzV/5uAPzvITz+eB3A1wH8ZwN4yfmrrLz4DcvHPmXNmXfZceENbrv337jn0Rd47vkXef83L/LZb37Kl68/xOe/uoMrz53kDz+/hQ+e2M+7P97D73+8n988fIDXHzjAy/eO8MKdO3j2/BaeObeZZ6/Vr+4c5unRjTx0cBFjQ80cXVLHro4CllcbaQ8J6avUsGSWmfmlMir0N1Gu+Vf6SyVsa/GxsyPAnu4Ip9fM4OmTy3n0cB+7uuL70zMbZ3J0WQl3ba7n9Ipizq2t4I4N1ZxYUsBtAyGODoY50O1muNnEng47RwfDHFsU4ezqMo70+7lzqJaD890c6XJyuM3G4TYbh1qt7JylZahKwtZ6FQfbHWyarmFXo5WTi0sYW1nF4e4QIy0u9rV72d3sYF+7h80NOtbUKFg9Xc362SbWzraxapaVVbOsLKoxMFitZ6BSzaJqLStnmtnYFAfw/oVFDM+PJOC7YZ6LVbMsLK7RsrBCSX+ZnGXTDQlwr5vrYKjZy46uMDu7CxieH+XAYDkHBivZP1DBzp4SNjaHWTbTw0CNjb5KC80FOuaENdR7FdS4JFQ7pdS65Uz3qKn3aZkbNlHvVVFll1FmFlGgFxBQZmITJqHLnoQ0+QYMeUlYxJloBSnxzjf5ZgRJN5MzLb7vnTbxX5ly8w9ImXoDWckTyM+Ygl6ajdsoje8cHWoK7QoKbDKiFgkhYz4BvQC/Li+xB/ZoBIRMUoqcGmIONR6NIAFeZeZEVFmTMAiTcSpzCBjEhEzShOWkRyPAIklHL0hClzcNvSApUYqMCcjTb0aWdhPy9JsTIFZmTkz83TjUncqcxBjarxcRNEq+N54eL5cqF8e1O12bMg7Z8VQju1aMWSlIhDeYFHnYNCI8JgV+qxq/VY3HpMBlkOHSSvAZ4iD9bgX0UnxaMT6tGLssB7ssB6ciLwHqgF5KxKwkaom/sAlbFURsSqJ2VeKmuMito9RnpMxvSgA4YJLGx+bKnGunTXK8ZiU+q4agQ0/UYybms1Dkt1Lii9f4+DpsV+M1xm+RS31GaguczCh0URO0UuYyU+YN0FDaxPzGLQwsPM+SdT9nYMebDB65Qt+Jb+k5A73noef8VfrPX2Hw/CcsvvAJf2kc4V/7+fu7Kus/1QlfB/B1AP9FAF568WsWn7/CirEP2HD2LXaO/Ru33/0cj//8Jd5+89d8+tvnufr2E3z1xo+4+vIYV547wcc/Pcy7P97Lbx7YxZsP7OWthw7w+oP7+NU9wzx7boifj67jmTMbeP78Zp49u5Enj63gwX39/HBHB2fXz+HIYAXbm/1smB0HyvomFwOVKuZ5U2kLZbF+toldnUGG2zwcGSjk8SN9/OSWBdy+ooKRLh97e/wcXBDm+JIYF9ZXcfviCGOrSjizooiD853c2u/j9sURDnQ52NlkYPMsJbtbTNy2wM/5NWUc6nZxbnUpBzvtHOqwc7jNxtH5bk70+tg3z8yGChHrq8TsaTKztlLGxloV2+eY2T7HzKZ6PSMtLva2eVhfq2LbbBNramSsqJCwqk7FhjlmVs00s2y6kcXX4NtbqqSrUEJPsZQltTrWNzoZbvcz3BWMhym0+Vjb6GDJdD39FQr6yuUsqtWxfKaZtY1ONrX52dweYKjVx5b2MLv6Yoz0l7Kzp4h9A1XsWVDBcHcx65pCDNZa6SjW0BSWMzsoY6ZXygyvjDqXlGqnmEq7mBKLiCKTiJhRQK1LyXSPmjq3hhqnihKLjLAmD6sgCVX6TeRP+WeU6ZNQZyUhz5yKIjMJZU4KssxkcpMmkjzxB0y++R+ZcuP/InniD+K2k9cA7DPJKHIb4jDwaClxqylyKIhaRAR1uXg1OfF9sEVOkVOTEEoFDGKs0gy0ufEdryztJlRZk7DJMhMK5oBBnLCftEoz0ORMQZ5+M9LUG5Gl3ZQAbv60HyBJuSGxK9bkTEEvSMKYn5IYS9vlWXg0gsR+dxywDkU2VmlGomyyTOzyLJzKuJ2mSyPArZPiu3ZS5DcpcWklWBWCRNyiXpSZiEh0qEW4dVI8+jh8HWpRPDji2k56fHw+Xn69KAF8pzInsa8e97wOm2WEzTIiFjkRizyx5w4YxIlJQolbR5nXQKlHT4FNGTcgUefh0+UnwiiCdi1hp56o20jMbaLYa0lURdhOVdRJWdBK2K4maFYQc+kpD1ipDJip9Bkodekod7mpi1bTWDVAW9M+ugfvo2/98yzc9zG9t16l+/ZvmX8W5o9dpefcpyy48CGDFz74mwP4f/f537sg+RMQvg7g6wD+swG8+MJV+s9/zoJzV1g69gmrR99h4+2vsP/sC1z68b/xysuv88nvX+XLd57m298/wjdv3s2X/zbKp88c5d0f7+X1+7bz5gN7+e2jh/jdj4/w60u7efbcED85uYqnR9fzwh2b+cmJVTxyZJAH9/Vz/54e7tjczC2LKtjTVcBIZ4StbX52zg+xc36Iba0uhhqtbGl2MNIV4GB/hNMrK3jtro08sLuF7U1mji0u4khfkE2ztJxcFuPc6tIEgE8tLWB3i4nDPW5OLytkX4eNHY06VlUKGKqXc7jHzcX1lRzp9XBxfSXHFwbY22xif5OJY90eRgfCHGq1s7ZUwMqSXLbNVLN5hpaNtSrWVMlZXipiVYWMfe1e9nf4WF4qZkOdmhUVEpaViVk/y8jQXDsrZhjpL1PQXSSjt1RJe1REcyCX9kg+g1Ua1s6xx32bm5xsbvWxodnN8pkm+srldBQK6S6RsKzexFCrj40tXrZ2htjWGWVzW4gt7WFG+kvZu7CSnT0l7OqvZFtPOetaogxOd9BaoGK6O48KSyalpkxqXWJq3OLvwbfQkEdInU1AmUmFVUKtS0m9T0+tV0u5XUlIk4dJMA1p8g1Ikm5EmnIzopQJ5KdMQJWbikmai1aYhSBlMulTbyRp8r+QPPEHZEy7gbzUichzk3FohHGfYreOYq+Wcp+OyoCBMo+KQpuEkD4PnzqLgE5IkVNFbchGdchMoVWJQ5GJSZiCLm8KyvQJyNJuQJs9BZcqm2JHPPbQqxagzZ2KSZSKNncqsrSbyJ/2A4RT//l7lTf5H5Gk3JDY9Y6Dd3zU7Fbn4deLEjDz60U4FNmYxWkY81MwCJPRC5LQ5k5FkzMFgzA5sW/26fLx6mX4TUoCZhU+owKnRhxPeMrPQCNIQytMR52Xiio3JS66kseFWzalEKs8Jz5ivgbW73bf3wXxuJ+1XZ6VeAHg0QgS7/do4l26UxkfwbtU42pwxTUxmZZyn5ESt4awWYZXew3ABjGFTh0FTkOiCl1GCl1xEMfcJspDNuqKvNTGPBR5jYQsSqJ2DUXuuDitxKWi2Kam2G6m3BWmMjCLutKlzGs+SvvSx1iw+x16DnzG/KPf0HXqW+aPfsH8sx/Te+59Flx4n0XnPvm7APCfujf+LmT/xwL4P0u6GBi78lcH8P90wP6l//6/5OcbGPuc/vOf0zt2hUVnLrN69GO2nH2P/eff5Px9r/LYEy/yxisvcfmd5+Gjn8O7D8Fv7uHrX5/n46dP8JuH9vLmAyO8/eh+3npoPy/dvYVfjK7lZ6dW8vSZdTx9Zg1P3raUx28Z5KG9fdw73MYdQ/M4u24mY6tncWZtPXdsmsvZDfUcX1HJrYuKOLqkhJMrKzm1qooTK8p4fnQ5D+xu4dSyEm5dGORIX5BD3R72ttsZabVya7+PU0sLEh3vrmYje9osHOp2caTXw45GHSvKc1lbI2JvuzXRHZ9eVsixBX4OddjZM1fPyBwdh9ts3NLhYmSOgU11ctZXiVldLmFZkYCBaDaLY3msqVKweaaBbbPNbG0wsXG6hq1zTAw32dncaGPjHBvLpxtoDeVSqZvALGcGdZZkZliT6CqUsL7RxUhfjD3dBWxp9bGl3cuGZierZltZVm9kWb2R1XNsDLX62NoZB24cvhHWz/OztaOAPQsq2LOgiq1dxWxoK2TlvDC91VZmByXUuQTUuUVUOwQUGzIp0mdQqMugUJdFVJ9FVJdDSJ2JV5aGU5REgV5AiUVChUNBqVVKWJOHTZiEOuNmZCk3Ip52A+KkG5GkTUKWOQ1lThpqYRZaUQ46cS7CzGkIMqaSnXQTmVNvQJw5FZMiD79ZTsgWd08quQbfCp+OEoecQouYIks+MauECo+WCp+OupCFmpCJmFWOS5mJQ5qOW5WFVZSCX5dH1CTBr8sjoBUQNonwqnLQ5UxGknIDgin/RP60HyQAqc6enBgrS1JuIOvm/4vcSf8LgzAZj0aAW52HVyskalUkhFfj8HOr87DJMjHmpyS+xninrBckocmZgi5vWgLiLo0Yt1aCSyPGocrHKs/DLM3BIsvFphBgkeVivia2MktzsMrzsCuFOFT5OFTxve53k5r8elFCyR1zqClyagiZpHi1QrxaIQ5FdkJ05teLsMsz8OnyCBpF+HR5eDS5eLVxKDuVmUQsUgpsMkrcGir8eko9WiIWCUGjKB6iYVESscVznIvcBkq8Jkq8Joo98ZvnukIf02N+6gp9VIacxNwmInYdYZuWAoeWIruSApOcqEFNqd1DVaCaGaV9NM7ZTXPvXXSse5GO4feYf+QqXce/pfvMV/Rf+IK+8x8wf/S3DI59/B+Sj/47Rhz/lefPvyUgrwP4OoD/cwDf8Rl95+K/lCvPfs6GUx+xc/T3nLzrTS498jKvvfYGVz58FS6/wLcfPQHvPABv3cflF87xzpPxm+C3HtzD6w/s5sW7NvPs2DqeHVvHM2fX8ovR1fzk2DUA7+vhvp3t3LW1iYubG7lzaC53Ds3mh9ubuDDUwOiaGk6vrubUqirOrK3l/NAMLm6ZxUtjq7h3+1xOLI5xankRJ5cUsq/Dwe55Jg60OzjYaeeWPi+He9zsbjGxfa6WXc1G9rZb2dtuZahezqJYOivKcxmep2d/p51b+30cXRjgUJeDfS1mds/WsqtBw4FmM4fbHOyZa2TLDCWb6uSsqZCyoiSfxbE8lpeK2FCnYfscC8ONNoYbbeyYa2FXi5PheU42zrayarqRwQo1LcE8ak1TEgCut6bSERWxusHBjq64YcaWVh/D3SG2dvoZavWyodnNxhYPWzoCDPcUMLKgmG2dUXbML2JLe5T184JsaAqxvauYHV1lDLXFWDYnQE+1nYagjDJrNpW2XOq8UqrsQgp0aXglk3GLJuIQTcIlmYJXlkJAmY5fkYFPHn8Ma3IoNAiJGgT4ldlYRSnoc6ehzZ6CIn0S8sypyLOS4vGAueko8zJQCTJR5WchTJ+KMHMKgrRJCNInohKm4TJIrt2aail0qajw66kNm6nwaYhZJUTNAkpsYqq9KmqDBmoCRqr9Bio8WqImMV5VNkGdgJhVRswqo9ytodKro8ylJmaVEdILsUtS0WRPQJk+AeHUf0aU9C/o8qZhk2VikaQnrClNolSkqTciSbkBszjte6ItlyoXY34KZnEaJlHcUWscuONlEqUmOmFNzhQUGRNQZU1CL0iK753zMzCIMjGKszCKszCIMuPKZqUw7uSlFMYTnxQCrPK8uH2mTorfGM8lDptlhEzSxMh5fLRcaFdR7NISc6gT50/jiu5xNbdXm4dbnU3QmE+BTUbEIiFkEhE2iwka8/Hp8giZREQsEopdqviLIL+eIqeSmENBqUcb36Mb5UQtKgqsaoocOgqdf6yqsIuaqIfaAi9VYRdFHjMRu46gRU3YqsGvkxAyyCiy6qhwu6jwxagMzWR61Qoamm6ladHjtA69TvveT2g/8iUdxz6n69SndJ58h/Zjb7LwzMcsPPMpA2cvM3D28n8rivA6gK8D+O8cwFdYcPEKCy58xuDZL1kxepU1J6+w9cQHHDn/Oy5eepVX33iXy394G754BS7/HD74Mbz7CJ//+l4++MVpXr9/D69fGuaVe7bywh0beO78Op6/sJ7nxtbwi1PLefrkcp68dYCH93RxabiVS8Ot3L+zjUvDrfxoRwsP7u7g7s2zuWPDLC5ubuDi5gYubJ7JPTvn8dgtvfzyzHLu2DiDY4MFXFhXw/k1FexvszM8W8fhLjfDc/TsnmdieI6ezTOUDNXJ2VKvYutMNZtnKFlZmkeffxqDkTQ21srYMVvH/jY7h7vcjDSZ2TVXx/BMFcMzVeybZ+RQq539TfEb4OHZOjbUKFlbKWNVhZR1NUq2NpjY3exkT6s7cQ+8v8vP8Dwna2YYWFyhoq9YRnskn0ZPDh0FclrDIjoiEgYqtaxv9LCzu4D9fcVx843eCNt7w2zrCbGtJ8T23ijD/YXsXljCyEAp27oL2dFbwuaOGKvnBlk+y8vK2fE831VzQwzODNBUpKfEnElAlUSxKYsqt4Ryq4CAKhmHaBI24QQsuROwCSbhEifjV2QQUmcT1uTglqThlWXgU2ThU2ThlmZgl6RhEaVhEWVgEKSjFaShEaSjyk1HnpOBNCsNUWYK4qxkspMmkJc6EWH6ZKS5SZgUeQTtakr815yjnPEn/rqIhQqPmkJTPhF9DuVOGbOiJuqjlmvZwlqKbHKCOgEBbR7FdgX1URuzCh3UR23MLLAzs8BOtd9A2JCPQ5qGWZSELmcqoqR/IX/aD9DlTUuIpny6fMJmGS5VLrq8aaizJyegPN5FGvNTEnAdHzFrc6dizE/BKs3Aocj+3t8rMyciT78ZRcaERLetyU5Gm5OSKF1uKmZRFk6FEL9u3MFKmjgjGjfdiN/76q9BVknUKiNslhA2S4hYpBTaFRQ5VRTY5ITN8Y41YMjHrc7BJkvHJkuPj5oNQmJ2OeVeLaXXduzFTiUxu5yIWRw/9zKLKXYqqfTrqfTr42Njp5Iyt5agXkzIICFkkBA2yxIgjrn0xFx6yvw2KkNOaqIeqiNuSv12CpxGghYNfpMKuyKfgF5BqdNETcBFpc9HsaeI0oJmquqGqOs4x9zlv6Bj+D26Dn5Bx62f0XniMj0nP6L75LssGP0DC0Y/YeGZT78H4nEYXwfwdQD/fxzAn9J//lMGz37J8rNfs/rEl2w6cZkD5z5g7L63efmNj/n4D+/BV2/CF8/x7Sc/hQ+e5Opbj/Dhc3fwu8eP8NaDu/nVXZt45uxqnjm7mufOr+OXZ1fzk+OL+eXoKp66bZCHRjq5NNzKA7vaeXhPFw/u7uDScOs1AM/lrk1zuHe4hR8Oz+PObbN5cH8Hz55Zzo+P9HB2fS0nlhZxfm01F9ZWcku3l73NFg53utg8XcGGGilrKsSsLM1jRYmAFSW5LC/OY0lhJguCqbTbb6LXl8SqMgFDdUpGmswc7HCza66BXQ0ahmeq2NWgYX+TiSPtTm7pcHGgzc7+Vhs7ZpvYOlPPpnodWxuM7GpysLfNw/4OH/s7fNzaF2V/l5/tc52srNUyWKZkQamKheU6Bir0LK93smyGg+XTbayd7WFre5g9/aUcHijn0KJydnSH2N4bZkdfhOH+OHyH+wvZ0VvIjt4itvcUs727lM0dxayaE2Cw1kFfhZn+Sgv9tU76pvuYVaClwJCJT5VEVJ9BiTWPmCmbgCoVrzwJt3QqTtFUXOJp+OTpBJSZBFVZBJSZ+BVZ+BVZeOWZuKXpOKTp2MUZ2KXZ2GXx0alRlI1WmIU8Jw1JZirC1GnkJE8ma9pEUib8E9lJN5GfORllfho2jZAC1zWXJJ+OUo+GSr+ear+OUpeMmFlIkSWfGp+SOTErDQVWaoMmylxqCi1SgjoBYUM+VT49zRUB5pX5mFlgpz5qY3aRi9qgiQKzhKBOQIFZgk2ShiztpkQHPD5OHo8e9OtFCRHTuNhp/Oxp/Gxp/FxpfN87vif+7vu1uVMTp1DfFXJZJTlYJTmYRVkYBOkYBOmYRVm4lPn4dbKEm9W4mcZ3AVzqNlLi1lHsUlPsUlPkVFFoVyRgHDKJE1Aef9urHd/1ZuJQZBI0CClyKBIALnYqE4AtsEopsEqJWiQJSJd5NMTscgqsUmJ2OVGzlKhZTtQsp8CiIGbTUOzUU+41Ux6wUuwxU+a3UR1xUxP1UBl2U+y1ErHr8Zs0ONUqfHoNRQ4jVX4rFT4bxR4PRaFqissWUDR9J3W999M89Cadez6h89BndB/7ggWnr7lKXQPvn9sFXwfwdQD/XQN44cVP6Dv/BxaNfcHys1+z5uQ3bDr5JQfOXeHsjz7gpdev8OEfPuDbr3/Ht1df5JsrT8Mnv+DL3/+UT17+EZ88f4b3njrIK/du5hdnlvP06WU8N7aKZ08v5ydHB3juzEqeum0hD+/p4P6dLTy4u42H93TwwK54B/zAcBt3b57L3Zvncu9wC/fsbOKunfN46PB8nj67nAvbGhjbOJ3TayoYXVXO2ZXlnFlawtFePwfa7GyqVbKuQsKKIiFLolkMhjJZ4E+hz5tCr2cafd4UOu0T6felsqpEyFCNin3Ndm6dH2Rfsz1uOzkn7oZ1uM3GbV0ejvf4ubXby+FOF3tbnIw02dkx18Jwo5Xdzc4EgA90+rmlN8JIm5tNMy2srNWyrFrHsloTq2e5WD83wFBLhA1NITY0BtnUHGJ7Z5TdvcXs7ytm34LiOHgXRtg1GGP3oiJ2DRQzvKCIbb0xNs+PsrmrkE2dsfiud26A/iorrQUa5oUUNIbVNER1lHskRPRZeNWp+FWpBDXpRPRZRA3xgHWvIhWfMoOAOouwJoewJoegKgufPJ0is5SoPp+AKhePLDMOX3EGNklW3KFKlIlOkIEqNx1JZjKClKlkTZtI+qQJpEz4V5Jv/keyk29EkjU1oXwu9pkoD5gp8ekou/akX+KQU2QXU2qXUOmWMT2gjnfAYRM1Pi3lTgVFFjERfR5Rg4Aan5aWci8t5V4aCqzMCBmZFbVQ49MSM4sotkqo9hsI6IToBUkoMydizE+Jq5OvqZhdqlyiVkXCmnI8I9ihyE4A2a3OS3yOU5nzvTtiuzyeXfxdQZZJlJqAs12elYCqWyXCIRdgk/7R2SpsUlFo01Fo0xE2qfDrZLhVIjxq8TUIxyMSYw4lJW4NpR4tRU4VUasMv16IWx1XiYfNEqLW+B21Xy+8JrrKwaXKxq/Lo8Aqpsgho9AmocAqJmaXErNLiVpEFFjFRMz5FFjFlLqVlHvVFDvlxOxSihwKimwKYlY5MaucIpuCEruGMreeSp+FqoCNYqeRUreZioCT6rCHqoiP8qCbAreVkN2Kz2zHpTPg0cbtPEucaoo9ZgqDUaIFDUQqVlPVfo7GNS/Rtv192vdcZv6Rq/Qfv8rCk9dg+CeAe30HfB3A/yPqrwrgc5+y4I6PWHDhQxaf+/IagGHoxFX2jn3ByXs/5Ocvfczb773H51/+hm+uvgxXX4IvXoSPX4yfJ712N1eeO8Hbj+zmhYvr+OXZlTx/bjW/HF3Bz44v4umTS3nqtoX8eP98Hhpp5+E9HTy8p4MHd7dxabiZ+7Y2ce+2Fu7ZOo+7ts/j7p0t3LevnUdu7ePJk4OMbqzj3JaZnBuawZnVFZxdVcHFNdWMLi7kSLub4QYTm2rVrCmLQ3hROIs+bxzAA8EMlkRzWBhIZ0WRkI3VSrbV67mlekIPjwAAIABJREFUK8CpgSJu6fKxe7aeA81mbu10cnS+m+M9fm7vC3Jbj49DHU72tboSAN4+x5xwwdrb5uFAp5+DXQG2z7Wzvs7A2hlm1jfYWT/HzYZGP5uaI2ztiLGpNcqm5ghbWgvY0Rljd28x+3pK2NUdZbg/ys6BKHuWlMRrcRm7BkrY3lfElu4C1rdGWNcSZk1TmJVzgiyodjAvpKDWlkeFNY+gNhWvOhWPKgWvOhW3MhmnfBoBdQYxs5CgJpOQNouwLpeYWUSZTUaZTUaxWUyhQUi5Q0WRWUpQnYdTloFNlI45PzWe2ytIjefwZicjzkhCmDqF7KRJpE++idQJN5F887+QOfUGRFlx1yurOp+wXU1ZMG5TWOzVXhuHSim0iCl2SKjyyKkLqJkR1DAjqKEuoKfaq6HMIafIIiasyyWkzaHcqWBukYO2Sj/zSlw0FFiZHjRQ4VISM4sotcuo9huImCQJ0ZRDkf09xfC4NeW4z7NHI0iopsfVzOOd8Ph5j0+Xn9i3fndfPA7ccbCPQ/u7LlXjDlV/BKwu4WgVNqnwaiQJSMedr+K3zFGrjCKnihK3hiKniohFilebh0ORiU8nSAA4LrQS4NcLCRjiO16vJouwSRg/7TLkEdDnJoAbMecTMgoI6HMJGQUUO+VU+DSUe9WUeVRU+bQUmaUUmWUUmWVxCFtVlNg1lLoMlLmNCW/qIpeZUq+N8qCbipCHYr+TQq+HoD2AQ2vFLBPiVGYRNOQQskoIua34/SUU16ygpuM081b+ktYt79Kx+wo9h75mwW1fs+D4Fyw+8+V1EdZ1AP/Prb82gAcufsjA+fdZMvYZy89+zaoT37Dmti/Zdfpzbrv4Pj966m2ee/V13vvwZT69/DxfffEifPkKXHmNb95/lm/fvJdvXx3j41/cwpsP7uDVezbxyt0beenCGp45vZSf3NrPU7f08cThHh47OJ/H9nfx6N4OHtnTzsMj7dy7ZR4P7Grn/p0d3LmtkR/uauXR2xby+PFFPHCkmzt2zOXCtvhe+OKWWdw1NCMO4EVFHOsNcajdy0ijnW31BoZq1KwsFrEonM2yQgEbqpRsqtWwoUrJ1hl6ds62sGeeg9sXxLiwopoT/QXsnq3nSLudE72+axXg9r4gt8z3sLfZws65FnbMNrGpXseGOjVDM3Rsm21mpMXFgU4/BzqDbGmwsK5Wz8YGO9ta/Gxq8rOmwc2qmW7WzQ2xusHP6lkeNjQG2dZewPD8QobbImxu9rG+1cXGTjebuwNs6wuzva+ArT1RNnVF2NgRYsUcL8sa3KyY42d1Y5hF0z00BuWU6tIIyqdiEdyMUTgRuywJryYDjyoNu3QaLnkaIX0eAW0Ofk02IW0OUYOAmFlEiU1KsVVCkUVMsUVGRCfEKcvAkp+MWZCCUZCMLjcZTfY0JKmTEaVOQpAymdykiWRNm0jGlJtJmzyBtEk3Js6O9NJs7FoxYbuaEr+RUp+RAqeSgF5AxJxPkU1KuUdBtVdBnV/F9IA6XkEDVR41pXYZBUYhPmUGXkU6MbOI6UEDLeVeOqqDtFb4mBW1UOFSUmqXUeaQU+pU4VXnJkRU47vf8U7WqxUmrCMNwmSUmRMT98Hj5h7jSUrfNeIYF0MFjZKEreX413SpchPdsl2ehU2ai12Wh1MhxC7LwyEX4JAL8KjFBPRyfFopQYOCoEGBRy3GJs3FIs6+9jH5cVtOs5ioVUqhXU6BTUbYLMavF+DR5ODR5BA2i4lYJPj1Arza3ISwKmQS4dNmEzYICBsE+NRZeFWZhA0CCi1iYlYJfk02HmUGXlUmBWYRpU4FpU4FJQ45ZS4lMZOEIrOUYoucEqsiflJkUxOzaYjZ/vjiIWhSE7HqKPLYKAu4KAv5KA2FCbkKcRs9WJRSbMpM3NpkXLo0PBY5HneQaHk/JXMPM73/MWavfoO2bR/Te+BrBm79lv7bvmDR6Bf/YfT83zlDug7gc/953OA4aP/fHv/acYTXAfyffP2xT1l88WMGzn/IkrHPWHbmK5Yf/4qVt15h0/GP2T/2LqfufYVHnv4Vr7z5Eu+89zxXLr8EV38Nn7/K1x8+wxdvX+Krt+7ms1+d4f2fHOK3D+3krUtbeO3iOl4cXcbjBzp54nAPT93Sx+NH+nj8YA+PHJjPIwe7ePRgN/dua+Lh/b08tK+HO7c2ce9IJ0+dXMpTJ5dy375O7j/YzR3b53DHlgZ+tLuZ+4ebGFtVwfHBAkaXlHK8L8rhDj97m5zsnG1mY7WKlcX5bKhSMtJoY888Oztnm9nX7ORAq5uDbR5GF5Vw5+paTi4sYOdsI4c7XZxYEOJ4f5BjvSGO9gQ52OFmeI6RoRlaNtRpWF2tYGWljNVVKobqjexqdrO/M8i+rnBc/VxrYGiukx0dYTY1+Vk23cxAhZ6BCiN9ZTp6S7UsqrGwZo6Pjc1h1szxsWSGgwXTzQzUm1ky286KeW7WNHtZ0+xldZOH1Y1uls60s6jOxtJZHlY3hlk608+coJICVQouwc1YBBMxCifikKYQ1GcT0ObgkKZgEyfhVqTjkqdhlyRjy5+KLX8qTkkyHnkaXkU6XkU6YV0uXnnc+cqQOwVDzjT01+CryJqGcNrNCJImkps0keykSWQnTSIzaSKZ0yaTMW0CgrQpyHJT0EmysKrz8ZvlFLr1FDo1BC0SHIpMQsZ8SlwqqgI6Kr0aKjxqqnxaakImakMWKrx6Cq1yAto87JJUbOIUQvo8Kr0aGoudzK+LML8uwuxCGzUeDTUeDdVuNSVWOeb8ZDQ5kzDkJSUAOt6terVC7PIs9IIkpKk3kj/tB8jTb8YgTMaYnxIXXWVPQZczFaMgOW7KIc38XjccscgJ6KW4VcK477IyD5siF7M0C6M4A6MwA7MoC4s4G7MoC6Pwj++zSnJwKfPxaiT4dbIEgM2irGtdsJCISRIPprgmmAqbRHEls0lE0JiPW52dUDZ7tfETo4hFQqFdHj8nMgjjn2vIx6POxqPMImTMp8gmp8ihwKfOwSFPxylLx6fNJWqKf5+QXkhIL6TILKXEKqfUpqTUqabUoaXEriFmU1FoVRM2KQjopXEBmUFO1KanzGenMuymIhKi0FtA0B7Aa9Lh0gmxq5OxKJNxGMR4vX6s7jrcRSuINNxORfdjNKx6nc7hT+nZ9yVdBz5l4NRnDJy9zMIznzI4euVaXOplFp+9wuDYp8SNOsbrs/+Qf/7/ewAPnvuMhefjsP3vPn63/ncg/1OP/5VXQH8O7P7U8fVfq/5SAP9FP/PYlcQv99JzX7L83NesOvs1a89cZWj0U7ac/h0H7niNO3/8Gs+9/Bbvvf9bvvj0db6+8iv47Hn44jm+uvIMV97/MR+/fiefvHiKy08f4aNHdvDmhRU8f6yX548v5NkTg/z02CBPHh3k0VsGeOhIH/cf7OL+g108cKCXhw4t5NK+Xu7Z3cEDh/p48vZlPHLrAHfvbOHekXZ+ODyPHw7P49LuVu7f2cLFoXpOr6zg9iUlHO2LMLa8grHlFRxod7F5hpYt9Rr2zLNzoNXJ3iYbh9rdHO8JcmpBlNGBKGOLY1xcUcbd66rZ2+Jk51wL22ab2DnPxv4OL4fmB9jb4WW4yc7iEjEDMSEDMRHLyhWsrNWytt7IlnlOdndF2NoZYnWjmxWzLKxsiNtPLq3TM1ipSphxtEXymRcU0V6kpq/GxkC9l946N63lNmYX6JkRVDHdJ6MhKKOtWENflZGBWhMDVTqWzbCwZo6LFQ0eFs1wsqg+wEB9kLlRPUFVBi5pCnZJMg5RCi5pCl55Jr5roiqPLAOHKAWbMCnh7WzImoghayLG7EmYcieiS/8XDNk3YsmbilWUgkWYiiEvBVVmEtK0aUhSkxClTCMveQo5SVPjlTKNnNQpZKdNRZKbjiI/E500B5tGRNCqpMClI2iWYVNkYxSnEbYqqArb4mNpn4myoJXKAg+VBV4qC7yEbTr0okyk6RNRZk/Grc6hwq9nTqmHeWUe2ir9dNWG6awK0lLkod5npNwko0AjwJA1CW3ORAy5U7CIUnDKM3Ers3EpsrBL0xOwtcpz8BtlhCxKPDoxBlF63OYy7UYUqTegSL0BdeYETHnJ2KWZCf9ls/TaHlyYjlaYji4/E11+JhpBJqrcVHTC9MS4XpebjDprKuqsqehyk+Mj/MwpGASpCTvJcWtJl1KAXyumwCwlapJQYJZSaJFRbFdSZFcSs8qJmCTEHEoChnw8mlxCJjERu5yQVUrALCZkEicU1AGdEIciE6s4FZcqm7BRTIlbg0eVgyZnEtrsSfh0AqJmKS5V/P+nwBL/vKBOSNggosAiI2ZTELMpiJgkBHQiCq1KCiyKuFDLqri2s76WpeyxUh4JUxoKE3Far+Uc5+IwSPE6THg9QeyuMmyBFoLVm6ntvpOmNb+kfevv6dvzGQuOXGXh7ZcZOP1JPKP8zJcsOv05g6cus2j0Y5ac+4Ql5z5i0fmPWHT+YwbPX2bB2JcsGLtK/9mv6D/7JYPnvvizJ7CDY1f+5gD9iwG88HwcqH9u/XfGDX/OCOI6gP/zWnw+/j2Wjn3F8nNfs2LsKqvPfsb6M5+y+cy7HLjjbc5ceo3Hf/4Gb7z5W7745Ldw9XX4/AW+/vwZrlx5ho/ef5IPXvshH700ymfP3sqnT+zivXvW8/rZJbw6toJfnV3Ns6Nr+OnJVTx+bBmP3DbIA0d6eeBIL/cf7OXS/j7uGZnP3bs6eejIAn52aiVPHl/KpX1d3L+3kx+NtHP/SBsP7u3gvp3NjK2fzrFlJRxbXMSJwSIurKrm3Ipyjsz3savRzL5WB7f1Bjm+IMKhDie39fg4ORBhdHEhZxdFGV0c5dySQs4tL2H7HDPralQsLRWxvFzC5gYju1qcbJ/nYONMI92RXDoCmXQFc1lUqmD1DBPrG2wMzXUy1OxlU1eE5U1eljbYWDbLxsoGK8umG1hSo2VRtYaFFSr6ylR0l2rpqTLTV+uks9rF7JiBKr+aiFFEVJ9PzCigxiWhuVBDb6WJhTVGBqp0rJxpY12jh/+HvfeMjrsw133vvfvs7HMIxUV9NJree++9j7osS5Zkufde1VyxMQZjG7BxBdMxxVUuNIPBtEBCCCGBUAwhoYUOxoAL5nc//KUJnH3u2et+yNone/nDuzwzsjX6oDU/v+V5nqunZlkxIcnyCXn6xlczvT5Mo1//9+tlnYiovpK4sYqESULCJCFurCKsrfgZgH2KYvzKEqFURQRVw4XSlBBQleFRlOGQlmOVlAkAFonQVpSjLC9FVlqMvKIUdZUIrUKMXiXBbtLgsmnx27SEXHrSPivVEQcpj56ASYpbKyLjM9KcDTKyOkJTNkJjPkpDLkY+FSERdOO1aDFIK1CJhmKSFROyyWhIOBhTF2ZqS5JZbVmhC27PM7MxydiEhya3gZxZgVs6HKvkCmxVQ/CoSolZZOQGYFIbMBUSjfJBG9UhO7URJxmfmbBVhU9XKcC3/JeYKi7FLLoMp7QYn0ZEQC8lZJTj1ctwaaqwKSuxKkSYFWJM8koM0kr04lLsShFORTlORTk2aQlm8XAsVUXYpCWF1z3qysL3CxmFYIu4TUPaqaUhaKMl6mBU3EVL1EF90EzeoyPjVJNxaYTJgEdLyqWmOmCkJmIhFzSS9GhIuNVUB8zkfEZSLm3BOjNslv1MhjV4ODZoUTlouZnzGcl79WTdWtJONemB9xx8nrQrqfYZyHv15L16qn0GagMmGsJWRsQcNCd8jKrN0FKbpT4ZJe6xEbDrCLnNRANewsEYgVAef6yDREMfzdNvZ/Kyp5mz4c90bT/FkrvOs+jur+i+/yuW7TvLiv0/sHzfeZbtO8vSvadZeuBrlvV/zpL+z+k79CV9/afoOXiOrgM/sHj/Bbr2n78I4IsA/ucG8LIDZ4Taf44VB87/DMAb93/KziMfsPvhkxx7+nVeff1tTn/1EZx7H86e5IfTL/PdNy/z9ae/4su/PszXb+7nzGv3cealW/ny6Zv46NhG/vLQBt46upE/HLiOFx9Yw7P3rODEHT08eet8ntg1jxO3dvHYjoU8vGU2x7bP49k7+/jd/at44e4+Ab5bZnF82yyevXk+z948n0dvnMyeVS3c2VvLXT213L+sgf2rRvLA8kZ2zolx07QAt8xLcHdPNff01nDbvDh3LUpzX281e5bWsWdJLff25Lm3O8c9XVk2jHOzfISW+WkRi3JVXNlq4rrxHtaNc3NVu5UF1XLmZKqYl1ewos3O+ikRrp8eZ93UGGsnR1k3u5plk2P0dnpZ0ulj+Rgvy8d4WD7aLYC4w01Pq5N5jXam1VoZlzYxIqQiba8grCvBqxhGSFtK2iKmNaxlep2DrrYAfR1B+kb7WT0hxrrpWdbNrGHVpCxLx+Xp6swwvT5Ma1SwjUxbFSRMUmKGKhImKQmTlLhRQsxQRUBVRkBVhl9Zil9Zik9Rgk9Rgl9ZSkBVStwgIqorJagRXndKi7GKSzCLS9CLSjCIRGjKy5CXFhcArJWKMWnl2E0a3HYdXqeBgF1HwKEl4TYJWbMefaEDTnsNNGeDjKqL01qbpCEXIR3xEPCYseoU6BUiVJXFqMTDsKjKiTqV1MfttOV8TBmZYEZrmvmjq1nQUc2MESnGpfw0uIwkjXKCWjF2+XDMlUNwKktJOjU0Jz10VIcZXROhozpMc9JDdcAsWEcOuF0FjRLcyhJsVUMwVVyKtvjf0Bb/G/qyS7GIh2KXlQoAVYuxKSowScswSkoxy0SYZSIM0goMVSWCDlhehlNehl1agkU8HIt4OHZpCS5FOR6VCJeivPA4qJcSs6hI2DQkbCrqA1ZGxV2MyQZoT3qoC5jIONWkHSoyLg21AeH4KuvVURe2UB+3kw0YiDmVhKzSgkPWT5OaQiZpYV/908OxlEtL1msg6zUUDsxqAyZyHh1Ju5K4VU7cKidhUxQq49IUKuvWCl15yEJjxMaIuJdR1SlG1eYYkU2SCbqJuk1E3BbCbgcelxurI4jRnsUaGkdkxBpGzNzDhJUvMPf6v9J1y9csuP1zFu8+xZK951l+4EeWH/iRZfvPs3T/9yw7cHqgA/6cvkOf09f/NT39Z4QO+MCPdB/44SKALwL4vw6Al+0/x8r9Z1l94AzXHDjNhgOfccuDH3PXQyc5dPw1fvv7k3zy8Qdc+P4jfvz+bX745o+c/fYVvvviBb55/xjf/fkw59/cx7lX7+ObF+/gs2dv4YMTu3j38V386cFtvLh/Pc/tXsmJ27s5sXMuT+6YwzO3dnNs+wKObZnD07u6+M09y/n13ct4csc8Hrx+Ckc3TuSxTdN4esdcnt4xlwevG8c9ffXcujDL7Yvz3Le0nvuXN3JnV47N0wLcONnLjjkxbl+UYdeCFDtmh9k1P86dXRnu6c2zu6+au7qz3L5IiBK8fpKHq9rMLGlQ0deoYnWbhXXj3Kwb52bNGAdXtttY3mbhyg4n66dE2Dw7zY1z0mycmWL9rDRrZ2TpGxdhUauLxW1Oejs8LOlwsazDzYqxPlaND9Pd5mFKzsBIv5iUYRge2SVYK/4VQ8m/YKn4H3hlQ8maxXTEjcxt9tE3Ns6KCXFWToiyelKKa2dUc+2sOpZPzLKwLc6MxhCdabcQnODUkLWryNiUZO0qsnYVSbOMmKGKkKYCj6wIj6wIt3Q4bunwwnOvvBivvIiYUUREX05IU45XVYpDVoytqhRTZTGGylK0FeWoKspQDoyfVeIK9AoxFr0Sm1GNxSDHYVTiMipwG+VEHBoyARO5gJmUR0/MoSYftDAyE6S9Lk5LTZxc1IPPrkevFqOoLEFWMQxZhaAltuvFhF1KskEjdTEro2v9TGiMMG1kkpmjckwfkaYz46fObSRuFPKD3VoxJkkRDlUFaa+J9nyICU0pJo5IFzrguF2FT1eBR1WOV12GU14kjJ0lQzGW/xJN0S9QDv0XVMMFCBtFQzGLh+NQVWJTVBScwBxqKe4BG073wM7XpxHj04jxqES4lRW4lRX4NGKCeik+jRiXohxrVREOWSkBnaQA4LhVSbVLS2PATGvMyai4i4aQhWqvnrxHR96rpy5oLuiBG2N2GhIOckEjYZsMn7GyANdBb+i4XVWIcRy0rBzURQ/CePDKO2yWUeM3kvPoSDlUJGwKknYlKYeKlENF0q78WaWdarJuLTV+Iw1hK41RNw2JECOySUZk49TEfeSCTlIBOzG/E7/bhdFkR6n3o7TUYovPJtF+A83z+pm85iXmbP4LC27/nIV3f03PfedYsoeBusCy/eeFz/j+rwX4FgD8HT0Hz9F98MJFAF8E8H8RAO/7nqX7zrJ031lW7DsnAPjgd2zo/5JbHvqMux99j8MnTvKrl97hnXfe5YtP/sL3X73DuW/e4Ifv/si5r3/N2U9OcP79R7nw7oOce7OfU6/s4bPf3MfffrOP9569nzeO38XLh7fw6/uv5rnbe3lmxxxObJ3JU9vn8cjmWRzfNo8X71nOK3tW8fwdPTy2aQYPrp/EQxsm8vimaTy1bRbHN09j/5Wt7JydYPNUP1tnhLhlfpJdi9Jsnx3luglO1o93sm1OlFsXptk5P8G2WRF2zo1z26IM9/TVsntJHfcurefu3hru6MqxbU6ULbPCbJoe4IapPm6YGmDjtADXTwtxw/QwN82Os3lOnC3z0mxdmGPT3AwbZsS5flaSzQtrCgBe2OJk0SgHPe1uetrdLO3wsnJskDWTEiwZHWJmrY1RITlZcyke2SVYyv8buqL/G1PJL/BIh5C3ShiTsrCgJcyyCSlWT8ly1dQMV03NsXZGDVdNydMzOsn0Oh+dSSsNPh05u1LodM1SkjYFaYeKtENF3CLDrynHKRuOrWoIdsnQQjmkwwpllwzBpy7GrynBrynDrynHrRRG0GZxCYbKUjTlZahF5WgqK9BJxOgVYowqCSa1FLNGgkldhVUnw6aV4NBJ8JvlpAbsFIULXwO5oJH6mJOmtJ+auJeQ04BeIUJSNgRp5XCklcNRSIowqitwmqUEXQqiHjUJr5r6pJ2mlJPRNUEmNsWZ2BCnPR2g2mMmalYSMKuwqCrRi4uwKUUk3CZasiE665N01iepDpipDVnJeXSETWK8qlI8ymKcsmGYKn6JWXQZ+pJfohz2C5TDfoG25FLMlcNwyMtwKSsK3s4enVSwmTQqCVm1hG06IjatsNs1ywsVMcmImuUk7Wqybj1xq5KAToxTXoJbWUbEJCPt1JJx6Ug5NOQcaqpdWup9RpqCFpoiNhrDVmr9Rqp9BhojgiypOmAsADgbMBQAPNjtDgJ4UIYVMFQV4hsHU5KCRgkBQ1WhE47ZlAXQDsJ3sNPNuDSFr/0UzmmnmpxHR43fSG3QTtpjpzYSZEQ6SlMqRGPCL9hVxrykQn7cTg8mWxC9PYctOp5g43LyE3cwuuchpq37PXN3fcLcO79hwd1nWXD3eRbe8wOL7/2R3r0XWNJ/Xhg7H/6SnsOfC3/2n6an/ww9B8/Tc/DiCPoigP/JAbx8/88BvHz/OVYfOMe1/d+z4fApdj7yFXc/9jcOPfUex194m5deeYt33n6LTz96h9Ofv8mF06/y46kXufDFs/DJCX784HHO/PkhvnrtKB+/fIi//vogJ5/bz2vHd/PS4e28sPtqnr65mxObpvHYhvE8unEqh9dP5vGtc3n5/lW8umc1z968kEeun8pjNwr1xKbpPLl5Oo+sn8A9PXVsmuhjXYeFdWNsXN1h5roJTtaNd7C63cjaMVZumhli16I0OxYmuXVxhlt7ctyxpIbdKxt54KpW9qxp4b5VI7lnRQO3dWW5s7eae5bWcXtfNTsXZdgyN86WOQm2LUhzS3c1O3uqubmnju2Lq7l+VpKrJwe5bkaMzQtrWDe7mqUTYnS1eVg8yk3faL+wv+3wsXRMkCWjQ/R0hFjQGmRmo5exaSt1XhkhzTDslf+GW3IZUXUxdS4ZYxJmZjX56OqI0jc2ztLxSfrGxukdE2NRW5gZDQJ8671q0hYZEZ0Ij7IE78ABVcwsJWaWEtSJcMmLMIsuwyEdhlM2HKdsOC55ES55EU7Z8AEAD8WjLMajLsGnLsOnEeFVV+JUiDBLKjCIKwTwVlVikEkwKSWYNTLMGkkBvnaDArdJicekxGWQ4TfKiDnUhb3loHlE0q0j5TMRdeixaapQi4uQVQzDalRgN6tw2dT4XDpiARPJsJlU2EgyqCMdNlAdNdOYdNCS89GWC9IYdZOwa3FpqlCLipGWD0VePgyLqpKIy0ht1ENDwk99zE3Go6cxZqc55iDtUOLXlOFTDsctG4JNdBmGskvQllyCuui/oyv9JdaqInwaMWGTgrhNQ8ZnJeEyErZqhGAFk4qAWU3ALHg7RwYAHLMoiFuVJGwq0k4tea+RuqCVnMdA3KokZJAQNkpJ2tXkvUaqfSbybgN1XgO1Hj21Hj0NfhNNERtNEZvQCfsMwoX4gDtWQ9T2sxF02CYrXHwPXm4PmosMaqPTbh01QcEkY1C7nPUaCvGFYWMVIYOYkEFMzCIjNTD6TjvV/+7x/9wJZz0mojYjuYCXEckILdkIrbkwo/IRRmYj1CZDRAJevL4QDl8OR6QVR3oq/sYl5CdtYVTPUaZuPsnk7Z8y45avmX3bGebdeZ4F9/xI954f6e3/QeDEoa8HIPyl8Lj/ND0Hz9F38JzwOXgRwBcB/M8O4CV7z7Bk7xmW7TvLlQfOcc2hc2w48i3bHj3FrY9+wv2P/5XDJ07y1Atv8MqrJ3n33Xf55MM3OffVq1z46rfw5W/gi+fhk2c5994JvnrrOH/74zHe/u2DvPnCUV5/ej+vPHwHL96/gedu7uGJjZN5fN1YDl09ln2rO3l44xR+fXsPL+zq4sF1Ezm4poNjGyfz2PVTeHzjJI6tn8CRNR3ctSjLpvFu1rWZWddhYUWLlrXj7ayb5OLqcTYkPm5oAAAgAElEQVSunehk2/w4t/fVcltfLfetGsnuK5vZfWUz961uYc/V7ey5uo17V7Vw94ombu+r5o4lNdy5tJbbllRzc1eO7QvTbF+YYeuiDDt7qtm6OMvWxXluWphl4+wkV08Jcc20CBvnZLhmZo5l46IsavWwqNXD4lFeFra4md/sZGGLl+62EIvbI3R3JOgdmxX2tyPCtEQNZGyV1LuUNPu0tEeMjE1amJizM6XGwdRaO9PqHEyutjI+Y2Z03EBLSEO9S0nSJCakLsOnKMElE8otL8WnqiCgqcSvFuGWl+KQFOFXC5fNAU0lQa2YgKYSn6pCkBspivFpy/BoSvGoSnGpynAqyrHIyrBIRZilYowyCSa5FJNSgkUtw6ZV4NArcBiVOE0K/DYtYZeRiMtAwKYiYlOScAn61rRbQ9arE/yLLXKCVjleoxSruhKbVoLboiIadBAJOohFHCTjLnJpDzVpN/mUnVzcSiZqJhM2kY2YqY05qI04SbpNONVi1JXDKR92KRXFQ1FWlmPVKQg5TSQGcnlDFqETrAtbaE26ybrU+FVF+ORDCCiH4VMOxy4twlIllF1WilcjJmJWkrBrSTn1Bf1uwKTEo5Pi1kpwayXCVbRaLIybVRUEtWJCuioiBilJq4qcS0+d30LOpSdlUxMzyYmZ5KRsarJOHVmnjoxD6Hwb/KaCDrchZKExbKUpYqM57mR0PkhjzE5N0ERtyFw4wkp5taS8WkImaSGreLATHjQPGex2834TtSFr4WAr5zMW4hdjFhkRk4SQQUzEJCFulRe64MGdb96rJ+PSFDrlQtm1xOwmakJ+RqXjdOTjjK6J0FkbpT0fointJxf3k4hHicRzeMJ1GANN6EOdeOsWkhi/mdZVv6J93Ukm3/QZs279ngV3X2DhvRfoekDY8fb0n6H78Cm6f9IF9/WfGlDP/O/hexHAFwH8fzSAl/4EwEt/AuCVB8+x9vA51h/9nq2Pfsf2hz9l19G/cN+xkzz63Du8+If3eP3kB/z1L29z+rM/8cMXv4evfg9f/Q4+/y3nPnqBL995hr+9foL3//QM7//xGd797WOcfHoffzq6g9/vvooXts/l2U1TObh6NPcuG0n/2rE8uXUOj26cyt299dzVVcvhq0fzyLpxPLi2kyNrOjiwspm7FmTYMsnH9WMc3DjBzXUTnGyZG+XmxWm2zouxfUGCu5bVsefqNvZc3caBdZ3cv7aNe9eMYvdVrdy7ZhT3XNXK7Sua2bWkjlt7a7ilJ8vOxVm2L0yzY1GGbYszbFmYZtP8JFsWZbhxXoob5ia5cX6WG+ZluG5mnGunR7l2VpLVU5L0jg4yb4SDuU125jbZmVFvY2qNmWm1VlZMyrFkfJa+cTlWTGlg1axWlk8bwbz2FJNrvMyoDzO9LsTUGh8Tsy464ybaIlpaggqag3IafTJyDhFpUylJczkxfQVBVSkuyTAc4iH4VBW4lWUChJVlAoR1YoJaMX5tJVGjMBKNmQbGpEYZIYOEoFaMTyMiZKrCaxAJdo7yUiyyMkzSMswyEVa5BKtKgUUpxaySYlFLsOvkuE1KfHYtAaeekNNA3G8h6TcTd+sF+AYE56bqgOBhPBggEDBJ8RqluI1Som4j1Uk/sZCTSNBBNGwnHnWQTjjJJB1kYjaSESPVSTvZmIV0xEI6aCXhs+A1q9CLi6kYegmlwy5HXF6CXiXDbTMR8doJOU049TLMsjKs8lLyfhMtPwFwUDWcpElE2iYlYpIR0Evxaavw6ySEjPKCBClqEQw2Ano5dqUIq7wcq7wcm6ICm0KQHJlEwgW2U1qMR1kiyJgMYlI2NXmPjqRVWAlEjTIixiqiRhlxi4y4WUHcIivsgFuiDprDNuqDZhrDVtrSXsbWRhhbGxmIEBTG0PmQiVzQSDYgjPYHrTIHE5KiVkUBwIO5xUmnhuqAmYaoYH05mDGc8QgX0Em7kohJUgDw4J63PmShLij4RWfdWlIOVUHiJZSCjNtCUzRIRz7BmJo4Y2qijK0L05H305x00ZyP0lyboa6mlniqDps/h9ZTgzM1lmjbldQuOkrj8t8x/vr3mbPrWxbtvkDXA7B4L3Ttu0B3/zm6D50WHPuO/H0X3Nd/+mdy1IsA/k8C8D8agP/o+l/9HD8VjP+jAdz3wGmW7PmWJXu+Z9m+syw/cJ5Vh35gzdELXHP0LGsPfM7WR75m91OneODEJ+x97G0OHX+dEy+c5I9/eodPPnyL81+dhG/e4vznr/DDZ6/AV69x9uOX+eSt53jvtWf521u/5t3fPc7vHrydlw5s4q3DN/DmA6t4Yftcjm+ezr3LRrJ3VTtPbJnJ3itbubLFyNp2GwdXt9G/ahSHrxrFkTWC1GhPXz13L0pz+7w4u+ZEuaM7w+7ltey9upWD6zo4uK6D/dcI4O1fP5a96zrZc+1o7r2qnbtWtbJ7TTu713Zwy9IRbJgTZ3tXjh3dOXZ059m6KMPm+UlumBvnxnkpNi/IsGFWjA2zk1w/N82GeVnWz82wbnaKa2cluWZWimXjwsxusDI5q2VatYFJOQPtMQXtURUT8la6xqTpHZdn5dRGVs8exerZo1g5YyRLJjfQO66GhS1J+jqr6WrLMCXnoSWgZoRXQb1HQt5ZScpSRsxYSkRbQkhbOiArqsCnKMEhKRKgq6skZBD2e151heDupBoIFdAJEXsRkxDkHjHJhHxbbaUQNK8pxSQbirbiMlTll6GrHF7I/TUrJBikA5IbWSV6WQVmVRUOvQyfVUPIpSfpt5L0W0n7zSS9RuJOwas47VKR86rJejQknUoiFikBk5SARYHfqsRvVeOzChImr8tIJGAlEXGQijtIxqwkY1YSURPpqJVs3E427iQRMOOxKDHIy1GUDUNSMhSdUopGIZRBLceilWNWVaESDUM6/BJkw/87MZuSpqidlF2BX1VE3FRJnUfwnM549CRcRuJOA3GngYTLKMQImlT4tFK8GjF2WSlWSTEOeRkOeRk2aUlBZmSTDMUuGTKwXx+KS16ET11KSF9JxCgmZpYSt0gF6Fqkgt2nXoR/4OjNIysirBWRtauEUbTfSFPERkfWz/j6GGNqwrTl/DTFHYJF5YD8KOFWk/T8/aLbo6ko2GtGrYqCW1febyqEUgzmDFcHzCSdGkImKWmnmoRNQcwiK8C3Lih4OjfHB/J+A6afAXhwV5z3Gqn226kPexgZD9CZCzO+LsqE+jDj60KMqQ3RUR2mKRshm4gQDkdxeKJY/Wl86RbirV209h1h/HWvsnDXl/TuPk/v/T/S8wD07IWFD5yj59AP9B45Q+/RrwsA7u3/gp59X9K996t/OD/+s/lwEcD/xQG8ZM+3LNvzHUsHut/lB86zsv8Cqw9f4Oqj51n34Pfc9OgZbn3iNHc89il3PPQOux95k6NPv8szv32HN954gy8/fpvzp97j3Odvcu7TP/LjF3/i3Cd/4Ku/vMhHb77Axyd/w3uvPMmfTjzAqw/dzNsPbuGNvWv47a2LOL55OoevHU//2k7613ZyZ3ctGyf62DYrRv9V7exfNZJDq1s5sqaNQ6tbObCyiX3L6tm7tI49S+voX9vKkfUdPLRxHA/eMJ4jG8dycF0H+67pYO/adg5uHM99azq4bfkIdi0dwa5lzezsa+T6BXmunR5l4+w4N85Jsnlemk3z03/vdudl2LQgxw3zcqyfmxGAOyPJ2ukJrpmVGqgMXW0eplUbGJdQMD6tZWxaS0tYTmtExZisldmtURaMztA3qZ6VM0ayalbrzwDc1ZZh+dhautuzTEw7qXNUkTaVkjCVEDOWEjeVETaWEdaVEdZWENFVEtFVEVSL8CjKsEuLCgH0g5F6dnlxIbHnp+EBgyEDQaMEn64St1aEVVmCTjoUdcXlKMqvQFMxDE1lCVpxOVpxObqqCnRVFWglZRgVldh1UrxWFSGXXjBc8FtJBSxkAhaSXj0Jh5KIRULMWkXCLsWpGIpDPgS7fBh2VTFurQi3vgqnXopNV4XFIMVhUeJz6Qh6jQR9ejxOFXZLFRZjOR6bDL9TTdirJ+Qx4LdpcRlV2LQKrFoVHrsZk06NvEpEZelwREWXIyq6FNGQSyi/4heILv9XHKoKwSHLIMajLCakLyfnVFDt1ZF2GUh5zKS9FjI+K2mvhbjTUACwU1GOWTwco2goDnlZoUsWjDS0hA1igroKvKoS3IoivKoSAtpyoqYqElYZaYeyUCm7grhFSsQoJqAtx6cuxVk1lKC6nIRJKlyxuzTU+o20JFyMzgcZWxuhozpIS9pDfcRKNmAoQDjuUhWum326SuE/YibpzwImBu00s15DYfSc9RoK9poJm4KoWUrULCVmkZFxaf5+5Ryx/exKerD7HYRw2qmlKeJlZDxARybM+OowE2rCTKzxC1UXoiPrY2TST23CTyYeJhyO4glG8SfyBGsmkpu6g+bex5my/k/M2fYRC247Rc99F+i+/0cW7blAd/95ug+doefIKfoePMXSI1+z5PBXLO0fdMm6COCLAP4nBvCyfd+yfN+3LNv3Pcv3n2P5gfMs6/+Blf0XWHXoHBuPwaZj57np4VNsPvwhNx14h5sPneS+R9/lyFNv8/zv3uC9997j+68+4cwX73P24zc49/GrfP/hK3z97ot89vbzfPzms3zw6nHe++1R/vrMfbz96E7e2H8df7h3Jc/snMfTt8zn0c3TuH9VK7d3V3PP0gYOXN3OQ+vHc+Ta0Ty4rpMH13Vw5BohjvDImlaOrm3h4XVtnNgyhSe2TOb4TZM4tnkCj9wwgUPrO9lzdRu7r2zm/rXt7OiqYf3MOBtnpdkwO83qKWGWj/OzakKAa6dFWD8zzvVzUlw/N831c9NsnJPihnk5blhYzebF9Vw3N8ua6XFWTYlx1bQEa2amWTMzzdXTM8xtsjMxraYjLKUjKqc9qqI5KKcpqGJUwsz4Gh9TGsPMaUvTNb6OvomNQo2vpXdMNd2jkvS2p5k7IkxHRE/aUEZYNZSAeih+bRF+TQlejXC561WVDux0q/CrxfhUldgkxViqigoGED91YXKrRIXRakAvJTiQcOTXSfBqxLg0FZiUxejkw9CIh6KsHIq6cjiqymIUFcXIy4tQikpQikoGLCfFeMwqIh4jMZ+ZmM9IOmglHbSSC9lI+40DcXlSIuZKYmYxZtEl6Mv/DVXxv6Io+QWq0kvQVl6OtmoYGkkRJnUlJnUlFp0Yq74Kq74Si06ESVOKUV2CVV+J0yzFY1MRdBkIuc2EPTbifg/JoI9cMkrE78aiV6OqKqOy+ArKhv4PKof+ksph/4PKK36BpvxybIoyXKoyHIoSXIpiwgYxaaeagElJ2KYj4TaT9AjwHdz3OtViwQ+7YgiG8itwKyuIW5XkPAbqglaawg6qvXqydmXB9CSsrSBurCJjU1Dt0lDn1VPn1VPr0VHt0pC1C9afgw5lbulwAqoyonoxcaOEuEVGxqmmPmhmZMJFZ3WIjuogo7I+Rqbc1MVshR1w0qMpeF8HDFXCpOMne+CfZiMP6n8HTTgGa3D/O3iElXaqyXv1AzGFxp9dSf98/CyMoEcmfAJ866JMqosysSbIpLyPSXkfU2oCjE65aEm4aEr6aMhEyaVjRCIRfKEozmgDkZaV5KfdTcfSJ5h63avM3/Y3eu86y5I90Lv/RxbtPcuiA9+y+OApug9/zZJDp1hy6BRL+79haf//P9/oiwC+COD/4wC8fP93BQAv3f89vfvOsuTAeZYePM+K/nOsewTWDYyi1z7wPusfeJetB//CHQ99yJ7H3+O533/Em+98zGeffMnpzz7mzCd/5uzfXuf0X1/i87ee5YuTz/G3147z4R8f47M/PcbHL/XzzuO38vqhjbx5eD2/u28Fv9+7kufv6OLB6ydxcF0nj22dzjM3z+WpHTM5vmUqT9w0lcc2TeDhjWM4em07R65p48F1bTyyYTTPbZvOkzdN5tj143h44xgeWj+W/mvauffKZm7rq2PbgixXjnGzeISJpe1OlnV6WNBsZkGzmSWdHq6bmWTD7DQb52TZOCfLhtkZ1s/Jcv38Wm5c3MCNi5q4bk4NV01NceXUJKunZ7lqRo5V0zKsmJxkTqONSRkNnVE57TEFrREV9T4ZtV4F9SEdzTErLQk7ozNuJtQGmd4UZ3ZLkgVtKRa3Z1gwIsLsGh/jYiYanBKShlLCmmKCmiK8mmKskiuwSIZgrRqCTTIch6wUt7wcj6KioDm1SUt+dkQ06Lg0CFuftgqftqoA5cExqllajElRikFRgl5eik5WgqaqtABgWdnwQqkqi7GoxQQcWpJBC8mghUTATC7ioDrmoi7upDZqJe/Xk3EryTgVZJwK4pYqfOpijKJfIh/2/yAe8n8hGf6vyEsuQVF+GUZFBVpJCSrxMJRVw9DLi7EZxHhtMgIuFX6nmoBLJ+yb3WYiXjuJgJdMJEQ+HqW5JkdjPkk+ESLmt+OzGrBpZZiVIkyKCpSllyMdfgmKksswiIehEw1BUXwJ+orLcKgqMElLBUtJrRS3ToZLLfnZvtelrMAsHo61qoigvoqsW09twEKdfyDGz2egxq0la1cWLEB/Ct96n6FQdV79zyAcN1YRVJcT1oqI6sVE9WLCBmFsnXGqqfYZaI47aU66aEl7aEl7GJF205BwUBu1UhOxkPUaCv7Xg1OOuF1VCIvwakWEzTISDjVJp6YQJjHohDV4BR02VhUAnBvQIGfd2v+lOccgiKNmKY0hOx0pP5PqokxvijOtLsTkvIdJOTeT8x7GZ9y0J920JL205KLUZ6MkY0H8Pg82TwJncgqxUesYOfc+Jl35NHNveJvuXV/Rd+85eu47x/z7v2PB3m9ZuP8Uiw5+SdfBr+g9+DW9+0/Ru/9iB3wRwP/kAF6x/ztW7P+uAOC+/efo3X+OvgPnWdJ/npWHzrNi/2mW3fcZV977Iese+ICb+j/m9ke+5IEnvuD4S1/x61c/5a23P+PTDz/jzKcfcOHTtzn7/u/46s2nOHXyGT559VE+/uMjfPHGY3z88iHeOn4rrx29iZOPbuG1w9fyysHVvHT/Ul64u5vn7ljEc3cs4vk7F/KrOxbw1C2zefrmGTy5fSrHNk/goQ0dPLi+nYc3juaxG8byzNbJPHHjOB5ZN5rDa0dx8KpW7lvWxG2Lq9k6N8nV4z0sbNAyu1pF90gLfe1OFjZZWDjSxvJxQdZMirF2aoxrp6W4Zkaaa2dmWD8nz40LG7mpeyQb5jVwzZxarpqRY/X0LKun5Vk5NcvSiUl6OiMsbHEzq97C5KyesSk97XE9jQEl1W4BQDm3hoxbLQTIezU0h0yMTjmYUutjblOU+Q0hJsVMNNjEZAwlpIxlxIzlBLSluFXFGCsvQ195BSbxEEyVw7CIh2OrKsUlq8AlF+FVVeFUiHDIK3CrxAQNCqIWTSGdJ6CX49VIcCkrsUnLMIuLMVQMQ1c2BHXZZehkRegUxegUpWjlJaglpSgqi5BVCKELsrLhKCqK0UrKsOukhN0GkkEL6bCNVNhMbcJDY8rHiJSXppSLpridppiQtjMyaqIj7aAxYiDllOPXV2BXFWOWF2GUFmGQDMcgK0MnKUFbVYRBUYZTX0XAoSbm1REPGEgEzES9JgJ2HT6rDr/NSMTlIOn3kQkFacolGVmToqU2TVMuSnXUTypgJ+61EPdaBMlT5XDkZVegFQ1DUXIZ5Zf+CxWX/TeUpZejEg1DLSpGV1mCrrIIXWURRkkpVnk5dqUIr0aMU1GOTyMi5dBQH7DSELJQ4zOQ9+jIOVSFjOW8Q0G1U0mNS0WtW02dR0OdR0O9V1uoOo+GGpeKnF1O1qYgaZaRsshJmmUkTFLhUMskITEw5s26hTzgurCFpriD5oyHlpyP1ryf1ry/YC05CNyoVVFIgPLpKrFKh+PRVBTkSoMX0ymXlpqg5Wdd7aDzVc6jI+fRkXFpCvAd1AP/VJKUsCnIujQ0h61MqA4wszHKrMYo02v8TMq4mJByMK06wLi0h46UV8gXzoRJR3yEfW683igGVwO+7Hxqxm2ic3E/s9e9TPfNH9N31zcsvvs03XvPsHjf9yw+eJqu/m/oOnCKrgOn6dl/mu5931wE8EUA//MDePm+b1m69zshGmzfWXr3n6Pn4HmWHPyB3n1nWLLnG5bv+ZLVe7/guv1fsOXoKW577DvuffI7+p/7mkee/5hf/fYD3n7zA7796EP4/M/wyav88P6vOfuXZ/nyzWN89qeH+fS1h3jvxX289vit/OGR7bxxbBuvP7Sel/dfyW/uX8KLDyzlhXt7eea2BTx16xyeu3MBT+6cLtT2qTy+ZRKPbhrLsc3jOL51Ik9tn8Jz26fy9OaJPLZ+DEfWtLJ3WSN3LMqzfXaCG6eGuHZCgBVtdpa1O7lqQoi1k+NcOS7EijEhVk2K0zvKw7LRAa6cGGPN1BTXzBBsHzfMa+CGhSNZM6OGNTNquGp6Naum5lk2KU3vuDiLO6IsagvS0xFicYuPuY0uptU5GJe10hzRk3UpiVmlhRFfQFtBUFdB0lJFg0/HmISdyVk38+sCjAloqNaXktQUk9SXE9aV4VYUYZEMwSQZhkkyTOhWJUWYxYJVpEtWgUcpxiGvEOwQFSI86qpCMk9ALx84IhLga5WUYhQNR1t6Beriy1AVXYq8+FLkFZehEF+BSjIcpXg4sophSMuHColH5cNRi8vQyyqwaWV4rcL4OREwk4layUVtNCS9hfjBppST5oSD5oSN9pSd0Rkn42t8jKnx0pn30V7tpTXjpT5uJ+UzEbarcWokuLRSfEYFEZeBVEC4do55dQQdSqJuPT6bGptW0CFbVArcRgNBu4Oo20U+FqQ+FaQxE6Y24ScddJD028iGXYXnAZsWp16GTVOFQVaGtPRy5KVD0UvKMcpE6KrK0IqK0YqKMUnLsKvEeHRSvPq/X0hHzXLyXiMNIYtgkuHVU+PWkjJXkbZIyNpk5B2KAnwH638G8uBreYeCrE1WcC8bdDNL2hQkrHLiA1CMW+XE7QrSbg15v4H6uJ2RWS/ttSE6G6I0xV3UhqykXNp/J0Fyq8uxSIbhVJbi01X+zB0r6dRQE7QUjqt+arQxaD056Ac9CN+fypMGzTqydiFnekzSwfS6AHMaI8yuCzI162RCwsKc+hBT8kHGZYO0Z8M0JYJkgm7ifg+RUByrK4c/NZmattV0zL2bmVc9R++O91mx+1uW3CdM43r7z9Nz+Cy9R87Qd/gMvYfOFtKQLgL4IoD/qQG8bO9plu09/TMA9x24QG//j/QdukD3PsEt66rDZ1l39BwbD3/PTQ9+xy3HznPnE2e554lT7H3iY4498xf+8PJf+Oyddzj/0Un4+BX45Ddc+Ph5zn34LKfeeZyPXjnMm8/u5uXHbualh7bxh0du4k8Pr+eVQ6t54f4+nrx9PsdunsFjO2dw/JZZnLhtLo/vmMrxndN48uapHN8xmce3T+Lx7ZN48uYpPLdrOs/vnM6vtk3lqU2TePjaDvavGMFdXTXsWpBlx9wU2+fn2b6gmu2L69nZM4Jti5u4YW4Na6ekuHJchAXNdvo6glw1Oc2GOfVcN6eOa2fVsWZantWTc1w5ZaCm5ekbl2JhW5g5zT5mjwwwvzVIX0eYvo4wXaOCzB0ZZGqdl/aUlbxHTdgkxqcpx6Mpw6MqxacuJWYUkXcoaAno6YyamZq0McolI68rIaUuIqIqwi0bglVyBVbpUMzS4ZjlJYI8SFKCUVSEUVSEraoMl7wSS1UJVrngWTyoTx20T7QpKnCoKrHKyzGIi9CUD0FZchmK4kuFKrkMSemlVFVcjrRyqFAD8JWLilFVlWFRy3AZVQQdRiIeI1GvSRg9R23Upz3UJzzUxZ3URR3URMzUhUw0REy0xi10pB2Mq/YypsbL+LoQE5tjTGnJMLElzeiGJK3VEWpCbqqDLvJBB7VRoZtuSHrJBs1E3BoCNhV2bRXaqmIUZUWoKyuwqlV4zRZCDjvZkIf6uI+mVJC6mJeU10LCbSIddFCXDJCP+UkFXYRdZjxmDVaNVDAQ0SnxWvR4TTrsGgUmeSUWZRVeg4KwTUfYqsFvVBTSi+JWJWm7hpRdKXSoJglZu5K0RVKojFX670Ccs8sLnfFPwZsyV5E0iUlbFWRsSnIONXmnhpxbS8apJjXgzZywKYjZ5EStMuG63KejPm6nNe9ndH2EtlyQEQm3EJs4IC+K2YSMZKeyFLdauIYfPNLyakUEjRLidhVZr6EgMUr+5P1+aj852PX+NKhhcERdPTBWbwjoaYuYmZh1Mas+xNyGIDNybiYlrMypDzG9JsiUmghjq6OMTAbJBlykgh7S8QSRcA2J3ETyzT2MGL+JcYuPMPe6P9J988csvv1Luh84y+J9Z+g6eJbuQwJ8e/vP09v/A0v6zwufgxcBfBHA/5wA/pYle75hyR4hi7Nn7/cDABa636X9F+g9cJaVRy6w7lHY+ChsfORHbnjoHDc9ep6dx3/g1uPfc88TX3H0mU95/qUPOfnHP/PZ269z5oPX4NNX4IuXBW3we0/z0csHefXJO3jxkR385uFt/PahTbz68EZef2gdv75/KYc3TWbfdZ08vHUaT986nxO7ZnPi5lk8dctsnrl1Lk/dMpsndszgiR0zhNH0rjk8vX0mz+6YxdPbZnDshsn0X93Bfcub2b20mXuWt3L38jb2rBnHvmsnc++aCdyxYjQ7ulq4ZmqaJe0Bulq9rJgQZ8O8Brb0jOKGxa1cPbOWJeMSLGoLsnximiunVLN8Uo6u0QlmNHiYUuNgRoOP+a1hujrC9HRG6e6Ms6A9zozmEJ1ZF9VeDSFjJW5lCR5VOT51GUGdiIRJQt6hoslroMVvZJRPQ721koy+jIS2FL9iOGbRpVjEV+BSlfys+x3sYLWlV2CqKBrwbC7CpqgodGxOtRiLrASztBSztBirvLKNrNwAACAASURBVByztBSdaBiqsitQFl+OouRy1KVDUImGUVV6GRLREGTiYcgG3KkUlSVopBUYlJW4TVpCThPJgJ1k0EbMZyTpN1MddzAyF6AmaqcmLBwGZb1aIZ/Wq6EppKc1bhE64Jyb0RknHTkX4+tCTG1JM6Mtx6zRtUwZWU1nTZzmhI+GuIumpIfmrJ+mtJvGlIeATYVNI0YlGoak5AoU5aUYlXLcJjMBh4181ENTNkxbfYqWmjg1ce+ANErogkN2I2GHCZ9Zi0VZhV5WiUkpwWXUELAaibss+E0anBoJXoOCuNNA2jtgvqGXErdpiFlUxExyIgYpnoEAB4+siIhOJEDYJhXiH81iYQdsl5F3CiuHnENF3qUk71STcyrI2BQkLVXEDGIhQtIsjJvTDhV5j44an0E47Bowvhg0wBi8VI7bFeT9BpqTLjqqg4ypi9CSDVAXdZALmEl7DcQcanyGKlyqMsGowyB08oP3AEGDjJhVTcqppz5kI+/V//w9Bva+cau8AN+fdsaDR1p1ARMtMSvNIQMjQlo6k1am1/mY3RhkZo2XSSkbM2oDTK8LMaMhxqS6GKOSPqr9VvJBBzWJMJlkNelsK6ncJNJ1C6kbs4mxi44ydc1LTNlwkoV3nmLOPd8y7/7vmL/vOxbtO8figUjC7gNnLwL4Px3A/+D6j4TcS/u/Z8nBv4dK9+z7pnAcsLT/e3r3n/7f1n/0/f/RP/+yA9+x7MD/9y/jyiMXWHHkHFceFmrV4TOsPnKWNUfOcM3RM2w6foFdJ85z1xNf8sBjf+X4Myd55/X3+fajD/nxs3fhq5Pw6Sv88MFzfPHqg5x8/l5+99jN/OqhrTx/5EZeObKR3+5Zw7N39nFs+zweuWkGx7bO4MTOuTyzawFP75jLiW2zeWLLbB7fOpcTOxfy9K4enrm1lxO39nBs51we2jqTw5umcnjTdPZvmMQ9qzu5bVkrty0bxc29Ldy5spP71kzmvrVTuGPlWLZ1tXL9rDrWTath7aw6rp3XyIZFI7mhexSrZ9SwoC3AnGYfizuidI2OsXSCYKYxryXCjAYfc5pDzG+JMa8lQte4LIvHZ5nfmWJ6a4QpjUE6qz3UBfREjGISVjkhfSU+RRkBVQUJg4y8XUutXUeNTU3eoSBtqyJmFAnOTJIhWKqEbFqnvAiXqqwQMefXVuGUl+FSlONWVOKSizCKhmOXlQ+EvMsJ6KW41eXYleXYFCVYlWVYFKWYZWUYZGUYJeXoqsrQVwoyI6W4GHlVMQpJCUppKVpZOUaVGJtejtOkIGA3DNhMyvGYFATtahIew0DpqA6YB6RHUpIOBXmPljqflsagjpFhI20JM51JK+OzdqbWeJjVGGTeyCgLRyVY1JFhalOMcfURRlcH6Mj76awNMaYxTGdTlNGNEZIBPUGXCqOyHFHRJRQPuQRJRQl6tQKLUUPQZSCXcNGUD1Gf8VOb8tOUj9DelGFcSw3N+Ri5oBOXVo6qbBiSIb9EUXQFhspy7IoqrJJSHLJSfBoxIYOMsFFOyCAjoJPg04iImuUENJW4ZCXYq4bjlBbjkgkabFvVEFyKYgL6CmGPapUSNlYRNolJ2pXkfToBXG7hsCnnFca2MasUv7YCt6qYoEFE0CAibBITt8nIuNXkfcLfzXo0ZD0acm4NWZe6IGNKWGXCkVfIRF3MSm3MRk3USj5sJuUzEHGo8BqluDSVeHRVePUy/EYFPoOcgF5ByKgiZjGQcprIuAyknVqSdjUxi6LgZZ2wqUg5NCTtaiImWcHDutpnIu81knULgRGNQQMjI3raEmbGZB1MqvYwMe9mbNrO6ISFyTVeptT6mFQbYHzey+iMm7akg4aQkazXwMiaDHW5WvKZJjLZTrI186lt20DngqNMu/Y1Zu34ghm3f8eMu84xffdZZt1/jsUHf6Tn0Hm6D/7nX0H/ZwP8IoD/yQH8H/37ZYfOsOzQGZb2C9nByw6dYfnhs6w4co5VR85yzSM/cOPj59jx2Cluf/hDDj/5V15+5SO+eP8zzn/2MT9+9g4/fvxH+NuL/PDeM3z5+sO89avdPHNkM8fuvYqHd3Zx/JYuntzVzVO3LObJHfM4sW02T22fw7M75/Hklpk8unEqR9ZN4sHrpnFs8zye2N7N8W1dPLRlAXs2TmHPxik8sGEyd68dy9aeJq6ZkWTN1ATrZmXZOK+OTYua2No9iu297WzraWPzolZumNPE+tkNrJ1Tz+pZNaycnmPJpCRzR/mYUmdnRpObxZ0JujuT9I7P0TUmzawRIabW+ZnZFGbOiCgzGkNMaQ4zbVSMaa0JJjaFGVProy3totZvIGaWkLWrhFhARTlBZQUxrYyMWUPOqiNrVRMzS4iYKwnohQ9kq+QKLFWXY5MMxSkvwi4tImKSkXXrybr1pBw6knYtcauasFGOS1mJTytkzYZNCkHfqy7HrizFoSrDpirFri7DohKugg1SQderFpWjrChDUVmCVPR3COsVIqw6GU6TArdFVYCvXVuFVV2JU1uJ1ygl4tAQH/AejllkhI1VJGzC0VmNR029V0tTQEdn0sqYlI3xaRtT8k5m1/lY0BykZ1SMntFppo8IM7Ehwvi6EOPrA0xsCjNpZJTxIyOMbf5/2XvPcMkKOt33w7l3zj2jQIedKue0alVYVbUq55xr55w6R7rpRrqb0GJAMTsyOihgFgkSOqGgjImDio4JSUpQYECigdSB7v7dD2vvGnTm3JkzzlznzPSH/7Nr166qXauevddv/dP7ZhlpRGmVQ2SjbrxOLRZDH2bDAGaDGqOuD7dDQ1S2U8pI1AoylUyIalZmuJ5hbqTGxqkhplslKtEgAYseR+9KLCvPwtG7GlHdh0ezEr92JbKpryvluSzZuSzbGbWqiFgGurEMY59uJUHTasL2fhJuLUlRR1LUkfLoyUlmSrKdjE/JWisRRZ6zJNtJew2E7f0EzKsJWlYrO9LmVYTtfaRELXnJRCFgphAwU484lQjZKfvNFL1GqgErgzE3wxk/7ZyfRsFPM7sM4gDVpJdsyEncayYuWhT4ChaiLjNhh5m400rG46YgebquTMvwTYtG0qKiEJbzWcj5LCQFPUlBr5ThQ07KISeloIOq7KAdszOWEZgtS6xtRljXirJQCzFV8DKWEViohdjQibN5OMX6doy5SoDJvIexjEAn6WaokqBVztIuVWmWh6lW19IYvoSpLdey/m3fZ+eVv+G8z59mx3Ww7QbY8aXT7Lr1JHsOHmXfrS+dAfB/dQC/8XFvhOry/f+nA/ifeo3li4v9h45x6cHXeO+Xj/KR23/Px488yQ13PMpd9zzOk48+y9Fnn+XUs7/i1NP3cfrpv4Nnv8/JJ/8nL9x/mHu/8Snuuul93H7VHr716Qv5zuf3c8/nL+E7n97DXZ/YybevPJdvX7md2z+4lkOXz3HrO2c5/N513PGRc/nqR8/j8Ae3cMO71vDJ/RNcc8k4V+4d4n1bi5w/JrGpZmPnsJ9L12YVW791Bd6+vsxlm2q8Z1uL927r8N5tHd69rc2+hRwXzGfYPZPk3PEIG1oSa+tetgxFOH+uxN6FCufPlTl3Is+GTpy1DeVqfl0zzlxVZrwkMduKsjiUZrYVZ6wcZCjrpR5zkZdMVGUFskm7ipilj5RDq9joeZUJ2JxXR1ocIGbvJWRaQdB4DjF7L3mfkXrESc5rpBlzM5oLMpyRaMd9tGJe6mE3FdlNxmtfCitJt7J2ErarCNr7CDn6CTpUBB0qJIcOn02LaNLg1CkWg6b+XsyaXgzqHoza1dhMA/icRmSvnbDPhuy1Ijn0+O06PBYVblM/XnMfAbuauNdMbsmDdnmNpRiwUo84qYUVlanBmIP5ktQF8Pp6kK3tKDtHEuyZzLJvtsy24TSbR7JsGc2xZSLHtqkC22aKbJ7Ks24ix5rxPPPjBcaaKUopP7GAE79owWnRYdSuxqxdgcO0EtljJBcTycVE0mEXtYzM9GCZLbOjLI40GMzFSXrsuFW9mFe8GcvKs7D3no1HsxKvVlnxWnYsitrVxBwaYg4NAaOiNhZ3akm4FPnOkLkPv34VXq2yHhYwrkK29Cp9foeKuFNNwqUhKWiJOVSkRT2loK07WZzzmYg5VITMPfiNK/DozsKjOwuv/mxkaw9Jt4ac30ghYKYqKxP0FcnSXXOqBqx0ogIjKR+djI96xkMz42OoGGK8FmO0EqGe9JEPOUh6LSQ8ZqKCSZkPsOqQ7Qbibjs5v4us1/oHbk45n6Xr6rQM4rhTS8SmIuU2dH9ekGxUQnaaESvjWTeLdZkNnThrGmGmiz5G0y6Gkw6mCl7Wt2NsG8uycTDBXCXAVMHLZN7DSNZHKeammAhQSSUppctkkyNkCluoT3yIkR23sflDj7Pjk69y3vWw80tw3o0n2X3z6+w9cJQL/w3Oj2cA/B8Asv9WAPv/uu/fC7D/fx3/H19cLAP44gOv8c4jr/HB217iikNP8cnDv+C2rz/M/fc+yQuP/5pjT/2Slx/9Mb956Fu89Iuvc+LJuzjx5Ld44aHbeOLvruPxuz7Jr77xN/ziKx/mvlvfxd9dexF3X7WTr39kE7d/YIEb949w8zsmOHL5PHd8cCNf/autHHjPej574Rgf3VHnfZsLvHNdigungmyt2ZlK9DOVULG94+EdG0pcMBNn90SM85bi/Kk0F8xkuWAmz+7pNItVkY0dP+eOxdg5keDcsRhbx+KcO5Fh11yJXbMVto3nWGzHma6EmSyFmSjKjGQlWkmRelxgrBxktplkshZmMOelkXQpEoxBC0XJTNqtVVyHTD1LEFaTFbTk3DpyPg1JoQ/Zcg6S/ixk80qKkpGJosyG4QKTpTAz1TiTJcWsvSTZKUl2KkEn1ZCL3JJecdZnI+1RBBmiTg0hRz8hRz9+ax+SrR+fTYXXqu4C2Krq7wLYqOnFauzH7dAT8tiI+J0E3CY8di1u0wCCsR/B2IfXqkZ26Uj4LGSCDnJBxVM25daR9RoVFaWYm3rESTPsZDAhMJnzMVvwsVjys74WYms7yo7hJOePZtg9rlQRto5m2DlVZNdcifMXKpw3X2b7bIHNU3nWT+bZMFliYTTPSD1BoxCmnA6Si0rEJSeitR+r7iycxtVE/RbSYRfJgJ1SQmK6VWRhuM5sp8JIMUVR9hK1m/HpVPh0KgImNRGbhohN9b+MkLmPmENDWjSSchuI2tUEjD349aveECvw61cttQ36upULBc49RGz9pEUjBcmylD3ayHrNijKXo5+QVQGxZFpJxN5H2qOjEDBTlm2UAhZKAaV3XPabKfvNVCQL9aCNhuygEReoRp3UYorr03Q9wUwjyVAuRCkikPbbugAO2LT4LWoCNh0x0UrG71J0r5ecnIoBe7fsnPNZ/gDAUbuapKDv3pf3W6mFnbRjdibzHtY2I90MdywjMJx0MJx0MJ51s6YRZtNQkjWNMHOVAPPVIDMlP8NZkUzQQi7ippKMUk7lyUTrxBPT5BpvpbH4Webe/mM2ffRZdl37OrtvhF03nOT8m17nogMn2H/wxBkAnwHwPzx2uUz7nwnAf3wcb4TvWw8fZ//h47zzthO858uv8KHDz/CxA49y/Zd/zre/+yiPPPAEzz3yCE/f932e+tHXeeG+Ozn+xF2cfu678NzdnHrqG/Dk1zj20K28cM9nefzOK7j/lnfy3Wt2cfjyab64t8bV27Ncd3GbO963yJ0f3sjBd89y9a4al89FuHDIw66Wi61VG+tyehbSOmZSGtbkLewaDXHp+jK7JuNsHwuzYTDIYsPLbNXDTEVkuuxhqiQyVXSxtuVn+0SSXbM5ds8W2T1f5vz5GrsWGmyeKLHQTjJaDNHJ+LtG89mAg6TXRCFsp5OXmKjHGSnLNNIeyjEnxZCVfMBM0q0i6uhFtq5CNq8kYl1N0jVARtSQ82nIe9SK1rPQS0bop+jTMphwslCPsWW0wEI9xmI9yVRBph6yk3ZqSDkUScqUS0/KbSIlWkl7LGS81iURfh1hl5IFe0yrlb1bcx+ieQC3UY1Tp8KuUWFR9WPV9WMzqnE79AS8CnyDohWXeQCTegV27Wrs2tV4LCqiXivluJdGJkgl4SMnu4gKihlA2muiJCs2daWQIr3YjNgZijuZSAvMF7ysr4XY3IqydTDGtk6Mre0om1tRto+k2D1V4IKFCnsWq5y/UOa82QLbprNsmkizaSLL2pE0k404Y7UYU60MM+0S0+08paQHydmP07CCoKAhLdvJyQ5qKYnJeobpZoGpRp7JSoahbJRaVKIYFCkFRCohD+WQQCmolGEzHhNJQdHTDlsHCJn7SLh0XSvBuFPbzX4VUZTeLowlQy+SYTWSoRevdgXCwNnYe/4fhIGz8WjOIWDsI2pXk3KblmCnlHFzkpmUR0fcpSLmHCDp1pCXFAnLWthB2W+mGlCGuJphJ+2Ii6bsoLYk/FEL2ihKZkoBC+2EyGQpwlQlxlAmSCUikPVbSHpNRAUDQYcGyaZUQ6JeK5mAS/mbWSo3FwP2bok557OQchsU7XCXjoRL14VvxmOiINloRAWGUwLTRR+LdZnFusxUwcto2sVo2sV41s1ETmS+GmS+GmSq4GW2LLGuFWW+GqSddFKJO6ilPHQKETrFPNV0jUJmkkpzD625jzN38V1s/tDjvOVzx3jLdXDBDbD3S6e5+JZT7D948s8+hHUGwP9BALwMpeV+6b/0+cvQ/l/Fn/r+/9TX/+PHvRG+bz1ygv1fPsVbj5zgHYdf5X2HXuSvDjzO1Qd/waGv/YLv3fMoD/7kIX754x/zzH338Mpj93DqmR/CCz+AF74Lz34Tnvwarz92hNfuv5Hffv9TPHHnh/nh5y7gwGVjfGpnjo9vSXDdvjq3v3eOO963yBf2tnjvfIgLama2ZtWsT6tZSKhYm9azpWzn3KaH7S0/O4aC7ByPsmM8zqbhCHM1L4MZG+WwjkJQTSlsoB43sbYts2UkwfbxNFvHU2ybyLBjtsz5a1rsXtNh7XCe8VqMZkYplyUDdoIuA16rGp9NQ9JvppoUGSqGaOckqgk3hbCNnGQi7dMSsqwkbFtN2LaauKuXjEdFKaijFjHRjFvpxG2MZgRmyhLztRAL9QizlRDTpRBTxSDDKVGZNE37qYfsZAUdKYeapF1FxNpHckliMu2xLDnhWMj6FbN22TmAz9KLx7Qa0dyH29SPYOxX9l51Khw6DU6TBrfdiOSxEvI7CHlsiDYdZs1KND1/iUW1Apehj5BgpBDzMViMMlSKUU36yYachOwaQnYNcZeBjM+8dOLWkRH1FCVztxQ9mXErdovVIBvqMutrIdbVAqyvBtnSibJrIstbZvNcMFdg12yGndMZzp1Ks30yw9bJLOtHU8w1o8w2k6wdLrBpos6GiTrT7TTFqJOgox/ZpSElWSiGXTTTEmOVJKPlBCOlJCP5OEPZKJ10mFZSphkL0ohKdFJB2kk/jZiHiuwi77d2ISxb+hXnqKXvl+Hr063sArg7FGdVI1tUBIxKX9nVfxaO3jdh7/lLHL1vQhg4G692FSHzAHGnnoxn2T/YQsZnIO3RkfbouqXnUkCpntSCNmWiOuJiMC4ykvQyGHPTlB1UJQtVyULZZ6LiN9MMOxlNS4zmgnSS3qWZAcWwIeUzE3HrCDi1hAQ9ssdIMrCkoLV0jMtgLUi2buarZOrKBUjeb+32i0tBpdoxmlkatKsEuuXliZzIZN7DdNHXHc6aLvoYSTmZKnjZ0ImzWJfpxG00kjbqKYFW1s9gLk4jU6CcGaJa3Upj4r0s7LmDTe+5n11X/5a3fP513vLFU+y7ES656TQX3/Tnn4I+A+A/M4CXIdyF0uHj3dLsvyTD/Y8O4OVj+ePX3H/oGJccOsZFtyn9mEtu/T2XHfodHzj4DB+95Zd8/raH+crXH+Z73/05D//05/zu8Uc4/cJj8OL9nH7+h0oW/Oy3Of6rr3DqV1+Gxw5z/MEbeeGuK3ngS2/lWx/byG2Xj3PzpW2+/O5JvvaBeW579zSfO7/C++dDXNKx8ZaqiXNLZrYVbWyvCOzuSOzqBNlcE1lTcDBXcLJ5JMqaVojhvItsYADJdhYB+9mkAlrqaScLLZmNw3E2DsdZbEdZ00mweaLEufMNts41mW6nGaxEqaQkslEPIa8Zh7EPm74Hl7GfgFNLOmBVellRJ3nZRjZoJunTE3UP4DedTci2gqS7n2JIRyNhZTjvYrLsZaYmsaYls3k4wY7JAjunimweTjFXCTCccNGULXSiTkaSIsMJN7WAmbxbR96to+gxUPAYKUj/UH5WXHAU4YaU30DcoyUsqAk6VHitA7hN/YrylH4AwaBRVnLsRvxuGyG/A8ljxW3VYtH2oO8/C33/WZgHzsFn05INi9SzYVo5mXLcSyboIO41E7BpCdjVhJ064kvWeGG70gvNevTUwg5aUQeDMQdjSSdTWZG5op/FSpC1lQALBQ8b6wF2DMfZNZFk10SSHRPKhdOO8Tg7JxLsnM6wbSLNhqEYaweTrB/Ksn4oz0I7zeJgluFSiLxsJSZqiXt0FIJWWikvI4UwQ7kQrWSAZtxPM+5nMB1iMBWmEZWohDw04v6uQ1AtJnZVpZZL+WG7iqClD59hlaJGpluBz7AKv3H1Ut94gITDSFqwkHKZiVp1BPT9+LW9+LW9iAMr8ahW4dP0IOn6CBlVhM0aIhYtUbtW0WEWFeekvM9IKWBRjBt8JmXXeAmytYCVpuxgOOpmNO5hOOqmIztpSTaafivNgI2O7GQkJjKc8NBZUupqxNzUYgKFsJ2UZEIWdQQFDSGPjohXUcVKuBTrypTb0C1FL2e+y0NZy9AtBuzk/VZKQcU0YjglMp7xMFMMMF+Rma/IzJVDzBQDTBckpgsSa+pR5sohhuJOxtIi65rKLMVoRqAet1COGKmErTRiHmrxCOV4kXJ+hlLrLYxs/BTTe/+W9e/9OZs/9hy7Pv0qF153iotvOM2F1x9j/xkAnwHwf2YA/1Ofw/LxXnLoGPsOH2f3zS9zwZd+z6UHXuI9B3/Lh259iqsOPcGNX32Mb979BA/e/yS/f+Z5+N2z8JtHOPXsjzj93D3w4nc4+eRX4ek74ak7OP3IrTx/98d59NC7uP+Gi7jv+r3cc/VW7vnEFr791xv48uVTXLevyce3pPjAgszlMyEum4qwfzTMvqEQu1t+tlbczKZMTMQMjCctrG+HmalJNBJWQs5V2DX/Ny7Tm0mGjQxWgwxlRaarARZaMWYbERbaSTaOl9k0XWPteJmJdoZ2OUYlEyIT8+BzGzFqV6JXr8Ru6MVt6iUsaElJFtIBM2nJRFoyEhNVBO2r8ZveTNixinxAQzNpYbzsYa4VYv1IjE3jSbaMpdg+nmHbWJYNnTjTRR+DcRtVyUDRo2Ei62cyJzEUFyiIWtIOFUWPgXbExXDSRz0qdp1t0l4DWb+JfMBMJmAi5TeQ9BuJeXRITgXCgrEPwdiP26jGbdYhCVaCXichvwOPy4hV14uu72wFvpqVWFQrkN1mqukQrUKMUsxDzGMi5NQSFvTITgMhh56IYCIuKqXOZRemrNdIIyooU7yylaZs6WbD8yWJddUgs1mBDRUf2wZldo7G2DESZvuIzLmjYXaMRdg+InPeZJLd01m2j6fZMpJm41CaNfUoU8Ugs40Y0/U4gxkfaa+eqKOfjM9II+ZmMCsxkpNpJ/3UoyKthMRILsJYIcZgOkQt4un64r7RKagQtHfVpHyGVbg1Z+MceBMu1Zvx6FYo8DX14NGtIGJRk3KZKfpdFHxOkk4TEYuWiEVLzKZHNqkJmzVErTpiNj1Rqw7ZpCag70fS9ShDWy7lYqUUsHRXjsp+M3lRT9FjIO/WkXVpKIh6GpKVoYjAcNTNSMTNUNDZjcGQk+GwwFBEoLNkAjGU9tFJe2kkRPKylbhPR9A9QEDoJyioyElW0qKx299dLkMXJFu3772c/VZkF+WQswvgZszNYEJgNOVmuiCxWIt04TpbCjKZ8zGV97OhnWRtI8ZIUmA44eo+bqoo0UrZqUT0lEN66hE7rYREM5mikR+h3thKaeQy6ms/w9jebzH7rgfZ8rEX2Pv5k1xyPVx0w+vsv+VP7AOfAfB/7PhTe7j/Fs//Y5j+Uz/7s3w2B15jz8Gj7Dl4lL0HjnLxgVd454GXed+B33LFwWe45tDjHLjzCb7+7Yd58L5f8vKzz8Bvn+DU8z/j9We+B89/B57+Oq8/doTXHznAiYe+xG++dzWP3XY5v7ztXbzwzQ/zs2vP56ef38XdH9vAl989zoG3j3Dg7SN8/i1VPrQmyttHg1wyInNBW+LcqptNRSdrszbms3Zm8y6Gk1aGMg6aKTuZoI6gswevfTVhn5Zs1EYxYqWecNJMirRSHkaLIRaG8yyOFpnsZBlrKvullUyIdFRElux4XHrs5n6s+lVINhVRQUfcoyMmaskEzFTiLipRG2mfFtm6goTQR0U2MF4UWdOJsHEswbrhKAvtEMNpOyNpF5MFL1NFH8MpgUrAQMGro+Q30I45aUUdtCKubgk6bu0n59ZTj7goSP9gPbesmJT1G4l7tETdA4Rc/YQFNQGXGsmh6ZahRZMGr02PJFjxCVYkjxWf24xN38fAyv9Bz1n/jf4Vf4HfriPmsyuev8kA+bBAzGMi6NAQsKsJugxLO8JWIoKJoF1HwKpSPIkdA8perFurZMMhC0NJN5M5nxIZN5NJOws5FxurXja3AmxpS2xp+9nakdg6FGBd3c2GppdtQ2F2TqQ4bzLL1tEUG1sxFqph1g2lWOykmK6EaSZc5H16Ml49VdnOYMZHZmk9qh4VaCf9dFISQ5kgY4UIU5UE7bREOy0xmA12DevLYVfX4i9o6cNvXE3I2t+1dYw6NV37x0pQoCaL1MMeGhEvJclJymVENg3g06xCNg0QNqsIm1XIpgFCxn5CRsVQI2pV424nawAAIABJREFUdf2DM6KuW3KuBqzdlaOsS0NO0FJy66l4jDQkK+2Qg+GwwGhUZDTsZkwWGAk6GQw4aAestENLcphRh7Lqk/UynA9QTwlkZRNhrwrZM0DUoyHtNShe0ku97uUJ54Jk64L2jatIGY+pC+lKyE49pEhsTmT9zJXDLNZizJXDTOUDjKW9DMZcjKW9TOUDTOYkxtJextJeZoohFhtR6nELOWmAjHs1RZ+aZthJJxllqNii01hLrn4+jcUrmbvkG2x8/8Oc+7EX2P2po1zwmZOc/9mjXPSlo93Vz+WW3huToX/2HPbvDMgzAD4D4H9XAO87fJR9h4+z7/BxLj54nHccOsF7Dh/lg4df4m8OP8/VBx7l5q/8gnv+7pc899Tz8NJz8JtfwPM/gWe/y6mnvsFrvzjEK/d9iVfvu4Hf/eDTPHHnh3ni9vfw7N9+gEcOXMpDN17Ijz6zk29esYbb3j3Jly5pc825OT64GOGtQ34uGQyyp+VjR0VgQ9bCYtrMYt7JYtnDdFFkvOilkxbIBo2EXP147auRhAEifj1hQU1EUCM71ERFPbWEl+l2lplhZfVltJlhuJ6iVYpSTAdIyC6CHhOiXY1g7kXQr0B2DpD0GUj5DeQkE9WYnUbSRT1mIyUOUJENjOTcTFV8TFV8jJfcTBbdjBdFBhN2GjEbraiNVsJBXTaT8+rIiRqlJOkzkfXoyQpaRahf0JF0aciLJipBRUBBcbqxUZKVKIas5EImMgEDSUmJiFdHwKVGNA90M2CPVYfHbsRtN+JxGRGdBqy6XtSr34R69f/AqDqHsGghITnJhkUyspu414zs0hF0aAg59AScBoIuIyHBRMBpwG/XEbBpCTt1XT3isLWPiLWPuGOAvKinGjTTCtsZilqZTNqZyzhYU3CzpuBivmBnLm9lLm9lvmhhvmRnbU1gU9vPjlFFfWznRIbtIym2DqWYryknckVxS8mKO0k3tbCNctBKVbZ3FaaWHX4qsotaxE0z7u3CdzgvM1qMMFqMMJyXaaelrrzjsrl9MeSgEhG6FYeMz0xWNFHwWakEBWU1LCiQ91pIOPSEzf3E7TqiVgXAIWMvIWM/QUMPQYOySxy29BK19ZF0qRUIe43dKHgMpB0qUvYBcg41BZeWsmig7rfQDtiVzFeyM+i30fKYqbmNVEU9da+RhmRWdKgjdjopl2KQUfBSSznIyTqinn7Crj5ld1nQk3Dpulnw8jpSzmehGhb+QIxjeVirGLBTXJrMbso2RlMeZooh5isR5sphpgtBJrJ+huJCF8BT+UC3ojNXVtzBKmEzGd8AKddK8mIvzYCJoXiAkUKZkeYsjc5uhtZcwdQFR1h45w/Z+KEnOe8TL3PBZ05z/mePc+GNR9l700t/AOF/6lx5BsBnAPyfEsAXHT7GhUeOceGRE1x85HUuPXyay46c5H23neAjR17hA9c9xjW3/pyvffsxHnvsOY797kV46Ql4/meceuYeTv/6bl555Mv89mc38fv7buK3P/o8T3/rYzxxx/t58o738uK3ruDpr76fRw++g59dt49v/80mbnrbEFfvzPPXm9O8dz7Bu2cS7B8NsavuZkPWwkLKxELGzmJRZKbgZizrppNyUQpbiHu0hJwDSE4VAZcawdiDVb0CQ++bsGtXkZJsDJbjjDezDFeTDFVjDNfiDNfi1AtBsjEXEb+RkEdHUFARdg2QD5ipxVyUI1YKASNl2UQz4WAoo/zeuWqQTcMpNgzFmCp56CQsDMYtjGad1KNWcn49abealKgm7VYTd6lIOFWk3ApsQ+Zl1SXFDzju1JJyKROphaB9qYzqpB4XaCTcyhpUwkk14aQYs5GP2IhLRoKCBo9F1QWwaNHiMmtxWnS4bFocFjVmzWq0vWdhUq9AtGlIBQXSITfJgJOwaCZgV+Oz9CPZVIQEI16bHp/d0A2vTdkbDruMxEWTAmB7P2FrH7JVyfayHi2NsI3hhIuZrJv5vMCakoc1ZTfzBTuzOUs35vJWFksONja8bB2U2TGa4LzxDOeNZ9g5nmVdPcz6dozNwym2jxU4d7zIhsEU06WAkm0XAowXQozmAnSSHmphB8UlS72830w57KIUEShH3VRiIrWEl3rSRyPlp5HyM5iXqSd91BJeBvMyY5U4g3mZatxDOewi4zZS8pmph1y0IgLNsJuKZCXnNpK0qyh4zGRcWuJWZQ88YVMG6KLmfmTDKuLWPhK2ftJONRmXhrxbR0HUdyNrV5GxDZA295E295G1DlBwaKgKBuqiibbXRFM0UHXrKLs0lFwaKm4dNZ+eWsBILWCkFbUwlHEzXvYxXvbRTtvIBTREnKtJCtoueJennN+ohFUNC1Rkl3Kht5QZL9/OL+0l1wJWhuIi4xmJ6YLMTDHMVD7EZC7IcMLDWNrPVD7EdEFmMhdkuiCzUI2zrpWhGnWSlfRkhF6K7l7qPi1N2UEnEadTGqRSW0t17FKaGz7F4O47mHn7fWz+yPOcd/Vxdn36KPtueI29N730jyD8Lz03/rkBegbAZwD8r/9sDr7CRUeUUJxKTnDx4dO87QhcduQ07z98nPfc+CxX3vIEt9z5S370s6d5/tfPcOI3T3DyuQc48dT3OPXs9zj2xN/yyiNf5tWfH+K3917P03dfxRN/+1c8deeH4L7reO3vruGl71zJ89/4Kx648WJu/+AiN7x1iBveOsoXLxnnqp0tLl9IsqfjZXPRymLKwERUy4isoRXU0pYNtKI26jEHJdlGWjIRceuQHBoE04ACndVvxth/Nn6HnnzUSz0bopGTqWUlWkWZoZJMKydRjDlIB01kQmaKEStDeR9jRT+jBR/NuJ1iQE9B0tGMWBlOCczXQmwaSrJjsqAMWBX9DMcsjMQVBaFKyELCrUG29hCyKjujQUsPQdNqghZldcVv6MWrXYVk7FMmbU39hExqwjYNOcm65JQj0EyKNFMCrbSbekqgnhIoJxzkIxZifgMBl1rx/zX1I5pVXQDbTRrsZhUWQx/6/nPQ9p6Fw9iH7LWSkUVSQYGYTzFF8Jr78Jh68VsHkBw6RIsW0WbAazPisxvwO4z4HUYCS73hgFVFxKEm7tQSd6qV7N1npBF1MZoRmUi6mM27WVeR2NAIsKHuY21FYKHoYKFoZ75gY03ZyYa6h80tP5vbMlsHI2wfTrBjNMXWTpzNncQ/RDvFxk6KDe0k69oJ1nfSSrSzzNUTjBdCtBNiV2M5I1lJ+y2k/RbiooGYW09cNJDymckGbBRkJ7mgnXLUzWg5xmw7x3g1QWOpVF1e2sdtRwUG4yLtqEA1YCXn1pFyqKhIFvKinpRDRcaloeQzdb2Ds4KWtFPZCc+LekpL08xln4myz0TJa6Tk1pN3ashaB0iZekkae0iZesma+8lbVVTdOmqinpqop+4xUPcaqfv01P0G6pJOiZCBTtzGZFFkvh5gqiRSjxrJePpJujXdzHYZsOWQk3pUpJ30U5Fd3d5vKejoDmIVJJtimeg1UQtYlZmEJdiOZyTGMxJjaT9DcZHRlI+JbIDJXJDJXJCZYpiFapy1zQzDeZlaTKAY0FPxDlD1DFDz6qiGPNSSBRLJQVL1c8lPfZj6tgNMXfoTNn/0RS74zEn2fOEEF9742h8oEJ4B8BkA/5cB8MUHXuHCg7/hokO/5cJDr7Lv4DEuPHiSCw+e5q2HTnPZoVNcfsvLXHHwOb7wlcf5+t2/5OFfPMHvfv0rTjz/ECef+SGvPXkXR5/6Fsef+ibHH/8aLz1wC8//4HM8+92rePF7V8MjN8MD13Pyp1/g2A8/w1Nf/SA/+NwevnnlNu76xE7uvGI71++f5gPrs+wd8rC1bGU+oaEtriBn/gsKjnOoeVV0onZGM16G0j6qEQcpj56gQ4PfZcJpMWDR9mHR9mHT9+Gxaoh4LKRDTgoRF9WkSCcv0c55aaacNJI2BrMuxss+5hoyEyUfnZSNelhPOaCmGtQzGLd1VYA2dxJs6aTZ2EywthJmLu9jJutjOuujLNuIe3TItj6C9j5k2wA+Uw9e/Uo8hh4kYx8eQ1/X9chv6Met68FvGCBi15PxmSmGbNRiLhoJN/WEk2rMTjlupZKwkZVNJCUdsqjB7xjAY+nHY1HhsSglaLdVj9Oiw25WYdL1oO09C03Pm3GZB0iEBFJBgYTkJOq1EnQZ8FsHEI09eEy9iOYBXGYtLqser8OE32Uh4DIrjkMWNaKhD4fqbDyGVci2AWIuNUlBS8ZjoByy04w5qfsNDMcszObdrKn5WFMRmS3YGE8ZGIlrmcwYmS1YWay4WFtzs67mZ31dYksrwvbBOJubETY1I6yvhZgveJlIuphIC8wV/axtRtjYSbFpOMPWsSJbx4psGM4xW4symgvQjItUYiKlmJuc7CDpNxMV9URFPemAlXzYSVjQEnSoiLh1FKOC4vyUD1FP+6nH3TSiLgZjLobiAkNxgU7UST1ooeTVk3drKHp0ZF0q0o5+CqKWpmxjOOFmKC7QjjgU8wbJQlN2MBhzMxQXGYwtTTgH7QyGnDT9VipuA3m7mrSxl6R+NQndKhK6VeRt/RSdaqqinqbfTCtgoikZqXl1lD0qmkEDjYCWTtjIeNrOXMXHXNXDWMZBI2Ig6VJ3e7/LPd9axE0r4WMwHehmvMt60cvwLQYUx6ZqwEYjZKcVdtKJCopEZsLTjaGl1allME9kA0zlQ8yVo8zVk4xXM7Sz8pLcpoGGT03Nq6EZEmim02QzHYqdnbTW/w3j+25n/fseZvenXuWi6+GiG09z0S3H/7fOp2cAfAbA/4kA/BL7D77IxQdf5MIDv2fvgaPsPXCKfQfhwoOn2X/wFJcdOM6HDvyWTx5+gpu/9hD3/OBBnn7sYV579ue8/vy9vPjYN3jl77/Nyee+w+u//javPXobv7//Zl752fUce+AGeORWTj14PSd/di2v/fDTPPetj/Hokffw8wOX8fDBy/n+Z/Zx2/s3cOV5Nd4+JXN+y8W6jI6OeDZpw3+j4lpJJ6hT1l/KISYLAZoxgZzXSMSlJ+RxIDpt2M0GLHo1etVq9P1nYdOtwmvrI+7VUwjbaGcERosexsseJiseZqseFhp+hlJW6mEdZf8AZf8AtaCWoaiZmbyXja0Y500UOHc4w9ZOmq2tFNvaytdN9SRrKlEaS+L5cdFAxK0j7NThtw7gN/cjWTW4dYpJvEffj8+sxmdU4db34TdpFQckpzJIU5JtVKNOpQweMpGTDRSjZmJeNRFxAL+zF5+9F5+9H79djc+mxWPVINoMuKx6HBY1Jl3PUv/3TQgWFamwSMxnJ+azE/FYkN3K8JXP0o/H1ItT34PLrMVh1uO2GPE6TEhOCz67AdGswqnvxdTzJpzqcwiYFE/atKgn4zEoBvB+EwVRTStkZDzlYLYoMp13Mpo00pb7aQR6GI6pmcwYmS85WCy7WVPxsrbqY3MzzPbBuLJH3IqyrRNnQ11mOiMyFncwnnIxW/Cxph5lXTPOpuEcW8eKbBkvsX4oy0w1xkg+wFAxRKcg08hIlOMi2ZCdfNhJNemlU5BJSZYuhN8I5lrKx2AhSCfuYjDmoBO1047YaMoW6kETVclAxa8n7eglaVtNyt5DQVTTlC2MJAXGMx7G0iKNsI12VOhmjxPZgJItpiUmUn6mUhITCR9DsouGz0LZqSNnGSBl6FEgbFhJ2tzThXDdp1fg6x6g6OpjUDbSDGhoh3SMxIzM5JwslETmCgITaScpQdNdQ1qegq5F3NSjIvWo2N39Xd7/XZaszPutlAJWGrKTpuzoxh+DeCTpZTTlYzTl6x7fVD6klKlLccYrWdq5GM24l07UyWDIQCdgZCzuY6xcoF4dY3juYhYu+AKb3v0dtv/1E+z69Ktc8IWTXHDtcS6+9U+bgv5zA/QMgM8A+F8d+w+8xKUHX+Cth17golt/z76Dx9h74BR7D8DeA6e45OAp3nnwJB868ipXHXmKL972AHd+40c8dO+9vPCr+3j573/Ib351F6/8+m5ef/4eXn/2bk48cSevPXobRx+8hdfuv57XH7iBUw/eyLF7r+X337uGF+66kt/c/Qle/M7VvHD3Vfzqyx/gJ198K7d9aAOf3NPhXQsJdjZczMY0DHpX0fH1MZGwsa4cYn0tylwhxFBcpBF0UAoJyH4RweXAajEtQXgAw8AKjANn4dCchcd4DnH3APW4hcmyl8WmxELTy0zZwXjOTMm/mpK/l0ZQxWBUz1DMxEjMzGLJz46RNHtmquweK7C9k2FbI822Rpqt9RSbKkkWyzGGciGKS3u1MZ+F6JLxQUy0kA658VsUw3iXtg/RpMFn1ioDVAYtPrMaj2EVEccAGZ9BUd8KGskFdGRDegoRE2F3L0FnD35nL35HHwGXmqBrSRfaokaw6HBadP8IwG6rmkzUS9RrI+azExbNyG4TskvXzYKd+h6cFh02sw6bUSlli7alfrBNi8eixjZwDk7tCrzGXiIOdVc3OiloSThVZAQVZb+GdtTEcNLKcMpMJ65jMKamFe5nKK5hMmdmsexmbdXDYlmJdbUAm5sR1pb9bG6GOXcoyY7hFFvaMdbXQqythFisBFmohlmohllsRJWS9FCWtZ00c/UYE+Uw060UU60M4/Ukg8UwtZSPWspHpyAzXk/SzoeopRQRlkLERTZkJxO0UYq56eQDjKTdDCXstCJmakE9JZ+aoldFwTNA0asi4+ohK/SSF/upSFqaYVNXonEy52Mk7WE46WVkKZb7pfPFCGsqcRaLUebzYWYyQcbjXgYDDuqiiaJdKUvHjStJmFaRtvaStfdTcA1QFFSUhH5KQj/toJ6WpKElaRgO65lK2VgoulgsCcwXPVQkS1flK+U2dDPgZVGSN8I35TYstRIUWOd9Jhqyk0bITj1oox60Kf3bpQuK5dLzckl6PCN1e8AzxTCTxRjj1RKD+QydVJChuMiwbGEoZGYi5WemVmJ8ZJ41297NzssOs/sjP2Xn3zzFjmteYtdnTnDe547+owz4f/v8+h8AomcAfAbA/zoA3/oK7zjyMm87+DL7D73GRYdPsO/QSfYcep19h05yyaGTXHbkNFfccZJr7vg9nzv8GIduv5fvf+9+Hrvvfp588Accff6nnHjxB7z+/Hc5+ey3OPX3X+P1xw7x6n3X8eIPPsnxB2/g9M9v4ui9X+T571zFC3dfxdGfXMvJ+2/k6E+u5dUfXctzd13FA7e+h9uv2MYnzm+zfyrC9pqL9QUro7KKuYyDjfUQG+oR5goBRlPKyWEkFyEWEHE7rFiNOgSbCdFhwmEcwKJZgUNzFube/wuf8SyKIR1TJZF17SBrah7G0gYaoV7K3lU0whomMg7mSh7G03YGIyZm8iLbR1KcN5Zn+1CaTfU4a4phZjMSU0kvE3GR0biHsVKYRkaiEHGTkmxEBBNhl5GMLNLMx4h6HHjMWmzaXlxGFV6bHrdZg1XTh7H/bByac/BbVpPw6skGlf3ftKQnFzJRijqQhQGCzj4kZz8BlxrZbSDoNuKz6xAsSu/XblFjt6gx61cz0PMmND1/iceuJR/zL2W/VqJuM2GXYnEXsKrwmfoQdL2INgM2ow6jph+jRpG19NiN+F0mAi4jVs0qrOqV2LWr8Bj7Cdk1RBzqrrhF0LR6aQ1Ho/QBZR31sI52TM9Q0sBExsJ8xcmGppcNDT+LZWVoSxnc8jGXc7FQcLO+GmBLK8LOkRTnjabZMZxiayfJ+kaExVpEEYmohZlvxFloJpirx5iqhtkwWWH9ZJW1YyUmm0mGiiFaOYnRSoSpVoqZdprpdprZToapVorBQpBCxEEuZKUadTJRDDKaEWmFrRR9WjLOPpKOHpK21SQdPZS8WsqSnnrQRCNsoR2xMZR0MZH1Ml2Quqs5gzGXIroSE5jOSqytxtjUSrO2HGVtOcpiMcxcLshkwsNQyE7dY6Dk0pC29pKy9JA0ryZl6SFj66PgGqDq0SoDTX4Fvu2AlpGIgamUjbm8g7VFgcWyj07cRSlgJS0ospPVkItGzEMp6OhmxAVJ0a5OuHSErQNdc4q0aKQeclANWKlIlq5kZifmZiTlYzwbYKogM5ELdmMyH2K6GGZ6CcBzjQpj5RwjmbBSmg+baMsmRpJexitF1s1tYdeej3Lph7/JpVc/wp6rn2XXp19h97Wn2X3DSS68+fgfmNss94OX4wyA/w8H8Jn45yB8jP23nOCiAyeUDPjQa+w5/Bp7DylT0m87cIz3HHiVKw78jmtu/TU3HvoVd9zxMN+56yF+9v0f8tLTP+HlJ7/Bsaf+Fn79NXjiACce+Byv/fSTHLv3s5x46Eae//4neea71/DqfV+CX94Gjxzi9H03cuInX+S1n9zAb35wLY9//eP84Pp3cOv7N/GxXS3eNp9gz0iQdXkLm6oi21pB1tUCjKZd1GUztbCNVspLTLTidxgRTGoEk9IXFS1qHLrVWPrfhGg4h4Rbw0jey8bhOOsaEiMxPU2ph8GwhsG4WRluqUrMVfyMZZxUAzqGkw52ThXZMpJmIifSipgZTrgYSQo0ZQtN2cJwSmChmWA4J1GPu6nFRIphNxnJSSYgUIxLXRN5q64Xi7YHq7Efm6kPq2kAi6EHp7kHt7UHr6Mfyaki5NYS8xhI+s1kgg6iohGnZhUei4pUUCDqc+J1GHDZtJgNfTgcGqzWAYzGHnSas+lb9d8ZWPUX2I09RP02smGRtOQk4bESFUxEHQZkq5agUYVH34/fYcZm1KJX9aJV9WA2qHHZTbidSmgGVqJTr1TclvR9OA2KEIhoUMJr1eC1apCsGkJONXGPlkLIQD1uYShlZTBhZCJrYqGsQHhjw8v6ssB81spUwsBkysxszs5C0cVC0cXGeoCdQzF2DafY0YmzfTDB2kpIcWRqhJmvhRnNexkr+pnvxNk4UWTzTJXNU2UWhjOsG82xabrCutEcI+Ugk7Uwc4MpNk2W2DRdYf1YnqlmjJGixGDOy1hekX3sxBSD+mbYRdZjIGbpQzb3kHKoKfjNymS010jRa6IZczOWCTCWkZhMexhLOhmKWhmMWBiJ2phMCSwUJdbXwkyl3cxkPaythNjSTrChHmEyJdAKGKh5daRMq0mb+0iZekmbe8ha+yg4+6mIGuq+JQhLWtohHcNRE+NJGzM5J4tFkbVViXbEQTPspB5yUApYKfnMFPxmSgErlZBSjlZ2gW2kRTNhmwbJ2EfQPEDCZVDWukJ2ykHFHakRFWgnPN2ohZ10kl7GCzIz1TiztQQz1bhyu5piTb3IbCnFWD7IYNpJK2GhmVT+NxupJNOdRean97Nx2+fY8fa7Of+jT7L7sy+z44uvs/2GE+y96Rj7bnqVC29WYPrHAhh/bqGMPzX+ufd/BsD/lePWY+y/5XUuvuXUEoBfY++hV9hz+CX2HnqFfQdfYf+tr/DOW17m/Tf9lo/d+Cyfvulxbjz4KLff/gv+5zd/xO+fvo+Xn/wWx5/8Kvz9V+CxL3H8vk9z9MdXc/TeT3Hsgev53U+v5Xc/u4HjjxyBx2/n9MMHOf3gTZx+8CZe+vF1vPiDa/n7b17DT26+nNs+ci5X7x3hXWtSXDgRYFPZxpq8hTUFBwslgYmcQCduYzAtMF4OE3bq8JnVOHQ92DSrcOh6FON68wBuUy9B2wCViIPZRoQ1LZnJrJ1WcIBOqJ/xhJHZso/pkp+FusxMWaIRNlHya5jIe9g+kWd9J85MWWI8JzKeE2lFLeTEfkp+DYMJO+uGUowVA7SSItWoi0LASVy0EBHMxLxOnAY1Vl0/BnUPBu1qTPpeTCYlDMZV2Cw9OG19iPYBfC4NQbeesGgk4bWR9NmJiVZc2h58Zi1JyU3E68DnNCPYDFhNA9hsKkzmHnT6FWhUb6Z/9X+nf/V/x65fTUg0kQq6SEvKe5KtWjzaHoT+FQj9K3CrV+Mx67HrNRjUfZj0Kuw2I6Lbjlu0I7htaHW9aHW9GLS9GHV9WHW92A39CAaVIoVpMeG26vFYDfjsOiJuHZmAiVrcRjttoyarace0jGeMzBVtLJYcrC05WJO3MZ+zMJuzslB2sqbsYrHkZEPFw9ZmgO1NmS21AOePZtjcjLBY8jNXCTBbCTBZDjBekhivBFg3nGbrTJnzFhpsm62weaLA5qki26bLbJutKPrTrSgL7ThrhlNsGM2ybjTDmsEkC+0kM9U4g0mJcsBB3msh4zaSdOpIufTkPGYilgElu3QbidnU3e+LfkVwoy2b6IQMtIN6BmUjI1ELE0mHsp5V8DKbE7u311WDLJb8jCfsDMpGOiETBYeKnE1FytRLwrC62xPOO/ooCSpqXk0XwoNhA6NxC9NZF/NFN4sV5QKgExUo+80UPAZKPjPVgO0foCq7KAUdiuSp10rYpsFv6CVk0ZB0Kz7V5ZCdYsBKKWijGnZSjwo0lvaul20Y20kvQxmJ4WyAkVyQsYLMZCnCQiXFbDHKeM5PO+2gmbbSyDhoZgM0s1mamSFGGuexuOZKzr3o65z/179iz7VHueBWeMthuODmMwA+A+D/qvH/svfewXXY59Vm9tskLiKJeoGL23vvvfcCXNyCi94rQYC9iQ1scpNlRy6x5bjEsi0XySok2FQcO3KRZEuyZFu2rBJLitVslVCFpCiKovTsHxdEosTffrOb3cluzD/OXBLEYDjDGT5z3t95z3sRwItvs3DkHLuPnmHX8VPsPH6KncdrAN575AwfXjzNJ255jc989wW++N2n+MbNj3HLsUe44/afcfLZRzn9zN2cf+6H8Nz3ePepRc4/8m3OPfwN3n70O5x88Gu88tB3OPX4Ec4/dRvnfneUs7+9ifO/vZF3Hz/E67+4npfvv47f/+MXefCmD3PH5zZy3YFBPre5g0/Op/n0xgILoyE2drnYUPWwpuyjP2WiGjfSn3UTMMlxasSYpAI0rXWohHXopc3YNCJcBgkRm5K+rJeZ7hjpPwNkAAAgAElEQVTDORslv5wun5jxtI7ZTgdz1RBDGTvjHR6GMnYS5hayDjGTnT7W9SWYKHiXjix4Gc466PDICWrqiBqaKAQ09GfdVOJ2ihErxYidrN9C0KLGrpJglInQSYVoJG0oxK3IJQKUMgFyuQCptAGJpB61shmNSoBR24bNIMFtVuC3qglZNYRtWsIWLSapAJuyjYBNi8eswqaXY9PL0atF6DRClPJGpOJVSEQrkQhXIBGuQC9vxmmUEfeaSbhNROw63FoJBlED2uYV6FtWYRQ1oZW0ohLVxs9qhRidVoFOq0CtkSBXCJErhEhlLcjEzUhFTSjaGlBLmjFI2zAqxBjl0tpBCJUUm7ZWbxlzKsn5VXSGVRR8UkoBMT0RKYNxJaNJDWMpLZMpXU1ZA6s7LKxptzCdMTCdMjKbtTCbtTGdMrOlGmG+6GM8Y2UwbmQka2O86GOkw013ykx/xsFEOcT6oSzrhrJMlkMMtXtY3R1j+3SZ1d0xxooBBnMuBvNupiph1g5m2DzWwZaxInO9WQZTXnIONWGtEL+yGZ+iiYiujYxNSVDdQtwoIW6UEFAJcIpX4ZLU4VM0EVQ1kzQ0kzO3ULCLqHjk9ATU9IW0yxpP2xhJmBmOm5Zh3B/W0ReqOeWiQ0W7RUFKJySqrAE4qmwioW0mYxSSt7TRbhXRYWuj5Kq54MGYnrG0hfGsnfGMm2rIVGvdMklqe71uLTm3loxTvQRf7fIYOqCX4lK24tOKidtq9ZTpf7NXnXVryXv1dPiNtPsM7wFzu89Ah99IMWShGnfSn/YymgkxnPLRl7BTjukpxbUUE0tp83SS7mw/A13bmJr6AhsWvs/2zz7B9m+8ztZbLrD18LuXAHwJwH/GWho/X+xj3X3sFLuOv87OE68vu+B9x89yxdGzfPzwaT51y79wzU3P8tVbnuQ7Rx/l2O0/5+l/+jWvPHUPbz13Dzz/I3jmNt558jDv/O5m3nnyFv7486/yym+u58yTx3nrme9x7okTvPnoYd567BDvPrHIa7/8Ni/f/3We+eEX+O2xq3jghv389Lpd3H3dHn76rf08ePOVHP7UOj63vZdPbOpi70yeiQ4npaCSQlBL2q0jbNPi1kkxy1rQtTWgFTdgUrTg1LaR8ugZ6QwzXY3SHdNR9MmYyJvZMRxn11iK9X0x+pMWxtrd9CcthLT1FLwK1vcnmeuOMpx1MJp3LQO6wyMnrGsgZmwm71USs8mIu1Rk/SaKMTcdETcRlxGzQoKsuRGDohZwUivEKOQiFAohUnkzYmkjIkkdMlkjSnkjGlULJp0Il0WB364haNcStmkJmtSYJQIs8la8BsVy+tmmlaBXtKBXC1FKG1BI6lHJGlHJGtHIGjEqW7DrJaQCtloDlkOH1yDHoRZhVbRikQkwSQVoJa1oJG1opSL0Khl6jRyFXISwrYGGxg8iljQjEjchEjUiFjYgEdYhF9ajFDahFDahEApQi4UYFWLsOik+i4KoU0nCIyPrlVAMK6mEFfTElAyl1IykNIwmNYwk1AzHVe8B8FRaz3hMy2RCz2RCz1hUx+qMlTV5F+MpC31hDX1xPZNFD1MlL0MZO11hHf1JG1PFIKsrEQZSdjp9agZSdjYOZtkwkGF1JcJw1kVfwspQxslMOczm4Ty7pivsmKgyW0nRG3OSd2qIGcR45Y145Y0EVALCWiEJk5S0VUHMIManaMIlqcMlqcMjrcMv+yAx9Spy5hbKbhk9ATU9ATVVX80Zj6WsDEYN9Id1DMWMDEYN9IW09Id1jCSsdPsMVNx6CjYFOZOEjEFExiAia2ojZxaRMbaQMbaQM7fQYWuj7JEuu+CxjI3hhJ1qyETeqSZtlZO2ysnYagGrpE1B1qlbPtMYsyiIWlSEly5wJRzqJTArapWjFtkyhC8CN+/VLyvn0ZH36ukMmulOuBjM+t8D4ErMRCmmp5gwUUq6qSQTDJdHmejfweyav2PTntvZcvVv2fyVF1n/7TdYd8OblwB8CcB/3tq/ePEiyZklAL/KzhOvcvmJiy74LAePnuMji2e56vCrfPbQH/nS4tNcd+KfOXT7r3jg3p/x9MN3cfqZe+GFe+G5f4RnbuPdfz7KO08d4dWHb+D0E0c4/9z3a+cLX/wR/OFfv+fUQ9/m9EPf5vVffpNXHvg6J+/9Kq/cdy2nHryOMw/dwEv3fYP7bvwwN39qLddeMckntnSzrttHNaIk55HR7jOQ9pqIO3UEzCqcGjE2pRCbUohd3Uo+aGGoI8hg3k2nX05XSMWm/hAHV3ewZyLDmu4Q3QkT/Rkb5YgOv7aOSlTP5rE8sz1RBrJ2elMWuhM1110Maci6paQcIpKO2slAn0lGyKYi4jIQ99gI2E1YVApkLc1oFVJ0KjlapQyVUoJKKUGhbEOpFqJQC5HImhBL65HJmtGqW3EY5fhtWkIOPRG7npBFjUUmwCxtxqpoxSRtxqRowaYRoZM2o5MLUEsaUUsaa0BWtKCVNKGTNmNSCgk5DbhNSizq2uqSx6TEa1Zh04jRSZpQtTWjlrSgk7ehV0nQKEVIJM00Na9g5aq/prHpMpoFK2ltrUMsbEDcUo+4eRVtdSsRrlpBa91KZC1NGOQi3CYlQbuaiENB1CElam0h6xZT8ImpRpQMJbWMpPWMJHUMxtQMRGqOeCZnYDZnZDKpYTyiZCKqYjKmZjyiZiysYnXGyuqcjYGwmp6gguGUibG8neGMlcGUlYGkhdGck8mCl8GUlaJPSVdIy0SHh40DKdb2xJgseOmLmygH1PTGjMyUAmwezLF7qoctQ52s7c4wU4wxmHSTd6gIqQV4pHUElE1EdULSFhl5h4qMVU7cICKqExLVtfwHAHf7VXT7VXR5FZTdMvrDuuWv9QY19ATUdHkVS+NqLV1eDV0eHRW3lrJLQ9FZK+LIW8RkTW0ktI0kdU2k9I1kTQIKdhFVX80Fj6QsdPm0VAKG5f3llEVG3CiuySIl59YSNtROM0ZMstr+r1tPyqn/N4ccaiUrYaOYhE2xDOAOv5G8V78M4pxHR86joxAwUY07Gcj4GM2FGUn7GUi66YqbKcWMdMbMFGNOirEwlVSR3sIsY6NXMrf1FjZe9SBbv/Ii2284z7Zb3r30BnwJwH/eOnD4HPsXz7L3yCl2H3udXSdOsvPESS4/8TqXnzjDjiNn2LP4JgcX3+Rjh07xiUMv89nF5/nyiWe5/vbf8r077uSR+37Eq089wNvPP8g7z98Fz36fd35/G289dZTTTxzh3LN38PYLd3LhpZ/ASz+GF3/IhadPcPbRGznzm+t587c3cO6R73Lm19/k5H1f5pk7P80/3XYljxz9KI/fdjV3f2uBW65ew5f3DnDlhk62DoYYyxrpjmjJe7TkvGZyXjNpr4mES0/Yrq71HWuFlGN2ejMeuhMWOv1yhtJmto/EWZjIsKHbz3TZR2/KQlfMQMohIqCrpzdlYct4O2sHkox1eulJmikEVBQCKipRPZWonpxHRsTcRsShwmNRYlEJl6AnwaZTY9GoUMvEyMUi5DIJCrkYmVyEXCFCpZaiNcgxWpTIVa2IZU2IJA0oZQJMOilei5qgXUfYpiNq12FXCjFLmzFLm9EK6zBJm7Gr2tBJGlG11aNqq0cvE2BWtWGQt6Bqq0cprEMracKqEaNqq0fcWOuGtuukeKxqrDoJKnEDwrr3I2pYgUxQj6KtCVlbEy0tq6ivfz+XrfhLVqz8K+rq309T02W0ttbR1lJHa+MKmld8gIYP/DWNH3w/osY6dFIhToOcgE1FyCYjaGkjYGwmYKgjammk3VODcH9Sx2BCx0BcS39EzWBUwWRay0xGz3hcxUhQxlhYwWRExURYyURUw1zWwny7nYmkkb6gkp6ggr6oupZcz9gYTdY0nnYwkrDSG9RR9dUCUXPFIPOlELMFP8NxCxWPkrJbwVDMzExHgK0D7WwayLNtpJOdExW2DHUwnvdT9GpJmcUEVY0ElA1EtAJydjlFr5aiV0vBrabkVpHSN5M1CWru1C2j6lMuA7fbr6LqU1JySWtBKreMkktKu1VI3tJKwS6h0yGn5FRTcWupuLWUXEo6bFIyRiFJnYCoqo6oqo6YehVJXQN5S201qS+kZThuouhS0hU00h02U/LpyFjlRHRCYgZR7RyiqwZgn6p2GznnMSz1QxuWACwjbBQT0AkJ6tuIWWRkXJrlMXTaqSbr1i7DN+fR0e4zUApbqcYcjObCDGf89KXcVBM2ynELnTErnVEHxWiAQihDJT1Ef+9eJtd9nfkP3c2mzz/N5m++wdbvvn0JwJcA/OetA4dr60h7j77OwrGT/w7Ap9ix1JC1/+h5PnTkLB87/AqfOPIyf3vri1x76+Mcv/0ufnPfz3jlyd/w1nMP8c7z98HzP+Hd53/A+We/x5l/PsH5F+/knVfu4cLJuzn/x3/krWfu4NSjN/HSz6/l1K+/xamHvsbJB77MMz/+NA8fOcDdX9vIHZ+b4tjVY9z7rZ3c+fdbufHjU3xmcwd7x8Js7fUwW6iVPhS8tXesdp+JQqj2DpsLmInaVXj1IsoxO91pBz1JK/0pE7MVP7sm0uwYjjPb6WCq5GWkw0uHX41LsQKfpp7+jINNo+1sGm1nTW+CwZyLDr+avFdJV8xEd8JC1i3Ho20k5NDgNCnQiJsRNa1E3tqMQa3ApFWhUciRiyVIJSKkEiEicQvCtibEslaUGjF6kxKNSYFCLUIkbkIiaUSnasOhV9QuFJlUpDxmPDopNoUAk6QBTctlmJauOOmlDajb6jDIBNi1EtxGBRa1CFVbPYq2OrSymkOWCC6rXUdqej96RQt2swK7WYFZL1kC8AeRNK1AIliJsPkyGhvfT13d+1i56q+5bMVfsqrufTQ2rKC5aRUtTasQ1K+gadVlNF32ARo/+H6E9StRiwRY1BI8JgU+qwy/RYTfLMBvaCBiaSLtbKPTL6MroqY3pqMvrmcgrqc/rGAspWU6Y2AspmLIL2E4IGU8pGA8pGBNysBs2sCavJk17TbG0wZ6Q3K6A1L6I2pG4ibGEjbGk3ZG41bGEjbGEjb6g3pKDhlDERPjSTtTGdfy13t8GvqDeoajNQivLgTZ0J1kx0iBHSMF1lZijKVd9EfMlD1q0kYhMU0TeauEql9HT9BAd0BPT+himKoWwvr3QayhmJH+sI6KR07JJaXkktJhayNnvjhSFlN0Kii5lMsNWAW7jJxZRFLXRFzTQFixclkxdT0ZYwtFp4zeoI7BqImqX1f7uwRNFL1acnY5aYuEjFVeq8Z0akhY5cTM0lo62qlbPtRQu5ikImaRETKICOpr/eVJu3IZugmbgrRTvQzki2/DhYCJYtDMUNrHYMpLb9JNNe6kEnfUFPNQjoeoJnL0tQ8zPLCTqbVfYn7/nWz89O/Y+Pevsflbb7L7EoAvAfjPWRcBvP/Iq0sAfpmdt77M5bfWxtC7bnuLfbfBFbfBh0+8w0eOneXjx1/j6ltP8uXbfs9tP/g1j/zyEV59+inOPvcYF/7wC3jxPnjpLnjph5x/8U44fS+c+wWc+inn//gDzv7zcV59+AZeuO8rvPrLr/Hy/V/g6R/9DY8cO8DPr9/GXV9bx91fXcvdX13Pfd+6nJ9et4PFq1fzyfkU26o21pfMrOkwMhTX0BXUU/AbKfiNy/V7nWEbCYcaj76VYsRCNWFjIOtkquRl60iafasL7BxNMlfxsroSYroaJedRoBP8b3hUq+jLOFg/lGXrZJGNI7UkbTGkI+dVUo4YqMRMpBwSHIp6bDoxRpUIpagZkaABpaQNs06NUatBIRGjlCtQyKWIJa20tDbS2LSSRsEKhOJGZEohVocejV5We2sV1aOWt2BRS3DqZbi0UnIBOwGTEqdahFnaiKblMszyJlw6EXppw1LgTEzAqifkNOA0KNFKmlBLmjGqhBhVImSiOloaP4Cw+QOo5TUA+9wmgl4LelkrBmlNGqkAubgRUesqWlpW0SxYyaq697Gq7n3U132QhvrLaKq/jOb6lQiW1LzigwjrV6JoacYgF2LXivGYJQSsYoI2EXG3lJRbQtYro90noxjSUInq6Y2b6E8Y6QurGEtpmcoZGY2p6PeLGfSJGQ3IGA3ImEsbmYypmUxqWdtpZ77gYCShpTdU24kdCumYTtuZzXmYStmYybiY7/AylXLQ61XS5ZTT51MxEjExkbAwkbAxGjUyFDIwENAwmrQwnDQzmXWwtivExu4oc+UAM+1uJnIO1nT66A6qyZoEtNvbag43qKbbr6InoGY4bmIgoqfbr6LikdPlVdAb1DAcNzGetjGZdTAYNSz/edEpWepLbqPikVP1qenyaii7Vcuj55r7bSKpayIkX0FQdhkh+QoiylWk9M0U7JLldafBmJXekJGKV0enU0W7U0m7s9bv3OHSkHOoyTtrK0l5j46kVVVLeZvlSxWVOpJ2JVGztNb1vVQ1ejGUlbApyLg0dAbNlCM2yhEbxZBlGcD9CTd9cRfd8dqZyK6Em2rCR3fST3cyRHc8SX97H6ODW1mz/gtsvOL77PjcU+y67g12f/edSwC+BOD/c+0/du5PFmgsLL7BnsNn/tM//z9b9PGfBvDiGfYfObUM4N3H3wvgy4+fZeex8+w+8jb7jl3gQ8fP8bFb3+QTt5/mmtv+wO0/eYqf3fNrnnz4UU49/yTnX3iYN35/F288/QPeffnHvP3SD+H1n8KZ+3n39Xt456Uf8vazt3PmsRt55RfX8vsfXs3v/uGj/PbYPn55y04eumUXv75pJ7/4zlZ++rX13PGZKW766ADXf2iAL+8ss2fAxUxKyVBITNktpOCUkneqybk1y2GRlEtN2CzBp2ulHLVSTdgYbvewpjvE5qEk24YTbBuMsnkgyvqhNAPtXjJuJUFTK0FDCxmvipnuBPs3jbBxtMBUd5xKzEI5bmGkEKCashMxt+HWtaCXCVDLhKikrahlIrQKKXq1AoNGjUGjRSYVI5OKkYhbkUiFiCUtiCXNSGRNSGRNGExynG4Der0UUesqRC0rUS4lub0GBVmfHddSpaXPICdk1eDRywiYVaSD9iXwmoi4bQQdRrwWPXaDAqNKglrSjFxU2z2uNV61oVWJsVvUpOIBervyxNxW4l4LMY8Zt0mJStxEY91fs2rVX9PUdBlNzatoal5FY9Mq6htWULfqg9StWkFT3Spa6usR1q9C0tyARtKGQVkbgetkDZiU9XiMAiJOMUmvnHxATXtASc6rJOtR0OFXUw5q6Itq6Qsr6A3J6QvJGQ4pGYtqmIrrmE7omc9ZmUkaGI+rmUjWnPJERs9gXElPQEqPR85M2sZ83sNkwsxYxMjqjJ3ZjJOJuImhgJbRiJ6JmJnJhJnJuIXJhJnppI2ZjJ3xlIXhhJGBsJb+iJbhmIGRpInRhInhhJG+oJrugJKKW0rB0UbFXQtB9fiVFF1iCnYRvcElkMdNy2+8/WEdYykr42kb03nX8vrRxTH0xc9Oh5SKR0lPQEu3X0PJJafdWgtfpQ0Ckromoqo6QvJVhOSrSGibyVvElFxKqj4tAxEjvUEdJbeKnEVM2igkZxHT6dEsh7NyDhVZu7L26dKQcapJWOVETZLaxS6ThMjSr+NWOQmbgoRNQdwqX1bGpaEYslCO2OgMmmtJ6JiDStBMyV875djus9Dut9IZctAV89AdDzCQSdCfLzLcM8vM3CfZeOA2dvztP7Hr2lPs/PZbLNx8jj2Hzi4D+P8qwP6zALwE4P+P6yJ8/xSA/58A5H81gPcvvncEvfv4yzUXfHEMffwcO4+9za4j77Cw+Db7j57nw8fP8tETZ/j08T/y3dsf447vP8CvHnyYk88+zYV/eYLzf/g5F164C169m/Mv/whO/RTO3Auv3QMv/IDzTy3y2q+u4w/3fI5fH93Hb5bg+5Nr5/n+5yf4wTWTPPCtzTx6aC+/+Pbl3PmFtXzvc3Mc/ZvVXLOlyK4+F+NRCVn9ZZRcUnJ2OXFTGyG9kJC+9pYV0Anx6Vpo9+vpTtoZ6/QzWw2yoT/G5aMpdo+n2TaaYb4/xWQ1xmCHj2rKTilmpifjZKY3ybaZLtYMZBgpBinFzJRiZgbavXQlbSScMoJWKSalEINaikEtR6+SoVXWpFMp0atVqOUy1CoZOlUtXSwWNyES1SOTNaJStWA2y3G5dJiNUpTSRgzKVixqUc3VmtV0pyMEjCqsslYSbjM9uRg9HQkquSjdHQmyMR/piI9E0E3EayfktuKzG7EbVBiUYkxa+XK4SqeW4LDqSMb89HV3MjPRz0ApQ28+TiHqxW/TopO31pLOEgEajYSW1gYELfUIWhpoFtTT3NRAc1MDLY0NtDY10tKwCnFTPfLWZlTiJjTiRvTyRmzaZjyWNtIBDSm/krRPTdqnJuPXkA9oaQ/q6AhoqITVVCNKeiMq+sIqBkMqhkNqRsIaJqIaRgIqhoIKhoIKxuJqJjJGRlIaekISis4WerxSppIW1uRqwB2N6FmdsTOXdzGdstbgGzcxlbQwnbIuazbrYC7vYiyuZ2RJQ1Et/SEVvQEFfUEl/SEVXR4JVa+UqldKxS2mxy+vhcH8cooOIWWPlKpPSX9Yx3DctLxudBG+Exk703kXExk7AxH9ckq6N6ih6lNSsIsoOmWU3Qq6vCrKbgWdDil5SxsZY8vyKDqqaiCirCeqaiBjrF0cKrtVdPs1VH1qym4VHXYZOYuYdpuUoktN2a+n4NYuQ7gmNSm7kphZSnjJ8YYMouU34LBRTNQs/Q9K2pXLK0iFgIlCwEQlaqcYNNEZMNHht1LwOygEXZQiHrqiPqpxL32pML2ZDH2lYcbG97F2581cfvXD7P3aKfbf8A77Dp3/k6C6BOBLAP4zAfC/hrAWjr3K7uMnlwG888Tr7Dx2jl1H32b3kXfYc/gCexfPc+DIG1xx9DSfOPo8Xz3yW24++jPuuuuXPPfUU7x98ve8e/I3cPI+eO0e3n7lx3DqHjj9Uzj5E9555lbOPnw9f/jR3/JPxw7yq0O7+NHX13Lb58f4/t9N8YsbtvDkbQd59h+u5JnbPsaTRz/M/V/fVruc9IVNfGf/EFdNJVib1VI01VF0iMmaRcT0AkLaZvyaJnxaQe08oLqJhF1OT8rBZDnEbDXI5qEkH1lf5coNVRZWF5mpRlndm2G6O8VYKcpYqfb7DaNFNk9U2DReZqYnzWB7gP6cj96Mh86wmYRDQdBaa90yaeVY9GqsBg1mnRqTVoVRrcagUqGVyzFolJh1KnRqCXJpAxLRStTKZgy6NlwONWG/GbddjVUvxmtVEbRrCVrUxF1GBgopMn47CbeZrmycif4KY/1lBnoKDPUV6S7lKeaTZOJBYkE3QY8Nt82AWadAqxChU4qX3LkQh1lLLhlmdKDK/MwYm+Ym2DQ1xPxINyPlLO0xDwG7DptJjtWkxGrVIpa00CYR0CJsQtDaiEDQhEAgoFXQQpugGalQgKS1CXFTPaKmy5C1rkSvbMJlFhNwyslEjMT9KkJ2KUGbhJhbScqrIeFWkXDKyHvllIIKuiMaeqLaZXc5EFAzHFLT45bR55UxHFIzlTYyk7czkTXRH1FScgupusWMRQ3LsB0OaZeBPJO21dxuyspM2vYezeVdrCt4GU8YWJ2zMNdhZzpjYiAop+JspcslpMcrpuJspccrZiAoZyisZDyhYzJlYDCkoOgQ0uWTLzva/rCOqZyTuaK/NsLO2JnKOZcB/G8BPZq0MBDRU7DXdnwv7vleTEgXnTJyZiEpfa0ZK6VvIaZuXN4TzhhENQg75ZTdCspuBSWXvHbMwS6j06mg6FXT6dHQ4VLVziQuOeHazrCU0FLoKmQQ4VUL8Khq5zQvJqIvjqMvArjdZ6AzaF5+Cy6GLJRCZkohC8WQg1LESyUapBoP05MI0pvw05vw0p2I0JUv0tu7gcl117Llo/ex76uvc8V3Yf8t55dhtO/IW+w78tZ/KwD/r3QJwH/OWjzH3sXz7F08z8KRsywcfZ3dx19l14mT7Dr+KruOn2LPifPsOXqB3UfeYWHxndre8OJZDh45xZWLf+RLi4/xzcP3csf37+fxRx/jzEtPceGV3/DOEoDfff1uOHM3vPYT3v3DHZx95AZe+vHneeSmPdz95TX8wxcmufGqbm6+sso931jPCz/+JGcf/CIv/fBqHj+0j0du2stdX1zHP3xmlkMfGePz8zn29bjZlDcwFpRTMLeQt7SRt0rIO2TknAoSVglBXSsuZQNRi4jupJ2pSpi57ii7pzv59J5xPrVjhF1THYx2+hnqCNKTdlNNOhkvx9g6VWX3/CDbZ3rYOFZiujvFeDnGaDFCV8JB1qslbpfjN4mw6cSYdFIseiUuqxGf04rHbsGi16CRS9BKxehVMqw6BVajAodJhs0swW2V47HJiAeNFDIesjEbQZeKsEtNzKUj6TVSjPsY7EzT35llvKfE7OgAY/1ddOZS5DNxyqV2+vpKdHW1UyikSKfD+P12rCY1OnXtuEJr4wrELfUY1FISYS/DfRU2zE6weX6ajavH2DIzwtaZYdaP9zHW00ElFyUeduC0adFopcjkbbRJBDS3NNDY3IBAIKCtrQ2ZRIpCJsegUaORS5AKGmmpex9tje9Hp2jGY5ET9mhIBvQEHFLs+mZs2mbcpjZ8VgleoxiHtomIVUjGI6UU1lKN6OkOamsrOwE1A2EdVZeMHo+coZC21h+dtzGRtzKY0NETVNDtkSy73JGwjqGghvGYcRm0Fx3vTNrGVNLCVNKyDOD1nR5m81Y2dXnY3hdmXdHBcERFyd5E0dZMl6uFLpeQgaCU8YSO1TkT64ou1hUdTCT1dHtEFB0i8pZW2q1Cqj4lExk7c0U/swUvk1kH03kXUzknExk7Yykrk1kHswUvqzs8jKWslD1SOuxCcuYWSi4pvUHN0puyhqJTRtbURt4iJm8Rk9QJCMnqCarIfAYAACAASURBVErriKsF5EwSinYpJYeMkktO0Vm7plRYAnDZo6bsqSW2251q8g7VshtOWxXELTIyTjVRsxSfpmUZwBfBG7fKSTvVy9ev8l49hYBpeSWp3WegHK6NpbvifroTEXpTKfpTSQbSEQbSAbrjTioxD6Vkmq7SNIOTn2F+7w/Z9bkX2f/Nt5cBvO/IW+w/ep79R8+/B8KXAHwJwP99tXiOvYtvs7DUhLVwtLaKtPv4qzUdO8W+Wy+w/9i77DsK+xbf5cDi2xxcfJMPHTnDxxdf4prFf+IrN/+MQ7f9jF899Fte+cPjvHXyN1x47f6a6z19F7z+I3jxDt587EZevOsaHj90gHs+P82RKypcsznEV/ZkOPGZYX59aDd/uPOTPP+Dq/jd4gEevXE3v/7WDu76uw18/9NzXL/QxxV9btYmFKxLqplLGaguuY+yV0k5oKYU0JL3KknapESMQhJ2Kd1JOxOlIHPdUfatqfCZhQk+vK6LqU43vWk7eb+eqFVKzqdjqppk9/wge9YOsXmiwmRXgp60m8H2AMOFEB1BIwmHgoRDgdcgxGNRYtPLsepk+OxGEgEvcb8Hh0GLQihA0dKMoq0Jg7wFj01FJmKnkPHQkXKQiZoppOyM9iYZLsdoj1hIeDQkXFoKESfj1XbWj/ezcXqUHRvm2LV5A7NT4xQ78yQSMVLpGMVSns5ijs5ijlw+iT/gwqBXodXIsZq0iFsa0cjF+O0WStkUU0P9bJyZYtPqaTZOj7N1ZpjL14ywdfUIa0a7GenuoDMfwe3QL5VwCGhurae+cSUNTfWIxWJ0Oh12uxOPy43TasFu0qNVSBA2raSt8YPoFM24LDL8TiVBlwK3RYRNL8CiFWDVtWDVtWBWCtBJV+HSNhO2tJH1qCgE9VRCerqCenpDRvrDBkoOGWWXlKpXQW9IzUC0tsLUF1XTE1YyEFQyETcwnTIzmTAyFtUxmTAynTIzm7Uxk7Ywk7YwlTQxETcwHtMzmTAym7WxtsPFhpKT7b1+dg1G2NzlZjyupuoSULI1UnE00e1uZTgsY3XWyPqina3dPrZUPazOGunzS8mZmskYa6tIRaeEvpCWsZSViYx9WZNZB+NpG2MpK9N51zKgx9M2eoIqii4x7bZWSm4Jg1HDUnmHiapPTYdNSqdDTsGmIGMQEVE0EpTWEVO1kDWKa/B11kBcsIqXm7OKTgUVr4aSW0PBoSTvUNDuVFJw1+7/Fjw6cm4NxaCZtFO9PIYOG8WkHCoyLg1pp5q0U03MIiNqli6XdFwMZyXtSjpDJkphK+Wot+Z8k0n6kgn6U2GG0j6qETOVqJ1yIk65MELP8JVMbLmVjVc+w+VffIOFG99iz6Ha/0UXAbz/6PlLAL4E4Jr+1Dj4T42l/+/q3/6sP6X/twG8sFhztgtHzrNw9My/AvjY6+w+dor9x9/mwLF32X8EDiy+y8F/B+DPHnqcL950Pzfdfi+/eOgRXnnhCd569WE4/SC8cS/vvvZD3nn5e5x94mb+eM8XeHzxIA98eR13XFHhm5sifHbeyzVbIhz+RB+PLu7l9P1/xxsPfInXfvK3nLzzszx/2yd57MaD/OobC9x21Rr+ZjzO1qyBLRkj63MWJhNGhqKGWoDFo6DDpaDDoyTnVpFxKsj7NPQk7Ix3+FhTjbBzsoMDa8us7wnS6ZXSEdDg07XgVDaQ9+uZG8izc00/mycqzPSkmRvILwN4qCNI0qkkbBaTdCpxaQUEHFrsBhkWrRSPVUsi6CYV8uOzmDDIRcgE9UibV6IW1+O1KuhMuekrR+jpDFBIWenKOpkfzbF2tIO+dj+FkIn2sJmhzhiXrxnjqr3b2X/5Zha2bWb/7h3s2b2T+fl5unt7SOdzhBMh/BEv/oiXQNiDxW5ArhChVIgxm7Q4zHr8LhuZSJDeQjtTA31snJ5k+/wadq1dw8LaKfaum2T77ChrRrsZ7yvSXU4T8tuQK4Q0C+qob1xJfWMdrW0t6HQ6PB4P0WicVCKJ2+4g7HMT9Dgx6xToFcJapaZVidsqx2kS4bVJ8DsUeG0yHAYxJpUAvbz2VmyW1+FQN+I3iUg6lXT49JSDhtpua0BPxauh4lHW5FNQDaiohtX0RLX0xzQMhNVMJGtAnetw1qCbtbImZ2e+4KrBN12D82hMx0hYw1hcz+qMlbUdDtYXHWyquNjc5WZ90c5USstgUEKPp5WqS0C/X8R4XMVcu5lNFRfbe/1s6/GxJm9iICil3VJbKcqaBOQtrXQ6xHT7VQxGDYwkzMs90Bd7oScydmba3UznXbUxdFRHl09Op1NEl0/OYNSwVF9ppS+kp+xWUXarKDpU5M1SktpW4moBKZ2InEnyHgB3WETkzLX6yoJdRtmtotOposOuIGeXk3coKLi1lHwGij4DHT49XVE7OY9uOYx10enmvXqy7lpLVlDfhl/bugzhi81ZcZuMvK/mhNv9dgoBH6VQhK5IlJ54gL64i2rIQCVippQIUcr30dV3kKH5m5nb9zgbPvUKu779BjtuPMWeQ2ff44L/uwD4YsDsf6ZLAL4EYHYvwu4jb9f+TZcAvHD0dRaOnlp6l7nA/sPvsP+WC+y/5TwHD53jw4un+fjiv/C3R57iK0cf4tiPH+bRJ57h1CvPcv61R3n31AM1B/zS9zn39CIv/fyrPHbsI/z82g38+G9GObojzbWzLr66LcEXt8c5/Ik+nrz1w/DY9fDETfDw9fCrb/LG3V/myUMf4+d/v4sTV67mmrl2ruj1s6fkYnPexoYON9M5B0MxI91BLSWfhg6PkoxTQdImpd2roStqYTTvYXUlxKbBJBsHo0y213qhY9Y2dG3vRyt8Hxm/jpn+LPMjBab7Mkz1plk9kKM9bKIQrRUMuLTNePQtZAN6/GYxdq0Yk1KIXibAppURcppIh7xkQz6yIR9hhwm/VYPfqibpN9OV8dBXCtHb4aWUslBJm1k3kmHzZCfTPTFGO8OMlWJsGq9y5e7NXH1wDwd3bmXn1k3s2XE5CwsLbLl8B5Nr1tA7PEgin8AZcKC36TBYdWj0CkRiAWKRALVKis9pJexz0Z6IMlQpsW5ijN3r1nJw6xY+tH0LV2ye40NbV7N73QSbpvuZn+xjfLhCJhlAq5PR1LyKhqZVCFqbkStlWGxWvL4AgUCIgM+P1+mikE3RXy1T7kiTjvtIRBxE/Wa8diUGVSNeu5xk2Ew8aMRlkaFXCtDKmzAqm9HKVqGTrsCiaMRnbCPlUNHu1dHh1pJ3KKj6dXT51VR8Kio+BWWvnJJfQVdITTWspuwR0xdUMpkysbrdwWzezlTWymzezlynm9U5G5MZCxNJY21tKaxmJK5nJmtlbaeTdZ021rYbmc8bWNtuZH3BzNp2IzMpNeNRGVMJJfN5A5vLdnb0elkYCrEwFGJLxcFkUku3T0HRKSFrEpA2NNFuFS5XUg5E9EuVk+b/0Ak9mrQwGDUwFDfQE1RQ8cqo+hUMRHVL32dhIGKk26+jy6uh5FTTYZWTM8nIm2uf7RYZBat46WRh7XRhu1VUe5JZcsKdTgXtNikZq5SsTbbkgtUUPDryHu0ygC+63Is7vzmPjrRT/R4Ax63y5TrKvFdP3qeryasn57WR9Xop+MOUQ2F64gEGkm6qYR2VkJ5S3EdHukRnZQd909czu/sRNnzyX9j+jdfZdv2r7Lzp9Htc8MUx9CUA/5kDeM/hM/9TAO8/du7/1wBeOHKO3UcuAvgddh+tHWTYfezUMoAXFk+z99AZ9t5yjn23nGPfLWfZf/g0Bw+f4srDL/LlE0/z3dsf4yf3P8lzz/+R86ef5Z3XflVLP//LP3Dh+eO88eh3eO5Hn+WX39nBTz43xfc+2sXN20P8/WoLX1jn5bp97fz0a+t4+Sef5tyDX+G1ez7H6Xuu4d1fXserP7qG+7+yjZv3D/GVjUWuGo1zRX+UPdUA8xkL64t+1nT6lkMvQwkLXX41aYuIsE5Azq2iFDIynPcx2xNnXV+CuWqQqQ47ozkbPn0jkrq/QFL3F0QdcgY7Q4yUo4xXY6wf76QjYsQo+QA25So8hkY0rX+JW99AV8ZGPqRH0/IB1K2XoWldhUHWjNukJBP20FfMMznUw+xoHxP9JYYqWYZKcUbKUcbKYYY7PQzkbXQlNcwPhdgylWHtUIK1gzk2jpVZ2DDDZz+yn71bt7Bny1Z2bLmcLVu2sW79Zqbn1jE9t46ZDesZHB8mlo1idBjQmTVojCqkijYk0laUCjEmvQq3zUQmEmSsp8rO9XN8dM8OrlrYxcd2b+PAljk+un0tV2ybY8+GGXZsnGbD7AjF9jhGnZwWQT0trY2IxC1oNCqsVit2ux2j0YhaqcLnddPfXWHjulnWzU0yNtRFTyVDe9JPxGNE2bYKr1VFLuEiG3fitirRyBpRShvQq1vRyOpRileiEq3ErBQQsshJuzW13VSTmJxTQd6lpN0pJ++QkXWIl5VziUgaGyg42ugLaxjPWJnI2hhLm5jIWljd7mBmCchjKT1DS/WXY3Etq3MW1hUdrOu0sCarYTqpYj6vY1vVxc4+D1sqDubzOtYXzGztsrOzz8fCUICD43EOjkfZ2edjvsPCWNJI1a8gZ2omZWig3dJCxSujx6+kJ6iix69iJGFmIm2r7QyHdfSHdQwuwXkobqA/oqXqU1L1KekNahiMGhiMmugPG+gL6Oj2aqm4VHTaZHTaFBTtSjptCgpWKXmTkE67iIpbRsUte0+COm0QLAM4bZGQtkjI2mTkHYrlQFYlYiPn1tZWkkwSMk417d7aacOkTVF7IzZJiBjFZF0aKhEb3XEnPQkXfSk35aCBzoCRDr+Zgt9BMeilGgsxmAwzmglQDRnoChvoCNvIJjLkC2vpnfwKs3t+yaZPvcSWa19h87de4fLvnmbh8FvLLvgSgP+bAPh/Bbj/Ugf6X6yFI+fYtXiBnYvvsnsR9hy9wN6jb7P36JvsO3qafcdOsffwSQ4cfY0rjp/iQydOc8XxM1xx/AwfvvUsnzrxKt859s98747HeOjB33HyD7/nwiu/4e2XfsiFF47DHw/D72/k9Qe+xCO3LPCjz01y28ernPhIOzcvBLh2o5UjVxb58ZemefzwHl76wVWc/dnnufDgl7nwwN/z5n1f4tHvLnD0oyN8dk2Cq6YSfGwyy66+COs7PawpeJnMeRnP+5nu8DJX9DPX6WUsaabolBDRNhE1iUm7NXSn3Ex2JZntiTNT8TNf9rK+P0zGq8JnEmFV1eM2tNAeNTLWHWP1YIqpvijluAG78n24tZcRMNWhbPoLrPK/ZLBgZe1QHKvwr2j73/8Cg+B9xGxKPCYFhXSQDWunWbt2iv0LW7l82xo2z42yZ+MEV2wdZ8tIjrXVIAszGfavS/HhrTk2T4RZWF9kbjDNwe1zfHTvTvZs38HOrbvZvmUv/b0T5PNVunpG6Sj3Ekt3UKz20jvURzKXwOI0o9QpkCjFtEpaEIoEiCSttImasVr0lDszbF63misP7uLqj+zjqgM7+NCuTXxk50b2bV7Dga3z7N06z44NM2ydn2Kou4DHqkctE6IQt6KSi9CrFWgUUlQyMU6rhWwmwfBYP9Ozo2zYOMumTWtYMzPKaF+FnkKWSiZB3OMg6XORi/rIJ3zEg1acViUmQxsWkxSpuA6RcAWilsuQC1ehVwpwmaQE7WpiLg1xl4qwWUJA30rI2EbKLiPjVBAzi/Brl45iuMX0J4xMFtxM5p21ruismTVFN3NFJ6s7bLVDDwkN40k102kda/Im1nVa2FKxsalkYl2HgXUdOtYXjGwsGtlYNLOxaGQ+r2NLxcLCUIADYyH2jYTY1e9me7eTLVUXGytuxtMGqu42cuZ62k2NdNpbqbrFdPtkVF1SRhMmVmcdDMcMVF0yCrY2Kg4JXR45QzEzfSEjXV4VXV4VfQEdAyED/UE9vX4to1EzIxETAwEdvV41VYeUkqWNTlMr7UYBVZeCTptkqVXrXwGcs4jpsMvIW2vK2hTk7EryTjXtLg3tLg15Z80Jt7s0y0C+uC988XvaXRqSZikxg4isXUk5YKIatlINW+mN2ukPWRiMWhhK1E6F9sYt9MYc9MUCDMZDdAVsdEXtVFJOOnJRsp1DVCc/wfqD93Lgq6fYdd0b7LrhLfbe8jb7D7/NvkNv1XT4TQ4ceWtpTfJfO+uXtXRE5r/y/fYSgC8B+D8N4N1HllaMjr7LnqMXajr2FnuPvcHeY6dYOPIK+469whUnXuPg8VfZf/Qkew+fZN/ia1x1ywvccPgJ7rzjYR7/5WO8+vzvOP/y/bz5/K289eyNvPvcDZz+zVd48e7P8PihfTz49U088LV1/Or6dfzq2zPc+/Uxnji2mxfv/Dhv3P8Fzv38Gs7+7POcvvuznLzzkzx/+8f4yd+t5atb8+zvc7Knz8vO3iCzeTujCRNjGQdDaS/DGR+TOS/TeRczWSujMR0ll5S0RYRf20rYrqQQczHQGWesFGWkw81Y1spYvhbA8pvFODTNpPxaZgZz7N0yyt7NQ2xZXWBhQ5XenJGsX0QpoaAno2XNgI8DW0p8bFuVwYQOV+v/wNz8P3ApGzApG2lP+Vi7doq5+Ul6+gpMTPSwbnU/W9f2s39jPwfWlrliroNPbC5w9a52/mZPnk/tq/LRHb3s2TjAjvUTXLF3F5dv3s7C7o+wsOfjrF6znb6hWQZG1pDt6MYTjBNJZvCEfBgdRhRaOVKVBIlSTItYQL2gjlVNK/nAir/CZjcyOtLPnp2bObh3G/t2rOfAjg18ZGEr29dOsn3dFPu2rWVh6zxb5ibZNDvO5EAXmagflViAUtKCViHBqFNiN+nwOKxkElHKlQLl3gLl/k6qAyUGhnuYHBtkdnKMdZMTrJ+YoJxKkQsHiXschJwmvDYNJr0QrboZjbYVkWgVLS0raG54P80N70fUchlqeRM2gwSPRY7PKsNnqh298OuFBA1CAvpW/LoWvJpGIqYW0k4x3VEDw1kHQ2kLvTE9wykT0wUHMx02pvMWJpJaRmIKRiJyxmJyppMqVqc1bO2ys61qY2uXlc1lM+s6dMxmlEzExIyGhcznNWypWNgz6GVhyMeOXidbKhY2lUxsrFiZ76hdcRoISik7milYGinZBfT6ZAyF1QyF1YwnDIxGDfR45JRsIsp2MWW7mIJVXHO3bi1lt4our4aqR0O3V0uvV02PR8VIxMBwWM9wUMeAT02/W063XUzFIqTT3ELFURtDd9jElFzy5SKPvFVCwSGn3VbTvwVwh1tLwaOj06snZ1eSscpJmaVkrHLanWqKXj1lv5GSz0CHS0PKLCWmbyPvUFEJmOhegu9A1EGf18BgsDZdGEyq6E/q6I1b6I/6GEr8H+y9Z3AcdJq9+7+3bt3/zDIwBluh1TnnnLulzlHdLXUrZ1mWLFtytuUk23Ik52iTwTCAcyLnPGSTMyYOeYDBgInz3A9tNDu7t3Zv3f2wu7P+cEpVkj6oJFU99b6/855TS9HroFTnoJSwk076CCVzxJvH6F64j/lnv82ya75h2Q0/Mr79r6zZXb4L/v8G4J+OAviH/3TIHgPwMQD//9e+H1i5v6wVB37VEVbuP8LK/d+yYs/XjO/7mjX7v2Ht/sOs3fMX1uz8inW7/sKZOz7mxt2v8+C9L3HolUMc/uwQRz5/im/ev4Vv39nGz+9v5/BLV/PVwSv49OGL+eje8/jzIxfw3XOX8csrl/LTS5v5+aUr4PXr4Y0b+eX5K/n64Qv49O4z+ODWTbx9YAO71rVxcqeD4YiQoaicgbCKvKWSmGYKGauQjFtDIWCipa7sHG0LqGjyyCi4ZCQdSlwaIV6ripjfRi7uozntpzXlpFSrJeOR0Zz2kgxaqXOpSYfM9LfEGBtpZWJxD2uXdHLBpllsPm2ES88Y4Ypz5nDVOaNccfYwN2yez/27T+OiNd0MFSzUe4SkvDLiQR09nfWMjY0yf8EsOroayeVDtDXHWLt8Olecs4hLNk1n0/wkE7P9XLqxxHmr67nuglmcvaabs9ePML5oBmefso6Na9dx8qazOO20i1i19gzmjU0wY2QRqUIzNl8QRzCAxmpAopMiUoqQqCWIVWKqJFWcWDmF3087gWmVJ+JyW5ne38XGdSs55/SNnLpuBUvnDzMyo4vRgS4Wzxlkw8rFrB9fzJK5w8wbnk5fe4lorQ9pTSUKaU05YEQlw2bSEwz4SMSjpNIx3LUuXCE3wViAXLGegek9LJ4/j/FFi1m9eAmD7e20ZNMkAx7qXEZ8Dg02swSzQYjJIESprEImq0QkOuloEthxiAXHo5ZOxaisxKyqwK6uwqmpxKacikXye0yi47FKTsAuOwGf5iRCpmoyHhmNdVqKtSoafHJa69T0pUz0Jw30xXX0hpV0h2T01MnoDcnpj8gZiCmZmVAyN2dgrNnB0hYnCxrMzEqpGYhI6Q+JGc3qWFyysaLdw7JWF/PyRmal1MxOaxjNmRhK6hhM6umPamn3Syk5BTTaq2jzyegJaZgeNdFdq6XJKaHeWEm9sYqCpYZ6YxVR1UnUm8XkbQoaXeVIyqJTeVRyik45Hf5y3GaXv6x2r4IWl5SSpYaCuZqCRUTGKCBrEU7eA9dbRWQsYupt0n9mwpKXZVOQdaopePUUAybiJglhXQ216iqiBhH1TjWlgImmoJmi30jGriRqEBHRCycBXAqYaK610BGyU7KraPWoaKuV0x6R0xpRTwK4IxykJeihNeqhNeMmmw7gDSVwxAZJdV9B18onGbvqa8au/56V235h9a6fjwH4Hw3Ax/Rv6RtW7zvMqv2HWXngMCsOfMvym4/8TQd+YGzPtyzf+y1r933Phn1H2LTnG07d9Q1n7PmOzXs+Y/eB13jij6/y4Xvv8/1f3uX7L5/hm4/u5PsP9vDLR7vhT3vh/X1waB+8vhve2gPv7YH3dsLbN/LF4xfz9ROb+fMjF/D2LRt5adsKXt6+kjf2rOPQgVPYvraVjZ1OhkI1DIRktPtEhOW/xVX9fxKQH49fU03UIqPg0VDyamhwysjaRCRt0nJXsENPwG0l4LURCjrIJ/w0p/3UB3X49JX4rUrq3AaifhNhj7bc5GOpIVOroSPvYEazh1OWt3HBhulcfEo/V583i8tO7+O6C4Y5ePf53L51JReu7WLVnHrGRgosGGlm1YoR1q1bxsJFIyxYNMycuX0sXtjNprUzuOiMYa44Z4DzJvKsHLKy45IBrjy1jR1b5rH51EHO3zjCqRPzOOvkNZy8fh3r1m5iYv1prFh7KovG19M/ex7RfAPWYBBb0IvFb0dt1SDWShGqxdTIa5gmnMZJVScytfokRBIBgVovM4cH2LRxgjNO3cCqZYuZ0dtJKZ+hq7nAQG8LS+cPs2bFYsaXLmDpwlGmd7dT63chlwhQKiTIZSKEoirUKgUOhw2324nRbEBt1WINOEg0pOiZ0cf8hfNYOraYsfnzWThrNrP7eulvaaItl6YpE6Y+5iXk0+GxyXBYZVhMMgwGGRqNCJmsErGgDGFJ9e+QC3+PXjoVvexEDJIp6ITHoa36Ddqq32Co/ics4uNxSE/Ao5pCyFRN0ikm45SQcYlo8MnpihnoienpiWnpiWroj6oZiGmYEdcwlNQxM6VlICJnTr2epS1OVrR7WFyyMTdXXknPqdezoMHM0hYnKzu8LGmyT8J5MCZnVkbPcMbEzLSRwaSRvoiGjoCMVq+Ydr+czqCS3pCeDr+KRpuQtG4qKe1UsoZKkpqTCEp+R9IgoN4io8mrodmnnXzvbXTIKLkUNDnltLjldHhVdPrUdPiUtLplNNtENFgE5Ew1pA3VkwBudMnJ2cRkLGJydhk5e9kJnbYpJgGccaho9BtprrOSssoJ62oIqiqJ6IXkXBqagmZKARN5t5akRUZELySsqyFllU9Ox6WAifY6G00ONW1eNR0hJR1xFe0xLS1hE621blprfbTWeulI+OnM+2nM1+ENJTDVdVPXdD7Nix9m0eVfsnjrd6y46edJAK/Z/SOrdx+ZDAn67wzgf0/HAPw/Wl+zev8XrD7wOStv/oIVN3/N0lu+ZeyWI4zd8gNLb/6Jpft+YMXeH5nY+wMbdh/h1J2HOWfnN1yy+zuu3f8pt931Ki88+wqff/QuR756iyNfPsmRT+/hx09v5a+f3gIf3wof3Q7v3QFv38pf37qZn17fw9fPX8cnf9zM09tW8vh1Y9x50SA7NjZx/aoCuza1ccd5Q9x98SjbN3Zx1nCUJSUL8/M2ZiQM5G3VRLVTSJqqCRnFpN1aWkI22sJWGn0aUnYZYauMoF1LLOwjHAniC3hxex0kY0FKuTDpoBGrcioKwRQsWilhj5lYwIzHLEEv+R1m+XEELNOos/yeXF0NMefv6MyI2XxKFzsvm8uOS2bx0O61PLRvIwe2Luf6SxZx6XmLOO+MMc48fZwNm1Yytnw+s0b7ueCiU9i58yLOPWOU8SVprr6wn1tuHOXKMwvced089myexS1XjbH9kiWcMzHElrNXsXTBILOGBxidO4fu6YO0DwzSNjBIqqkJayiIzutC73Ni9FlRWtUItWKqVTVUSCv5vWAKJ1ScwImVU5hWeSLhaC3z5o8wvnIpwzMHaC010FoqMtDbRTYRKf9O8ikG+jpZOG8248sXMzJzBtFILQq5GIVChkhUQ5WgEplMhtlqwWQxI1ZKMfrshAopOof7GVm8gJF5cxkYGKCztY3Wxkb621uZ0dHG7N52ZvU201VMEK814TTVYFRXYLcq0OvFyGTTqKo6jsqT/jfV036LrOYE1NKpmBSVaMUnoqr+HYrK36Cq/C2a6uPQC36HXvBPmIS/xSL+LW7VFOrMlUQs1cStVeTcEprr1HTFdPTEtPTFyxnSA3EtM5JapsfVDMSUzEppmV+wMNbsYkmTk3l586Qjem7OxKKinaUtbpa3eVnQYGVmQj3p3b/dkwAAIABJREFUjh5KahjJWRnKWpieNNAb09IT0dFZp6bZW86PLrmlNHvlFF1SMqYqYuqpRFUnEVZMISj5HVFNBSmTmIJTRdFTPjvK22XkrVIKR9fLeauYJqeUFrecNreCZoeUok04CeCUvoqMuWZyBf0vJ+C8Q0nWoZpMw/oVwC0hG3m3loRZSkgrIGoQkXWoaPDqybk0JC2yyQk5pBWQtMjIOlTkXBoavHpaAmaa3QY6gkZ6Ynq6U3o6E3pawiaaA05KPhdFr4OmkJP2ei/NxSjhVB5XfAbp7suYvuZp5m/5nAVXH2b5jT+xaudPfzcBHwPwPwCA/72ox//sKMj/bABP7P+cif2fserAPwfwD4zd/BNjN//Eipt/ZtW+H5jYdZhNO77izJs+5ZIdn7N175fsufUDHn/0Fd5+5UW+/PhVvvnzc3zz2cN89+mdkwD+4b29/PTOPr5/Yx+HX9jJlwdv4pPHt/LmXRfwzK4N3LllDnvP7OfSsTSb+h1MtJs4pd/D2bNDnDsS48IFOU4ejLC8zcvCkpuRBifTExY6Q3pa6owUgmZaEl7683X01vtpiTrIeHTU2dV4bToSyQiZhjzxXIFAJEI0HqIxHycTcWLTCTGqRMjF01AJp2HRCPGYJQRtEhI+BaW4jsaInIGSmcGSng0LEjx68yZef/QiHtk3wWM3r+etp6/glSeu5JG7L2bXjadyxeb1nHPuejadOsHExtUMDvcyf+EMLrtsA7fdfD57dqzi9v0reOKBCR69bYzdW/o5cOls7r9pNbddN8ElJ4+w89qzWTjaQ1tbAzNmDRLLZfAlEgQyGSx1AVRuK1qfA43XisSiQmyQIdJLkRrlSHRSquTVVIorqBZXYbLoSaZj9Pf3Mjw8RF9vN10dnQwPzWRsySLamhtIJGqJR4KkU1HaWovMHhlk+kAPsXgIrVaNQiVHJBFSIxWi0mmxuZxYnQ40VhP2SJBYc4GmgR6a+rrKP2ttkEAgQCISZXpXFyMDfSydO5MV84eY1VsiF7PjNgmxaCvwefQYjVLE4hOpqvgtNZXHoZZX4jTLCbr1OAxSzMoqtMLfo6w6DmXVcWiqj0Mr+B3aqt9gEv0Oi/g4XMoTqTVWEbHUELFUk3aIafDJaQlp6Ixq6Y7qyoCMauiuk9MRkNDmF9Ibkpffg2MahuIqBqNqhpMa5tZbWFS0s6BgZ2GjjQUFOyMZPQNhJT1BEb1BKb0hOTPTZYd1V1hFZ0hJV0hDe1BJ0SUha66i3lJNyS2lySMna64mojyRsGJK+aNqKiFVBTGdgIxFSr1NTtYsLSdfGWpI6QUkddVkTTUULCKKdjFNdglNdgklm3jyHTltqCZpqCJrEVJvFU2asOptUvIOJQWnirxbS9ahImGRkbYryXt0NNVaaPDqSdsUxIxiYkYxaZtiEtZxk2RyAo4aRJNvxBm7kpxLQ7PfRKvXRFedmf6kid6Mka6UmdaImSa/g6LXSc5hJuczUEpaaS5GSeeL1OVHKM3cyuiprzDn4k+Yd+VfWPqHshFr1c6/mbDKED4G4GMA/gfVmj3fsHbfV6zd9wWr93/Nyv3fltfOR+G79OafWHnz90zsO8ymXZ9x5o4P2LzzXW66+QPuvPfPPPHHD3jnlVf58oPnOfLZc3z78aN889Fd/PjpHfDZrfz1k/389O5uvn1tGx8/eTVv33cJb9xxIS/uP4tHrl3DzRfMZdtp/Vy6opH1073MyysZTctZkNewoKBjNKMum2SaXSwouphdb2N23sXcpiAjDX56Uy4a66w0xz10pHy0pzwUQzaSXgO1TgMup4VIKkHb9AH6RuZR6Ogila+nsVhPIVtHndeIxSBHUnMigim/RSU6EZdRRNynoa3ewUh3hBUjGa6/eD4P7D2Z5++/gA+fv4a3n7yEF+8/k7efuYyfv7iHI5/fx6vP7mDXTWdw9hnLWbZsLiNzhpk9Oovu6V3YXXpKzXVcffUq7r/3bJ549HReeOoUnr5/NXsunc4dV87jtQcu5vbr1/KHi5Zx197LOHX9IoaGOhhbuZhYIYkp6MEcCaDy2lF4LejqXCj9ZiQ2FUKjDKFRhsysRG6WIzNIUZsVmOwGUtkY+UKG9vZWZs2aybJly1izZg2rVq1h2bJlLFwwh6GZ/fT2tNPS2kixlKezu42OrnbiyRgujxONUYtYLkOqVqI2GtFZLOitVnQOO2qfC2sijDuTwFIXQGk2oTGZCITCNDU1MTo8k3mzh1g2bzbjC2exYGYnvaUo+YiNmF9HOGjF6dRiNkoxG6V4HFrCQRvJkItk2EnQqcNrVWHTiNCKpyKvOh55Rfn0S1dzPA51BS7VNPx6ARG7hLhDRtQqJGoVkHGJyLklFH0yWmoVdIZVdEXUdIaUtAaktHqFNLuqaXZV0eIW0O4T0lMnZyipY27BzqImNzNTBoaSOqZH1fSFFXQFpbT7hLR6amhxC2jzSWjxyWjxyWj2SmnyyGh0islZBWRMlWXHs1NCg11KSl81Cd+EtoqkQUBUW01YV0NMJyRhEJIyiUkaRcS1AiLqaeXv01WSMQrIWUQ02iSUHGU1OaXkreVTpIS+kpSxDOK4roKEQUDWKiFrlVFwqih4dORcmkm3c9appsFnKFcWWuXETZJJ4P4K2bRNQcauJGmRTX4+61D9HYCLLj1tARM9ib8HcMlnp9HjoMnvIO830hAzUSyESNY3EMjMJNd7OTPWPs3IhR8x5/IvGbv+e8Z3/Ph3E/A/AoD/x5cxHAPwvwPgvYdZu/cwE3uPsGpf2YS1/KhWHPiW1Xu+YP3uP3H6rre5ePcr3HDgJe554BAvPfsRH7/5IUf+9Ar8+SB88SQ/f/IAP390J3x2O3x2G3y8n5/f3clfXriaN+85h6d2rOORrePcf9lS9pw2iytWtHHu/BwT0wOM5NT0hGroDwmZkVDQH5HT5q2hJ6RgJGdltNHFYNrKrIKHpd0JxjoTDOYD5cg8t46Mz0jGpyfl0RJ16/G7Tbg8duqSaWYsXMLSTaczff4CGtpbaGptoLWUJJf0EnQZqPOYyCf89LVkmNGZYXprlDn9adYubGbvNRO8/thW/nLoAJ+/vp33D17BW49fxOevXQvf3A/fPcrPh5/gpad2cMUlq1mycICmpnpqawN4/T4isTA6owKLTUgirmLO7CB337aW9w9dwYO3LeWPe8d5au96vju0n5uvXcnOy9dw597NXHrRepaMDbPxzAkyLfXoAzYMITdyjxmZz4gmZEfs1qH0mhBZFFRqhFSqqqhWVCHTibG4dNSGXYQjPoqlHHNGh1m9epxNmzawfv16xsdXs3TpUpavWML4qqWsXrOchUvm0tvfRd/0bvoG+2lsKRJORDA5LMg0KuRaNVKdFoFCTrVchkinocasR+qxofQ5kdnMiI1GrP4AzZ2dLBxbwty5o4wMDzA62MuC4V4WzOxkVneB3mKE1nwddX4zXq+RoN9MKuGjVIhRzEdJhd34HToiPjMRn5mAQ4tZXYO04jhqpvzfSCuOQyeagt8sxm8SUmeTknSrSbrVRG0SwpYa4nYhEWMlKZuAgldKW0hFT0xPb1xHd1RDd0RNV62CDr+YVk8NrZ4auoJS+iMqhpJ6htNG+iMqeurkdPjFtPtEtHmFtLgFFO0V5MxTSRunkrNXU3SJaHAJyVkFpEwVZEyVZK3VNByNSs1ZRETUJxGS/56YdhpZk4h6i4yUqexALgNY/DfXsl5IRFV5FMDV5XdeUw0NVjElh4xml4wWt5wGu5S0oZq4roK4roKYdlq5S1hbScYingRwg1dP3q0lZVMQM0lI25Xkjq6f4yYJMaP47wBc71STd2speHSTIM65NNQ71ZNr6Ga/ibxNTZNHR0fMQHfaRHvSTHPEStHvpNHjoC8ZoiVkpxQzU6wPEE1msIe7qCueSfP8exg5/0NGL/viGID/UQH8P13/lsN7Yu8R1u3+gXW7f2Ltnp+Y2PPT390BT+z9jDU3vcGZu1/msgPPs/2OZ3j0sRf54NB7HPnkY37+5A1++eARfjh0gCOv7+brl2/kqxev56e3d/HX93fz1UtX8fkzW/j0yYt5485Tuf/y+fxhXRsXzc1wWn+YiXYfY80uRvImeiMy2gMiOkMy+hNa+uIaOsMqZuYczCqUp94lnTGW9aZZ2pNifmuYocZaonYFUaeGOrMMl6oCj05I2K0n4LVhsBoxe33MXTXB2MbTKPb109DeRKEhRTbupqMUpZStpaMYZ+XCATatGuXsDQvZctYyLj51HtddtJS7dpzOn984wGuPXs637x+AP9/Fn1+7Af5yN1++tYP3X97Jp+/cw0dvPcjebZcwOtxFW3MD2WwWrc6Aw+XE7jARrDVhs1QQ9J7I7CEXLz27hTef38yrD5zLoYcu4dPnbuLZuzfz0IEL2Hb1Jtaumc3lV53N1u2X0z3SgynkQFdrR1NrQ+o1IPebUAYtiO0axBYV01QCqtTVaGxq1GYZMlUlGp0Qk0mBz2dhdNZ0Tj1lPcuXL2XBggUsW7GchYsXMLZ8IYvG5rBobB4rVo0xsX6cRcsW0NzRhK/Oi8akQ6yUUiGs4iRhJVNFAqaJa6iQiRCo5dSYtUg9FsQOM1UGDWq3i3RrKzMXzGfximUsXT7GnNFhBno6GOxpYdGsXsbnz2DxUDsDHVnScS8el5aAz0Qi5qHOb8Ft12A3KzBqRbgtKkxqIUZVDS6zEo9ZhVUjxqaV4LEocelqcOmqcesF1FolxD3lqsOMV03KJaPWMI2g9vdknSJaw1pKfjlNARldsTKEB+J6ekIq2v1S2nwSOgIyumoVdAbl5cYjyzSS2uPJGk+kzSeh1Sum3nQSWeOJlJwCksaTSJhOImWqIGmuIG2uJGmuIGOuJm2ppt4qImGsIqGvPPqxmoimgriuirRZQkQvpE4tIKiqLBuhNAKi2hrC6krqlNMIKU8iqqkgqasmYxSSNdWQs4goOWS0uJW0+jQ0OmQkDVWEVScSUk4hqplKwiA4eookJ2uVkbYpyjnQbm05B/ooiMO6GsK6mskV868wzjpUNNdaJk+R/vkU/CuE01YlRbeJokdPa1hHX72VvryL9oSTUsBFo9tFs89Oc52NXK2WVMRGLJXFF++nrnA6hdm3MXD6IWZv+Zyx679n+U1HWLn9CGt2/8jafT/+t3BB/0eDPo4B+B9c/zaAf2Dd7p9Zv+MXJnb8zNpdP7F+7/dsPHCYUw58zun73+Ga+z9k72Pv8MDBNzn4wou889pBvnz7IH9542H+/MJ+PnxkCx/cfxYfPnge7z1wDm/fczYfP7aZT5/YzJt3n87rd53Ms/tWcf/Vc9l3Vj9Xjxc5ZzjOmhYPCzMWZmVMTE/q6AwpafKJafSKaT6a9dsS0tKfdTCQczFcDDKnNVKOkmwJMZRz05V0kHRriLg0BMxivIYa/GYpfrsGq0mNTC0nmE4zZ3wNc1dNUOzpodCUJ5H0EvaqKCbtDHdnWTTcwnknL+L8UxZy3qb5XH3+crZdPsEjt17M1+/dy5tPbOWu7Wv55NXt8NV9fPzy9fz5tRt44aELuOXGDdy66xwevvNaHrzrJv5w9YWsXb2Uvt5uUqkEtUEvZrManaYKh02Ay/p7UtEqHn/oQr7+8Ga+ObSHD566hjcevpyXH7ySZx/YyrarN3HKpnlcufUc9t+5g5Hls3Gn/RijLnQhB8qgBUWdBVWtFZFNi9SmQWyQITPJMDjUKLUCakQnoFBOxe3UEA5aGZnZxambVjG+cox580cYGZlFd28HQ7P6mDU6wPxFs1m5egkT68eZv2QujS0F3AEXGrOGGnkNJ1ZNZYpgGhUSAdVyETVqOWKDkiqDCpHdgNhhROa04kpEKU3vZfrcUfpHZtM1vY9iUyPZTJymQpqh7hYWz+5j+Zx+ls7pZ2Z/M7GIE4dNhc1Shq5BI8Ssl2DQCHGaFHhtGuK1Lkr1Mdoa05TqY9THg+W0LYcGt16IRTENl66amFtNfZ2J+oCBhFNO0FCJW3k8UVMVBa+MnFtCU0BBb9JMf9pMb1RPd51yEsDtfikdAdkkbHPmqSS1x5MzT6UjIKO7TkmTq4aCtYKiu4a8Q0DWXkXKUknCNI24cSoJ0zQSxgoyVgH1djFJUzVxQyUpcxmKCYOAuL6alElMSFNDWCskohOVYaiuJqSqIqSqIqyuJKysKBu19AIyRiEZY/ndt2iX0uxS0OJV02CXkjRUlSfsowBOGmvIWMrmrrzjbyvlX3uBf60l/PXEKGYUk7LKJ41XGbuSot/4dwBOmKWkrPK/raJtKhpdRgpuPc0hPd31NnoLLjqSLpoCHooeN60BJ61hO41hHbmEg0y+QDQ3TKrtfLrGHmDwrEPMufxLlv7hB1Zs+56V24+wetcPR+H7X9+EdQzAx/QfAvDanb+wbvtfWbf9Z9Zv/4FTdn3NOfs/Z/NtH3L1Ha9z19Pv8swrh3jn3Tf54k8v8t2fnuS7Q3fy2ZPXc+juc3jqxoU89YdRXtixnOd2jPP49ct5avsantm5lge3LuG+q+ez/Yx2LhvPcunyLJsX1XNKf4jF9TZG4iZ6w1o6Ihpa69QUvLLyGYlTQs6vprHWSClioTVmpyvjYiDvZ7DBz/R6N90xE80hIwmXGp9Jgktbhd8kotamwG1WYNDKkCilBJMJRpctY2TpUnItJVracvR1pmhOmMn6pYz2xBib2cCZawbZuLSbdYvbueLshdy96yw+eu1Wvv3wPg7eczEvPXol/OVROPwoH7+yjZceupAH9m7i7t1n8tCdl/P4fTfw2IM7uW3ftZx+8ko62wqk4rUkY358Lh1mg4DZgwWGB+I0ZFQ8+9i18OOzHHnvNt594hpeeeAyvnz7Lp6+/xrGl7Rz8sa5PPnsnVx81dl0zurAFnNhiDjRhRwoAmakXgNCpwahVYPcYUBh1aCxqdGa5QiEx1Mx9f9CrTiRoEdJNu5kZLCVsYVD9PUUKRTiNDSmKTSk6Oop0dZRoKUtR1tnA509zbR2NJJtTBJJhjDa9NTIBZxQcQJTqqZQIa1CoBQiUssQ6WXUGJUIrRpENi1ylwVXMky8uUi4IYcjVEu62Eg0mSAej1JqyNLXXmKwq5mR/jYWz+5n+aKZ5NJBrEYpJp0Ii0GK264h4DHjtusIei3Up+robisya0YP80cGWTA6xOzBXga6migkA9Q6NBjlFVg1VcQ8OhpjDvJhCwm3gqhNgld9IrWGcmJWxiWiGFDSk7LSl7LQG9XTE9HRFdLQFdLQE9HRE9HRHdbSWacmqT+RmOYEsuYKOmpV9MeNR01WIhqdQpp8cho8ErJ2AUlzBTH9VOKGaSSMVaTMAnIOCUlTNQmDYNIUlbXKSBjKb761qmrCehFxs4yoUTI5DYdUVcR0AsLqSqLaapJ6ISljDWlDDVmTiJxFQoNdTsmloGArdwdHNVMJq04kpp02acIqerQ0usur45RVTswkIWaSEDdLSR59+40aRJPQzdiVk5AteHQ0+gzUO9UkLbLJNfUkhO1qsjY9WbuaBr+KtqSRzqyN1pidoq88ARfdFkpBM7mgimzMRn2uQKJhhIbeLQxNPMns899n/lVfs+Kmn1m5/YdJAK/Z8/1/ixX0MQAf038IwKt3/MT6Hb+wcedPbNz2Fadv+4BL9r3D9nvf5p4n3uKl1w/x3qGX+OLdZ/ju3Qf57tX9fPrYZby+fy1Pbh3lnos7uP28Zu68oI9bzp3ODRu7+cPGPradOoNr13dxxdpmNszysaRdx6oeGxM9fhbkbQyFTcwIm+gM6SkFVTT4lOS9KrIeNSm3kqxXT6HOQtKtIePTkQ8aKdaZaI2YaY0YaQ/paA7piTkU2NUVmGVT8BpqqLUpcBol6DViNDolcoOWlr5emns6cXqspBNuVs5rZ8OCEvO7/FyycZBz1vRz9uo+Fs+IMtLpY8PiIleePYcH9p3Ney/s5Jn7LuGXLx+DI8/y50O38O7z23j0ljPYe9UyHr7tYl4/uI8/3nstV29ZzflnLmHNihl0t8WpTzrw2CXEQwZitRqu2jLB5vPGGOjw8+SD1/LD54/z5hNb+ezV3bx7cBsfvXYrt+85j/GlHWzZso77Ht5NqSeHM+pA49FjiXkwRFyoAhZEDg0VBjliiw6pRY/UoEBhkCKRVzLlhP+DqpP+Fx6riMa0g3zCSj7pIJdyEgtbiIZtpFIBsrkQuUKERMpPOOoiFHESibmJxH3EU0GSuTBWtxGxUsAJ0/6JEyqOp0pSSY1KiFAtQqAWUmOQUmOSITQpkNp0GIJO7LFadF4XAp2acDZDJJuh1NrC8PAQc2YNMdjdwUBHM6MDXYwOdhKts2PWi/E6tcTDLgrZEIVshGidi3wmTGdrnhm97fT3tDLY18Wc4RnMGZ7BYF8HbY1JErVW7Fohdq2QqFtPIeokH7aS9GnJ15oIW0RErULqfQryXgVNIQ3dSQtdUSMdoTJou8N6eqN6+uPmcnlD3Ex/3EhMM4WY5gTqLdV01qkZSFrpDmvLYS9OESWvjEavlLxLRNYuIGWuImWuImmqJmmqJu+UkrbUkDIJKTgVlLw68g4lKZOYqEFErUZASCcmYjgqnYiwVkhUW0NcLyKiERDTCcoANohI6QV/B+FGh4yCTULaJCCmnUZEfRIx7TTSZhF5h5xGt4ZGt4a8W1t2O5skhPVCokYx8aMJWL9OwFlH2S2dc2nIuTQUPDqaguby27FVPjktT74V21QkjCpiJjlpt5RiREtLwkxjyEK920bOaSdvN1D0G48C2EqukCdbHKV98EoWnvoS8y75mMVbv2PVDhjf8SMrtx8p587vPsKqXd8dA/AxAP/31r+Z9LX3B8Z3lN+BT9v7HWfs/ITzdrzK1lte4oEn3uDNNw9x5M/v8/2Hz3Lkrbs5/Pw2Pn3gQl7ZuZI/bpnBXee0csvZRa5fl+LKlVkuXJhhw0CMtdMTbBrJs352lnWjcUaaDXTFBfQkJHSFFRTtYgpmBS0eE221ZrIuOTGrhJRbTdZvIOnTkfAYSfnMxN06Yi4tcaeKuENB0iml3l2upSsGNeRrTQQtEjyaKvwmIX6zGItGgFYtQKdXcsK0KfjDQdL5JG63nqBNxIwGJ2csLHD1xh52bV7IlacPccmmHjYtrueMFU1cf8Fctm1exIHr1/D5W7fyzH1b+P7TR/j6w/t5/uFref7ha7lz+ynsvmYNzz28lWcfvY6brlzDqsUlxhcVmT87RUO9ljp/JZmEnBVLmlm6oJF7br6Yqy9Zzuz+GI/ffx1HPn+Gtw5uh6+f5OM3bufx+67gnlsv5b57t7Jrz6V0DuQxeTUorXLMQQvedC3WiAed347Sa0Fs0SGxGBFq1VTJhFSJKqio+C3H/eZ/oRD+htZ6F6sWtDPUESERkOO315COWWgu1tFYDJEv1BEKWwlHHCRTPvINEfINfwNyJOHB6tAiUlRywrTfMKXydwikFYjVNUg0QoTqGqo1AgR6EUKjDLFVicptxljrwVTrR+9z40+nyTSVGBwZYeWqccbHV7BkwXwWzxtlYtkSutvz1PpMOK1KEhEXjbkILcUkDbkYkToX2VSYYiFFqSFLIh4iFg6QTUXJpROkY7XkEgHCfjNOowy7XkTQriYeMJIKGEj6tJSiduIuOWmPgmJETzGkozVupiftoDNuojWgpj2opqNWS2edlo5aLe1Bdbk0IaAibawka66i5JbRGzUyI2WnL2aiLaCm0SUlbxeRd4ppcEuPtjXJyTkkpC01ZQA75JNmqKJHS5NPT8GpIm0ur3qjRgkBjRC/spqguoaoUULCIidmkBDSCgirqycd0gmDkISuhoSuhpSxhqxFTIO9fC+ctQhJ6CuJaqb+HYDzDiUNLvUkWFM2BXGzlIhBRMQgImoQUacpO7F/XTv/ql8jJ4t+I1mHavImOKIXkjBLSVuVxE0aYiY5KZeExrDmXwG46LbQGrJRihooZtyUSiUa2xbSN3o9K859g0WXfc6yG35kzS5YvevnYwA+BuB/LP17UZsrd3/Nun2HOevmL7n4lg+47s7XuevRV3nttTc4/OFb8NmL/Hzobr5++jo+vfdc3tm7lhevncuTl8zg0Yt7ueOCdq5ak+a8BQlOHkoy1hphrDPDxKxW1s1tYelQisFmO81xKflaIUm7gJBWQESrIGszkvfoqTMI8WoqCVtlJDx6Ii4ddTYttQ4d6YCdhM9E1KkhbJUSMtYQNVWRsgnJuqR0Zf00xuxkfDriTiUBsxirpgq9WoDOIEWsEFIbDTBvwRAbVs9lqDVExjqFoZiICxYluHpTJxetbeKaM/u44aJhHtt/Op+8vJN3Dl7P649dw7vP7+CZ+y/npy+ehG9f4L2XDvDsQ9fxyO1bePPgLl554iZ2XreajePNnLy6mUvOnsEpa0v0dRnIpavYuLbI/Xeczc4/rOK+2y7g3E1DLJ/bwItP7IGf3uav3zzLz4ef4rN37+W9127n0Gt3cfDgAc69cDVaaw3WgB6DR4cj7MYV9aF2mVHYDahdVqQWIxKTiSqlnBNrKqgWTqNy2m846Xf/C6exkrHZDVx74QquOm8JE0va6WnyUqy3kcvaaCj46OpJU2qKkMsHyOVraSxGyBfqiMbdhKNOEikfZqsciWIa06r/iQrh7xErq5BrhSj1YhQGMRKDCKlZgswiRWyWITIrkTsM6PxOLKEgmbY2OmfOZN7S5SxbvZply1eyfPlyNkys5axTNzE63EtTQ4x8ppaWYoJiPko2GSAe8eL3mHE7jAS8NrweO1aLHr1OiUGvwmLQYjFqqPVZCbr1+O0aAg4tIZeOiMdA1K0l7FRSX2ciapeT9qgoho001ulpjhrpzTjpSdnpiZroi5npjZroCulp9ato8sgpuWWTavWr6A4bmJ6wMj1hpTdqoqNWS4tfRcYqIOcQUfTKaQ6oaA5oaPQoqLeLSZnLa+d6gRqEAAAgAElEQVRfV89NPj0lr66cTGUux0NmHFpqdWLc0ml4ZBWE9SISFjlRvZigsoo6ZdmYFdfXlKUV/CsAN9il5GziyTV0VDOVlElI3iGn4FSV4yiPOpdzbi1Zp5qERUbk6Oq5TlNNnaaalFVOKWCipc5KS52V1pCN9oiDljorDV49KauciF44GdoRN0pJ2wwkbFoyXiWlqI6WpIVi2Ere66DgdlJ0W2gL22mOmyhlPRSLRfItc+gavoYlZ7zM2JVfsuKmn5nYXQbw+I7vj62gjwH4H0f/NoAPs+bAl6w78DFn3fYBWx/6kAde+ITX3/2ILz98i58/ep4jr97BF3+8ij/dehrv7lrDG9ct5sXLRnl+y2yeu3IOu09v4ez5YVb1+lnSHmZOKcGiribWzhtk09hMZnbG6Sq5yMWUhNzVBMw1BA0y6oxGwkYTUbMKj7ICl2IaIYucsEOP16zCY1ISdOiJ+23E/VYSHj1Ru4KQsYawoYKYqYqEtYbWhIP2ej/taS+FkJGYW0WdS0nQp8fnM5Guj9LeVeK001ex64YL2XLqHBa12piXEbGqVcPmVTkuGK9n61nd7Ng8k6dvPYO/vLmHPz1/I288cTWvPHYt776wG759Hn56gyOfP8MHr93FoRdu4/CHj3LHztM5Z0MHa8dSbD6vh/07lnLbvuVs+8MwF51XYtsfZvPCUxdzYMc4d+0/lesuXcrOazfy3st3wzevw0+v8tn79/LNZ0/w7ZcHeeWFW9m58wLmLuiiNm7HHbFh9hsxB2xoXUYkRhUykw6l1YxArURqMFEpk1MhrEKhFKNWViET/G/StRrOXDOD/dedwr17zuPaC5exaDhDe9FJLm2gueRjwYJ2Fi7opr+vnlIxRH3OTzzhwB8wEKw1kcx4cXk16ExiZKoK5OoqVLoa5FoBMk01cn0NcpMQmVmIzCxCbBRRrRNTrZcjtOhQuO1kOtrpGZ3DyJKlzBidS//gMKNzFrBi2SomxleyfMkoswbbmTnQytD0FhrqwwS9JjxOAzazCq1WikYjQaOWodXIUatkqFUyrBYTtX4XuXSIQqqWhkwtxfoQxUyQXNRNzKMjYJGQ8usIWSTE7FIyXiVxu5iMR0FLzERnwspAys5g2sH0hJXusIG2gJpmr4IWn5L2oIb2oIaeiJHpCSt9MTMdtVpa/SpafEqafUpyjvKtcaNfQSmoohTU0OBTknXISNskpG0SMnZpOSo1YJiMd0xaZNQ71RS8JmIWJV5lNS5ZBT5FBUF1NbWqavzyCgLKCuo01US11cR0gn8F4EaHjKJTTsEhJW0SENVMJaI+iaSx3AXc6NZQbysXLqRtCvIeHY1+I/UuDYmjruZfs6CTFhmlgIm2sH1SXXE3HVEnzbUWci4NcVN5Mg9pBUR0IjJ2IwmblrRHQUNEQylmpKHOPDkBN7rMfwfgQqFAsjBEqXczI+ueYulVX7Fy2y+s2wtrdv8yCeCJvT8cc0EfA/B/ff36D/r/9rXxfwPAE3uPMLHvMBtu/YoN+9/n3FveZN+TH/D6R1/y3XdfwFdv8MufHuLrgzfy0d3n8sau1bx8/RIOXj6HR8/v56FzenjowhmcOyfI3EYtXXVSOup0tIYdTC+kWDSjmxVzZtCQ9JCOmAm4JFh1FVi1NXiManwGAy6ViqBeiks5FY+miqhdRcimxqWV4NHLCbtN1Dp0RF1GEh4jSbeGqF1O2CIiYqkhZhORcMtoSjroKQRoSZbNN6Wkm+ZciMZcmLmjfYzO7mZ86QzOPXku15y3gD2XzOem0zo5bbabsS4ti3q0bFxQy5nLk+y+dJQ3Hr+cdw5ex7vP38g3H97Hz189wUdv3cErT2/n47fu4YcvnuHzt+/jhUev4669G7npqjlcf9lMtl46na1XTOfuW1fwx4c2snv7KA/evY6XDl7MrXtW8erT1/Dpodvhu5fh61f58fPn+OHLp/jiwwf55ZsXeO6p3dxwwxncsP18xlbPJJ73Yw+Z0Xn0qN0GlE49ErMGrdOKxmGhQi5GqtchUEgRymqw2nTYrQqMmqkUk1YuPHUet287i11XrWX1vAa6CmZm94YZm5Nn0WiB8aUdrFray9zhIoO9aaZ3p2kphYjUmXA7VXi8WsIRGy6PDqNVht4sQWMQIVNVUiM7CaFyGgLVNKrV06jRVCMxSZFYlMjsWhROIxqvHUcsTL67g67hYYpd3eRb2uibMZO58xYxZ84c5s4dYni4i7lzpzN7dg+ZTC0mkwK1WohCUY1WJ0Mqq0YiFaBSS9HqFJgteuKxEF2dLcyc0cnQjDaGZ7Qza7Cd4ektdBTjpAIWPAYR6YCBOrOEkEVC2CLBo56KX1dJ1qeiGDLQEdbTGdKXp9+Aujz9euS0BzV0hQ20BTX0xsz0J6y012ppcEqot5ZjHxs9MopeOQ0+OY1+BcWAkka/irxHTr1TTtohJWUVk3HKaPDraAzoJ+v9EhYZ9V4dDQErKZeOoF6MU16BTXISdvFJuGQVuOWVeJRlIIe0gvJb7VEIlwEspNElp+iW0eCUkDFXTwL4V9NXs99AvU0+abQqeHQ01Zko+vXUO8tGq4RBTEhVRdIiocmnpzVkmVRP0k13wkV7xEGjz0DCLKVOLaBWVU2dWkDKrCFuVpB0yMkFNDTUGcl69STtBlJWLS1+C90JF131TtobwpQam0gXZlHquYCRtY+x8qovWbXtr6zbAxO7fmHVzh8mz5D+Vd/63wH4v0Yd4TEA/w/Wmj3fMbG7rH8J4vG95b/P+L8A8cTeI6zd9z3r9n7P+r3fcfL+w2zY9g5X3HmIR17+kPc/eJtvP32RXz55mF/euZkfXrmRbw9exfv3nMMLO8Y5eOMYz964iIcun86eU5s5bWYdcwsWmn1iil45rWE7LTEPxZiffMxPnceEUVWDpOp4VOKpOIxK/DY9HrMOp16GR19NnUVA2Cam1iQiqBcSNsuJ2TREbRpSbiNBg6xcrGCWEbRICDkUOHWVBKxC6kMaunIumuIWcrV6OjI+SgkXpbiH4a4868aGWTank9l9SQbafIz2eFk9P8pFG4psPb+XLae1sOXMNi47u5Orzu9l79YlHHzgIr54+2b++pc/8vOXj/Dhq/t4+4Ud3Ln7FO7ceTJvPH0D9+49navOH2LzWS2cd0qWszYkufKiTu65bRXPPXUBD9x3CjdcN5ctF/Rxw1XzePO563n/5Z389asn4atn+OGDR/jk5Vt58JYLue+2C3n1+b08/tg2Tj5jLp0DWfIdMeJNYaxRO4awDV3AgsyupcYoR6ArnwDJTSoqZVVUSk5kquB41NoaWlrTnLxhEaesn8fcoUYuPn0Rs7sitKUNFMNy5nQHWDNaz+xWFxNzcqwZzbO4L87igTQrR5sZ7a2nPmoj5NORirvI1tdSG7JjsilQaKoRKadOSiA/CYFaSLVaRI1WgtggR2ZWoXDoULsNaL0mjEE7nngAXzKEI+zDHaklVshS6uqkrb+H4XkzGRufz9j4fHoH26mLe9GalUjVQiSqGrQGOVqDHKVGjFhWhVQhwOG2UGrKMzJ3kP4Z7bR2FGhurWfG9BbmjfQxOqOd7oYkDRE3MbuWOpMCj0aAQ1GBXTUNr6GGOruchFdF1lk+S2oNqCm4JORsQopeOe21WtpDOnriVjrCRooBNfUuKSmbkKS1hrRNQtYpoRhQU/AqyDolJCwCIsZKwoYKIsZqwmYBMbOIpENO1qMl49aQsCtI2BVkvGWDWMZnJOUzEnXr8ZlkmGVVGERTsciqcGnEeHRi/DoJtQYJYX35zTZhKDuiM+Yaih4pTQEZTQEF9Y4awpopBBUnENFUkLFIaXTrKDg1ZK0KstZyMUPOpaDRrSrLqabRqaXeIiOmK98pN7iUtNUaaa8z0Rm20Bo0UAqUawjzHj0Ji5KIQUrMICNtUFCwa8g59SStKqJmFSmHlgafkcaAnia/kpaQlmLIQDEeoCnfRi4/SqnjLAaX3cnKyz5h9Q0/smEPrNv9M2uOhnCs2vvd0Sa2b/6moxD+5yD+jwLyPwrQYwD+H6x/DuBfIfwrfH8F8K/6lwBev/d7Nu75jjNv/o4zdr3PTfe9y3NvfMSnH77OT58+BR/fzS9v7+Dw81dz+OCVfPzoFl699TSe2j7OI9cv4IGrhrhr8yBXre5kVXeM/4e9twqS+7DTdrfOZhOjpOFmZmZmmMbp6ZkeHkkjZraYLckC27IFZsu2jDJEaJQ5ZoZYMWTtJI5je80gxxR4votWlG/Pd+6yp8qnji7eqn91V/8v+6kfve/YhIG+qJ6+pINyyELCYyDiNpEMuTBp5YhaGpCLmnGZtYQ9FiJuCyGHjphbScqnIO2RE7GKiJjFpOxKsk4dGZeOmEVByCQlHzATd2rw2+QEnEqs+jaCLjmT++NM6gnREdPT7tfQk/HQGXeQcmkphW1UYnZqGSfjqz4WTc1y/to+brh8FnffsZKH71rH4/dv5KUnL+K3r1zN745dz+9fu5GP3j7Itx89wl8+f4KP37mTN5+/nmcf3MUjR7byxN3n8/tXbubufSu5+fJp3H7dTPbfNJNbr5vG9VdN5sj+pbzw/KX8+td7efKJS3jphT28/Py1/PjVM3z8u3t4/41DvPPSPn733M0ce+xabrp8MZdtn8MD91zGLfu2MGlaiWynD0/agiVuxppyYko60YXsyFx1AAsMMiRGBXKzEqlBhEjdiEA+Gr1ZQqY9wLjxFWZM7WH6hA7WL5nIjLEZ5o3PMHdsjAXDESaXLXSFBCwbiXLOUJjpVSeTK25m9seZ0pugu91HIe2loxQjEnFgd+lRqAW0iEfTKDqbFukoWmWjaZU10KaSINAoEGmVSIwqFGY1aocOvduI3mvAFXPhy/jxJgJYgg7MPgfuRJBorp1EKUfXcDdDUwYZmtRPupTA6NQh0QiRakUojTLkWjEqgwyNSYHKIEOpl6KzqPAFHcSzYXqHO6n2FenpLzNp0gDzZ09g3tSxTB/qYkJ3gc6Yj2LQScZtJOHSk/DoSPgNJIJGkj4NJZ+SaqC+1Ffxyik6xSdnun1RPQMpKz0xIx0BNVmHmIRZQMoqouBR0hnS0x3Rn4Rz1l4fj4R1Dfi1dSWsEjJOBRm3mqRDQdQiIWIWE7fLyXi0JFzaE/NqPS6DDJ2kCWXbKHSSJqxqEU6NBI9OSkAvJaQTE9XXjTPqbWgBFZ+ErqCUrqCckltMythETNtA2igib5NT9RlPQrjkVFF0KCk563GdnV4NNZ+Bms9Ah0t5EupdPjX9MRODCQtDSSt9USPdYfNJAKcsSiJaKVGtmIxOQsmqpuQw1heyTDraXUY6g2a6Yzq6Qwp6E1qqMRNdqTA95UGqnfMZHr+T+WsfYfWej1h3649sOlAH8Opf1qG16tC3rDh0nOVHvq7r8DcsP/zNKQCfAvBPR/8ygA99w0V3HWf3nX/irqc/5LfvfcpXn7zD3z57AT44yo+/3ceXL1zFh4/v5j+PXsivD2/mqZuXc99l09h/YT+3bennxg0jrBnJMjlnZ0rJy+RKmFrKRS5ooT3iIhvxYtPLETaPQtQyGqNKgsusxmvR4rOoyIYM5KNG8mEDKZeq/sfk0pDzGsl5jcStajxqIRGbmpBNRdJvppjyEnBp8LvkrFzQz8KpJYYqPnpyHsZV4wyUwlQSbnragwyWI8yf1MnO8+ZyZN82nnrwCp599FIeu/8C7r9zHc88vI03XrqcP/32Zt56eQ8vPr6Ld1+/le8/fYy/fPEkzz5wCc8+cAlH79jE/fs38tjd23j5scs4sPcc7t+/nicf3HliyWoFu3dM5qorZ3Pkzi3cc/RC9t2+hksuncl11y7ioz/dz4d/uIuXn7qaX919AU/ft517blvHBeeOY/G8MnceuIjdlyyh1OkhU/FijxmxxC3/DcBytwGRWUmbXopIL0NikCE1iOowlIxCoWlBbxRjtclIRC30dEaYMJBmXC3EoilFVs3pZMmkDINZDQVvM/OGgswdCDK128OETi8Tu8OM647RXQqTTfuIJ3043CaUBgWNwkZOazyD05vOZJRgNE3SZlrkbbTKJbSpZIjUCiR6JUqzGrVdi86hR+fSYfGZsYVsWP12TF4rVp8TbyJEtD1LotBOtpyhVMtTrLbjj7pR6qWIFK3INCI0JgVqswKtVYXOpkZrrZ9aqUxytGYlequaVD5CPBsk3R6moyNNb1c7Q115RnrLTB/oYqiQpCsRIOu3kPIYyQat5GMu8kknxbiVUlBdn+H6FPRGdHQH63PdDr+KwbSNkYKHse1OeuImCh45SUsbaZuQSlDHQNpBf9JCX8JMV1hHyasgYxcRMzYT0DXi1zYQNQmJW8TErFJCRiFeTTPeE97VMZuckEVOzKUjYtfh1IhRto1C3HAaytYxmJUCLPI2HCohHrUQv1pAUF13zErpBCcB3OkX0+mXUvZIyNuFtFuFtFuk5KwyKh49VZ+Rqq++fV2wK+pRhS4ZVZ+W3oCJ3oCJqldDwSal5JDSE9QxmDAxnLLQHzNRC+n+WwWcsigJayRENCLiylayegk5i5akSUPSqCXnNtEVttKTMNAbVZ+MKPwHgGvdC5k07TJWbHuaddd9yvrb/sJ5B2Hd/r+cBPDqw9+dAvApAP+09a8CeNPB42w//BlX3/M+j7z8Ee/91+d8+9nb8Mkz8N69fPubG/jyuav57d3beObmNTx54xoevmYxt24Zy86FKTZPDbF9XieLekJMyTuYU4sysydJb8ZDKeqglgtTTocIuc2Y1GK0sla0slZ08hZMSgE2nZBkQE8+aqYYt5ILmcj49eQDxnprzmekELBhljaiE43CrGyhlPYxeVxn3cLQoWD98oksn1dj3qQycyZ2sHBKjQVTelg2czybls9h8/LZXHbBCm6/diuH9p3PLXtWsOv8yWxYUWH5giRb15b45Q1zefKBrRy6ZQk3XD6T5x/dzSd/vJe3X7udBw5u4cVHruDRIxdw46XzuPvWtRy6cRl3XLuIx+65kA2rh1i7YpBF8ytMmpRgeFyA/mEflZqZZLsMf6SJWp+Zp56+mg//dC/HXrmeJx6+iGce3cmBW5azYmGZaRNi3HfnpWy/aD7xrJF8dxB3yoqv4MOSdGBKOtGHHSg8RiQWFW16ab3tq5Mg1Appko1hjOBMxrSeRmPraQhEZ2E1S0hETXSVvIzvj7JgSpGVc7pYN6/KvPFRhvMGJlZsTKl5mdzjZ3JviIn9MYZ7klQ7IiQSHtw+Kxa3GZlexShhEz8bcxa/aBzF2cIWmuVi2lQyWmRSWmRihCo5Up0ShUmF2qpBe8IYxODSY3DpMbrN2AIO/IkwiUKGbKWDfKVMvqOdrp4Sla480YQfk1WDXCtGqZeiMSnwRJzYfGb0dg0KkxylWYHOocXiM+MK2YmkfATjboIRJ5GIi3jYRSbqpqeYZOpAlRlDXfTl48QcejwGCT6LgqTfTDZmoxizUfCrT3hFqxjKWBlOWSh5ZZR9SoYydiYUvUwoehnKOqgENaSsAhLmVopeFT1xC8NZB4NpG30JM90RPWW/ipxLSsImImYRENK3EtK3EtC34dU041I24FY14tO1EjKJ8RnERGxqIjYtTo0YVcvZCEf/HEXLaMwyAWZJGw65AK9KjFcpIKBoJaJsJaUTkbOI6fBKqfhEVAP10ImKV07JJSNvk5OzyijYVXS4dVR9Rioe7YnPJZTdcrqDdQD3Bc1UvRpKDjllp4yeoI6hpJmhpJmqX03Fq6TDp6EaNNLhN5G1a4gbFCQMMkKSBlIaIRmjirhBRcyood1lpCtspS9hZiChOxlR2JkIUiv00N05h4lTL2Hl+c+wfu9nnHv7X08CeNUddTCtOfI9q478+RSATwH4p6t/FcCbDxznogMfsvfed3nm2Md8/PGnfP/Jm/Dxk/CHIxx/+Tree2gHx/Zv5qkb1vPIntUc2D6H3Ys6WT8hxIphL8sHI0wvO5lSdDKjO8z4goesR0XMJqc9ZKOSCZGLeUn4bQTsOqwaMTppM0ZFGy6TFJ9dSsKvIx+3UYo7KcYclKIOckELKY+eYsSJVdlST8ERjiIRsjFusINCLkzIr2PLuTNZMLODGeNyLJhRY+05E9m8Zg67t6ziyos3smfHBq7edS67tpzDsgV9DHe7yadkVNqVDHbruPzi8dyyZzq7t/VRbW8hGTyT2/Yugb+9Bn97ncfv380rT1zLAwe3sWFphSO3rOb26xZx3/71HLxlHSODcaZOrrBk8QgbNsxi8bKx9I+NkMrriKaluIJjqPaZePGVG/nhLy/w6ScP8PqxG3nlxas4eMdqpk0MM3VCgruP7Gb9+im4g3KiBSfmkBZnxokpbqvPgCNOlF4TUquaNr2UNo0YgVpMm1pIm7KV0cJRnNH4HzS1nY7OIMLr0xEKaqmW/KxfOYlLzl/Izs2zuHTLLC5aN4FzJmWoZbR0plRUs3q6Cxa6S066ygGKBT+JlBd/1I3Vb0dh1jJaLORnjY38oqmJM4UiGqVyWpRKmiRiWiUixEo5cq0SlVGF1qJBZ9Wis6mx+y1YvSacASeRdIRitUxXf42u/n46a9309FfpH6jSWc0TjngwmdVoDXL0VjVGu5ZQyo8rZEdtVSE1SlFalRi9RtxxN6FMkGQhRqaYoFBOU+pIUczFKGQj1IpJRnrLTBropDMVxG9SYhA3YpA14tCJ8NmUhO1ykg4ZCXMrBY+SvqSFWtRA0tJG1NBEziWlGtbREzfREzdR9qtOfpe2CSn5lHRH6m3orrCOzmC9pZ13y8i4ZKQcEmJmEVGTkKBBgFfTjFMxBod8NE5lA251MwG9lLBVQ8Sqw6WVohU0Im88C52gBatChEUqwKUU4VdLCKpEhOStxFRtZAwSSo5627nTL6Y7pKAnoqE7qKbDoyBvk5MxiUkbJeRtSjrcurolpU1O3ial4lXSE9bT7dVT8xno9Kgp2mWUnTJ6Q1oGEyaGkmY6far/A8AZm5q4QUHSKCcobSChEZA0KInplUQNarJOE9VQvXU/kNAxNmOiN2GlMxmgM1uhlJ/M4NhtLFr/EGuu+fhkC/ofFfCqg9+fAvApAP/09S8D+OBX7Dz4Prc++C6vvvUpX376CT9+/Bq8/yh/f/sgnz9zJU9fcw7P7F3NY9esZ/8FC7hwTo3FfSEW9wdZNynD7A4nk3N2JhdcTCp76U9ZybqUxO1y0l4D7SEb6aCVdNBOxGPErpegkzVhVLbiNsuw6dsIezTkEg7KaQ+VlIeOpJt8yErCoyPtN+O3KvFaVagkY9Cp2oiG7YRCdUenqy9bz7wZFYa6w8ye2smGFTPYdUEdvju2ruLKHeey59KN7Dp/GUsXDNBf9dCeVNKR0zLUa6W/U8E5M31sXJFnpN/AYFXL0SNb4S+v8emHj/Dofbu5/9CFXLVjDisXFnnigV288PgVvPjElVyxYza1Th/5nJueWpxFi8dz3ta5LFzcT7ZkRGv+D1z+UfSNdfD6W7/kb7wKvMwf/3CQp57YzY3XLWLRnDyb1k3kvrsuZ9nKcXijWkLtNgx+FdaEFVPEhiHiQB92oPGakdk0iPSyOnxVIsaIm2iStzBaOIazW86gTdqAzaUmEDbhC6jp7Ahw+y3beenp/Tz5wF6OHtjF/us2sHPjNCb2eBgoGelIqcjF5ORSWnJZG8m0jUjMQSDmwhawo7ToGCMR8IumJn7e0MSZrSJGi2Q0iKW0iKQIZBKkSgUKnQqNUY3WokFvqQPY4bNg85kJRP109nUyfc4MFixdxPxzFjN7/jwmjAwxdmwP5XIGr9eKXi/HYFRicxpwBWw4AlZMHiNquxqFTYnKoUbvNWAOWrCH7YRSfhLtETqqOfoGqwwMVKhVc9TKGfo6MiT8NjwmJRrRGGTNZ6AS1DspDoMYr1FM1CIhbmoj65BS9KpIWUW4pKdhFfw7TskvyDrE9TlxWEdnSEvRqyDnklL0KugMacm7pOSckpPLWSmrgKSljZhFQNTcRsapIGWXEbVICOjbcKsasctGYZGchVl8Fj6tmKBBQciowqWWYBS1oGlrwChqwyaX4JSL8WtkRLVKImoJEXkbMUUr7QYpFaeSklNENSChP65lIGGgFtJQcsnImMQkdG3EtYITKUvKE+3n+l1yxaukO6il4lRSdavpcCkp2MR0uKT0hrQMJc0MpywMJiz0hPVUg/r65rRHR9IsI6ITE9NJiCpbSOvFpE1qIgYlYYOGlN1A0W+kK2SgN6plKGWgL2mhKxGgnCqRTg5S6VrNtCWHWH7Fe6y66Vs2/PLvrNv/l/oS1qEfTgH4FIB/+vpXAbzlwBdceff73Pn4n/jPd7/gmy8+4YcPX+Zv797PX9+4nY9/tZv7d8zg6K6F3L55DhfO7GVuJcSUvJt53RGWj80ws8PL1JKLkZydgZSZnriJasxEOWwkHzCQcKsJ25UErUo8Jhk2jQC9tAGDrBGbTohVLyTk0ZGLuyilfXRkvJTTHvIRG0mvnpTPQNJvJhNxole2IG47C6tJidttJJX2ct01W5k/u5uRwTTzZ/Wx8pyJbN2wiEu3r+fibavYef5KLrl4NbsuWM66lVOYMj5DpWilkNFRyqlIR0ZRzbexcGaAZfMTLJ+f4YmHdsOPr/HFh49x/5GLOHzbJi7cNMK+65bz+kv7+NM7d/Lo0e0snp9jZDhGf2+EWrePkQlJ1qwdz5at05g2I00o0ow/MIopk/0ce30f8CrwKu/8dj/337ON6/cs5vKdC7nz4C6O3reHRUuGSOSdRAtuzCE9hrABfdCMLmTDELSj8ZqR27WIDXKEahEClYiz2kYzWtRIi7wViUaIXCtEYxBid8kJR/XMm9PLqy/exZ+/+A2fffAcb71yJ4/cdQU3XrGahVMyrF1YYeqAl76KiQlDAaZMSFOrBYklzHgCeuxeI2qTiiZJG2c0NXJGYzNnt/cWHw8AACAASURBVAgY3SqhoVVEq0iKUCpBrlSg0qvRG+vwNVq09SrWokZvVRMM+xieMMSadavZcuFWNm/ZxrkbNzBv9jRmTZ/AuKEauVycYNCJz2/HH3Lii7jQ2zV1j2u3Hp2nLq3XgNZrwOg3YfXbcAYchJN+Kl15Boe6GR7uYnigk3GDVVJhJ0GHHotahFbaiE7WhE0nxmdTE3NpSNjl9SUpp4KEVYJf04RDdgZ26ek4ZGeQc8kp+dRUwzpqMSO1qIFa1EBv3ER/0kLJqyDvkpK1i0iaW4kamgjrGgjqmwjqm0japCSsEqIWCSGjEL+uFbeqEav0bEyiM/GoBHjUYlxKEXZZG2ZhCwZhM2ZhG1axEI9KRlCnIK5XE9VICctaiSvbyOkldDlVFB1CukMyxmZMjM1YqIU05Gz/TFOqW1nWow7bLdKTAC65ZJTdcsp2ORWnkrJTQdEuoeKW0R/R1/N9s1bGZWwMJix0hQxU/HUTj4RJSlQvIWmUktQLyFkVZG06YiY1Ib2auEVLzqOj7FVTDSgYSOjoT1roTvopJQskIjVyhbob1sKdb7Ns79d1L/qDf2PtgR9Zc+IE6dQM+BSAf9L6nwDw3gc+5v5n/4s/fvA133/1CT9+8CJ/+/1Rfjy2jw8e2skT1yzlru3z2Dm3n/mVKJOyXmZ1xpjfk2Z2tR4ROLsWZGzGQtkno+SX0x01UApqiVpE5Px6InYZXoMAt16IU9uGRdWKUd6EWd2K0ywl6NOTi7sopryUUm5KKTeFqJ20X0971EY6YiEbdaBXt6GQNOB2G/H5bCQSHi66YDmzZ3Yza2oX5ywYx6wpPSyYO5aLt63iysvOY+9V53P5JeeydeN85s/tY6gvSrFgppA1UMpp6C7J6SqIOHdFkZuvmc8t1y3h9Zf2wfev8emHv+JXRy/l0fsv4+pLF/L7/7ybN17bz2/fOMAlO6dRLigY7nexZmU/W84bYeH8PPNmp9i2eZjLds/g/C1DzJ8d4+ILxvPH3x3mz18+xffHn+W152/iwSMXcfTwdvbfso0Xnz3AkUOXM3VmlVTRTTDrROtWIbZKUQeMaINW9AEbWq8ZpU2LRC9HohbXU4pELTRIWlGa1bhCdkwODWL5GIwWIbmCm+uv38IXn/8a/v4uf/n2LT74/WM8dnQP11+2kpnjY1y2dTIr5qSYPznMptX97Dh/BkvP6aFa9RGJGXB5NehMEoSSJsa0NDC6qZnGViEtrWJaWkUIRTLEUgkKlRKtXoPBpMVk1WG26TFZNWgNctQ6KV6/i+FxA6xas5JNmzeyZu16li5dyoqlC1m9bCFLFs1m+pRx9PVVKJbSJJJBPCEHersGvVuPyWfCFDCj95swBMyYIjZsMSeemBeH3447aCddiDM4tsaMmRNZtGgGK5fN45z505g80kMpFyHoMmA3SnGZ5ITdBtJBK1mvjlLIQN6vJ2YVE9A2Eza0EbeI6/7RXhUln5pKUFOHcNRAT8x4Ur1x08kFrH9sQUcNTYQMzYQMzQS0zQR1LQQNAkJGISGjsF4Jq5uwy8fglLfgkLZiFTVhEjbWJWjGJGjGLGjGp5YT0atIGtQktDIismZisibyOglVh5KCXUBPRMFIzsr4dhvdQTUZcxsRVRMhRQMpQ91XOmUQkzVLyNvkFOwy8nYxOZvoRKhDffZbcojp9MgZjBsYydkZydkZm7bSF9XTGdRQ8WspeNSkrXKSZhlZq5KsuR55mHfpiZk1BPVqYmYtGYeWgktB2SOhL6ZhIGWlN+2nI5UnHuki0z6HwWlXM3f7myy+5gvW3fYX1u2vx6KuOfwjqw9/x/KDX58C8CkA/3S15uC3rDv43UmtPVSH7KoTWnHkn/rHb/4B4A2Hf2DrwS+56u4/8atXPuP9j/7Mnz/98CSAfzh2K18+fTWv3LqJQxfMY+OEDqa1B5lRTrB0bCcL+4uMz7iZ35dgdm+UCUUXtaiWrqiWvpSJalhHyiEi466fFyWdShJuFT6TCJ9Jgs8qw6oVYNUL8Tq1ZKMOqvkw3YUQuZiVgEWCWTEKSdP/RT5pp5oP43Vq0asFiERjEAobMJkUTJrYydBghlo1Sl9vkpnTelm9aiabNy5i08aFbN64iFkze5k1o8bISI7pU8tMnJQmndIw0Oti4awYu84fZvcF47jkggk89sBOPn7/IY5//gzff/My//XHR/nD2/fywR8f4usvn+WjDx/lvnu2s2xJmUqHnMkjdjavr7BhdZ5dFw5w7eUTuXLXWA7ctJA7rp/Hjk093H7NAj546yAcfxGOvwpfvspHv32I3zy9nzdeuYcvP/8N27cvIZ62kCx4sEcMyB0yBCYREqcKmUuH0mVA6dSjtGmRGhSIlELaZPWM3p+dfRoqo4pMOUnvcAeZvB+PX8XY8e1s376Qr796Df7+Lvz4Nj8ef51jLx7iyK3b2bpmHA8f3Mz1O6aweVmZo/s3cumFU1m1pIvZ0/LEYyq8Hjn+gA6rTUFLy9mcftrPGH32KITNAlqb22htFSCVy1CqVcgUUpRqGQazBpNVh86owGhRY7ZpiSXCTJoywopVy1m6fAnzFyxi/vz5rFi6kM3nrmLzxtWsXbWYuXOnUiylMZnVyDQi5HoJEoMEmUmG3KpA4VCjdutQeXRoPHrMXgsGux6DXU8w5qd7oMKM2ZOYv2gm8xdOY+HC6ZyzYDpLF8+grztHzG8l7DERcGjJx1xk/Pr6/blZQs6vp5ZyUUs56IxZqETNJGyiunuWW0bZr6IzqKEzqKHqV9LpU9DhV1H0yCl568/tTkm9Cja2kHZKyTgVxMwiwqa6fNoW7LJROJUNREwS/GoBTmkzptazMbaOxiZuwSUX4pQJsEtaccuERLRy0iY1WZOSlEZERiOkwyyn16Omyy+jKyhlMKlnQt5Bb0RHXNeIXzrqRBVcV1IvImeV0eGu3/+W3XLy9nq0YcFSPz/6R/t5OGliKGViMKmnFlbT4ZGRc0oouBR0huoLVmWfkaxdScLYRtoiIW3XkLTpiVkMxC06Mg4tRXe9Aq6FlfQnTfSkfOSjSVLRLjo65tMz8VJmnf8ay/Z+zZp9P7Dy1m9Ze8JcY/n+46y9+/t/GcD/b+sUgP9/rP8JAF959594+MVPefdPx/nm04/420ev8vc/PsQPx27n86f38PJt53Hb5lmcO6GDOZU0UwoxJmRDTC5EmFVLM7s3xtz+ONOqAQZSJrpjWnqTBnoSBkp+OaWgmrxfTTmspxg2ELSI8RqFhGwy3CYxWnkDRnULLpOUeMBAIWGnlHbQHtYT9yjQiX+BXd9M2KMhE3MQ9luQiRtpaDgdubyFXNZHqRiguyvOQH+WkfFlJk+qMnlSlYkTyiQTZmIxHd3dIcaNS7J69QQu3D6PJUv72LB+iBuuns+2c2tMGXawYlGe5568Bv76Ovz1DX789jW++fJF3jh2mDeOHeb48Rf57LOnue2OjYxMDBKNjGLcgIJa6Wy6i2dx6QUdPPXgOh4/upoXHtrEk/es45H9q3jjycv57v2H4OtX+etHz/PVO0/y2ZuP8+bTd/Lh75/hN689yMoVU6jUopR6kmiccpq1Lcgcdfj+A8AqlwGVVYvMoECiFCGQttEibmN0SwNnNZ1Fk3A0/cNlLr9qCxftWsWG82Zw6WXLeOfth/jrD2/y1+/e4PuvjvHhHx7nvbce5t3X7+Gdl27mjqvmcfX2CTz30E4eu+dCDt+2gZuvW8XW86YxYSTNuOF28jkveq2QplGn0TTqTNoaGmge00BrqwDxCQBLVTIUKilakxqjRYvGpMDpMWPzmIjGQ/QN9zJj1nSmzJzK5CnTmDZjOjOnTWTV8oVsPW8t27ady5o1SxgY7CIQduEO2nEGbVh8Zkw+EzqPHqVdhcQiR2yWITFJ0Tn0aMxq9DYd/piPSm8HE6ePY9qcSUybOYF5C6ayYME0Vq1ayPSpg/R2tdNdSpIK2WmPuCjGHKR9OlIePZWYnd6sj66kk0LAQNajwqduJKhvImEWkHWIKbhlddh6ZHXjDq+CnFNCzimh6JGTc0nrc2C7mJxXSdohJ245MWu2yQgZhbhVjbjVTYRNIhJWORGdEI+sCae0GY9CiF8jxa+W4FWK8CtExHVy2s0q2k1ysloR7RoBFZOEHreCWlBBLSxnKGU4WQFHNWMIyseQMghPArg+CxZTdCjpcKsou+UUnVJKNglFq5i8VUDZJabqk9MTUtMTUVELK+kOqepxi+76aVZP3EZfwkVX2EbJqydjFZOxS8g41STseuJWIwmbiXaXkQ6fjpJbTDUgqydPZf1UUhly6W46q/PonbibhRe/yaqbvmXdbX9h5a3fsmb/DycBvO6eH04B+BSAf7r6VwG85dCXXHbXB9z73Ce8/d5xjn/+CX/75Df8+IeH+ObV2/j06Wv47T27OHDhArbO7GXpUIVx2SBZq5LOgIn5A+1M6ggwuz/OrL4oY/N2emI6ehNa+hIGalEtHX45Jb+cnpSFnrSdXEBLe9BAZ8ZFOe0iE7ET95uIeLXEfVryUSOlhIliTEc2rMJjbMKgOB2PVUQu6axH15nlSCTNNDWdjsuhJhoy0572kM96SCfsRENGoiE9iZiRzg4ffb1Bhodi1LrdLFrYzd69azl06EKefXovzz52BXfcsIzdF07gnoPn8eevnoe/v8XXnz/Pe797mEcf2sOrL+3ns8+e55tvX+Xp529h3aaxdPXZKFfkdHWMYeEMLTde1c/vf7ODd1/bxRP3LOGFo2t57t41/PHFKzj+zgE++c0Bjr/9IL9/9jAv3Xcjf3j2KE/fdTPPPXaQa/ZsYXC4nWJnmHxXAp1HjdgiQeHSIHFokLn0/wSwTYPMIEesECKStHHG6DNpaB1Di6iJM0f9O3qTkK5alOHxaebNr7J27Vj2376Fjz98gr/98Do/HH+NTz94ineO3csf37iXd399B/ftW82xJ6/iq/cf4PP3H+TFZ/Zy5MA2rr16JUsW9zF3dg+1ahSbSYag4XRazj4DwegxtDQ00tomRCiXIlerkKrlyNRSVEYlWpMajUWJw2fB4jHiDrhI5BLkOwpkSzny5Q6qPTVGxg+ycOFMNm5cxcUXb2HDhpXUesrYXUZsHhOmE2dMOpcOjUuL2qlB5VCjtKtQ2JQozSpURhU6qw5P2E22nKFroErXYIWOWoHBkV5GJvWzdOkcFi+cwYI5E5k9ZYhiMkDUayIbtpMJmOob+wk3lYSbbMBA1ColoG/BoxxTv+c1tJC2Ccm7pHR4ZCfTjwpuGWmrgKS5lYxNSMYuIm0TknJIyLrlpOwyEtY6fBN2OVGLBL+uFZ+ulYhZTMamIKoX4lM04ZaOwadowa8WEVTVFVKLSRrl5C1K8iY5OV0bBW0LVbOYXpec/rCavpjq5Ay44pUT1Ywhqm4mb5OT0NUTleLaup90u0VKwS6j5Kqr4pRTtksp2IQU7HUId3olVHz/VMEpJGsX1J2/wiZ6Yg66wjbKPgN5t4x2j4KMS0PSYSBhM5G0myl4LXQGzfWkKJ+MnrCWWsJFOZGglK3R27uQoWmXsWjHm6y++bv/RwCfqoBPAfgnrX8dwF+z+84POPTUJ7z17jd8/eVX/PjJm3z92/v49IWb+fjp6/jypTt47MYtXL5qGqsn1RjO+IgZRGSsUsYXfPRn7UzvjTJvKMXEDg+9CS21mJq+mIbeqJpqQEbJK6U7pqMvY6MzZqIr42SoI0JvIcjEgQLjerL0dUToznmppK2UEwaKMQ35qJJcWEkqIKeQNJGNmfE7lUSDVvweMy2Np+O0qgh4DKRiLgrtfjqKQWrVKBNHiiyY18+6tZO4Zs9a9u07jyuvXMK+fefy5FPX8vIrt/Lm6/t57IGdPP3wbt545Rb+/OUz8Pe3+OLTZ3nl+Tt45MGr2XvNao4dO8LnX7zII4/vZeX6sQyOBBk/JcbcBWm2b61y+LZZPPer9Tx+31KO3jGLXz++gc/+8xp+/9xOPn/rJr76z1/yzKHzeeney3n8jt0c2bOFV+//Jfv3XMjlO9awcMFYSuUQyayHSM6PN+3BFLLSapAgtmuQ2bUoHDpUdh1KswqZVopELkAgbkZvUHPW2afx7z/7NwSisxk7rsSOHcs5/4I5XHzxXK7ds5R9N6/lzWMHeO3l23nykWt49vEbue/gDh6+czdPH72MW644hyeP7ubGqxez+6IZrFvVy6pV/WzcNIWhoRjV7hDRiAmlvJGGUb+gadQZCJuaELS20SwQIpBJkGlUyDQKZFoZcp2sDmGrCpvPjMVjxO6z4wl78IR8uAIe/NEoyWyG7t4K40f6mTN3KqvXLGHxkrmk26OIFK20SZsQKFoQKFoQqgWI9WJkJhlKqxK1XY3WqUdurJ8+6W16bAEHgVSQcDaCL1E/X4pmQyRzUUYm9jFr1oSTEG6PerBqxNg0IvxWJSmfiWzQStypw6sX4VI14VI11sM/LPUqL+eS1h2kfIqTPtDtDjEJUwsRXQMRXQNxU8t/24JOO+QkbVKilvoiVtgkqs+DTSKiFglJi5iorhm/Ygwe2Rh8iiZCmrZ6IINOSFDZQkIrot0gpWAUUdS1Uta3ULOI6fcoGJc0MjZjYFzWzGDSSMklIa5rJGUQ0uHW0G6RkzFJT8yCBaSN9WzigkNCySWjy6Oi0y2j5BRRdAgpOQV0uEV0+qVUA7ITDltCMrY2snYRRa+KzpCRashCZ8hIyaesV/pONXGbjqjNSMphIe+rA7jzRG5yySUh79WRCwYopDsZGFjEyJwrmb3tVZbt/Zq1t/7Iqtu+Y/2hv7Lq4Pcs33+c1Xd+ewrApwD809W/CuDzDn/NxYc+4PbHP+HYH77l6+Pf8e0nb/Hhr+/k3Sf28P4TV/PjW/fwxn172HfBUlZP7WVc3k/eq6m34zxyetNWpvZGmDc2w5Sqn4G0gcGklqGElr6YivHtJqphGV1RDbWkkWrcTDXtoDPlJOnVko/YqKQ81PJ1J6uurJWutIFa1kBf3sxQ2U5/2cFIb4RayUfEqyYVsZGOezDppCgkTVi0UpIhB0M9eeZMG2DZohE2rZvJ7ouXctH5c/nlbVs5fHAbhw9u5fFfXcGLL+zl8ccu48jBDTx49wW8+sx1fPb+w/zw1XN88v6vePPYYZ596mYefGAPRw7v4pGHr+O2/RdyzopeOnud9Iz1MnNhkcUrquy4aBwHbz+HQ7ct4rzVaVYv8nPHdZN59r71PHZgBd+9d4iPf3MLR/Ys4a696zi051xu2rWSh++4ip2bzmHlkokMDrfT2R2nUI0RL4aIFMOYQlYa1G0IrSokVjUymwaFVYPcqKgvYEmbaRM00jDmLNpaG5BKm1ApmujvS3LpJcu54oqlXHXFIm7bt55HHtzN5x/9imMv7+POO7ZwaN9mrt6xiCt3LGTHlhnsumAejz5wDVdetoxt26azYHGNvuEw7R02XAEZZrcEhaaJxtbTOOPsnzN69Nm0tLQhEIppEgpplUsQa5RIdUrEWikijRiZQY7aqsIWsOII2fHEfHhiPlxhH46gB28sSjybJpGNkc3H6ajmGJk0yNQZIyRzUcTKNpqEo2mVNdEqq4O4TdmKUC1ApBEi1oqQ6KQo9ArURi16pxGr344r4sERcWHyWdA69Zi9Jmw+M4Vymv7BCjOnjWP65CGCDiOSpjMQjP45RmUrQbuWgE2FTdWKUTwKp7KRoFFI1qUk51FT8NTve0suGUWnmIJDRN4uJG0VkDC1ENU3ngRwxi4iaRcTswjIOBUkbVIiZjEBfRt+XSthk4iIRULMKiZhbCNmaCKsaSSsaSSqa637PVvlZG0KArIGwspG0rpW8sY2ysZWuqxtDLpljAuqmZSzMCFvYVzWTF9MR9ktJW1qJWeV0enVUXZpKTrUtFvkpI0iUgYhWbOIgqNuxlHzq+jyKqh4pJRdYsouIVWflFpYTn9cfeK9Gso+eb397lNTDZuoRe30xG0U/EqyXhlxu+LEPXO9As55zfUK2S4kZ20lZxOQ82jJh4KU0hV6a7MZmLyDieueZsGVn7Dq5u9Yffv3bDjyd1Yf+oGld3z1P7IFfQrAp/TTBfChb9h++BP2PvABT73+JZ98+S1//vx3fPDa3bz16BW889Bl/PnYYf7w2C3cu2cL580by7SuGIM5N9WIhpRDQH/OweRahOm9UUZKLoayJibkLUwuWhhpNzCry81wRstA2sBw0cFQ0c1w2U9XxknMrUQrPB27uomoQ04+qKEjrqUrpaUvZ2CoZGJqn5/BsoXx3QGmDmXoq4RpjznJJ/105hNEfQ7a40HG9XSwZP5kVp0zjTnTexgZTDPcH+Lc1WO5ePt0zt8ynmuvWch9d2/lwP41XH3lTNavrbBv72KeeGAXn7z3IJ/+6REee/Aq9t2wgRv3nst1165j545FrFk7wqx5HUyZXWDSrCzjpiaYODPF7EUFLr9iAXuvXcJN1y/myl1T+OVN5/D4vRt58OAqnn9gK999eA9/ePl69l99DtfvnMulm6dz4drJXLptIQtm1Bg33E4646JaS9EzXCLXnSKYC6DxGFF5DAgsyn8C2KxGblQgVYkRSpoQCMbQOPoMTvuPf0MsGE064WTD+pncfP0mdmyfxc7t0zlvQz8PHb2Qrz97nPfePsL9R7Zz7WWL2LRikHOXD7Pj/EVs3TyfTZvmMG5inuGJWQYnZclU3FiCclQ2ARJjC02K0ZzVeianNZzFmQ0NjG4W0NgmplEkoVkuRqxRIjOqEWultKoESHRS1Hb1SStKd9SLJ+7HHfHjjgXwJ+JEsimS+QSpYpxUPnayZZwpJlAZZDQJR9MsaaBF2ngSwmK1AKlWhFwrRq6TIdPKUBk06BwGLD4b9pALe8SNNeTA5LdiCVgweYwk2iOUO7KMHawy3F/BblDQfObPEI75BUZFG16zEodOgkEyBqN0ND6DmJRLRbtXS7tbRbtTRsYuImVpI2VsIqFvIKFvqMdi2oRk7SLS1vqcuOhVkPep6mYcdtlJAPt1dUesmFVK3C4nahER0owmoj6bqGZMHeCGVpImEWmLhIxVSlA+hpi6kXZ9CyVTG102Af1uMRP8SibFdEwt2pmQtzCY1NMVVFJ01rebC3YFHW4NZZeWklND3lbfWE4bRWTNIopOKZ2+euxiza/6PwDcF1MxnNYzkrMymNTTGVRS9skp+ZRUgjqqIQtdETN5n4y0W3LCVlN9AsBWMk4TeZeGuG4MSf0o8nYhXWErXekEnfkqlfIk8j1rGbvyUeZc+iHLb/iGVbd9dwrApwD8/x39jwD4zq/Ydfj3HHnyPf740XF+/Oa/+OTtR3jrkat47Z6L+OzlO/jwhQO8ePc1XLdtMUsnlpnUEWCo3Up3Us9gwcVwyUNfxkJnWEUtpmZyyc7sbg8zq04W9AeYXLYypdPDzN4Ik7vCjFTD9OQ8JNwqbMoGnJomgqY2Ml4Z1YSOwbyJ4ZKJobKRmUNBxnfZ6c1ZGFsNMG18iQmDBSaNrbJ47lTOW7WC81at4KKNa9h9/rlsXDmbCYPt5OIG4iEJc6dnufiCqdy8dykvPHcVLz13FVdePoUN68osXZRi2YIMG1d2cecdm3jtpVs5eudOdm2fy4ql/Uyd0s7wUISuHi8D46LMXFBh9jkVBiZFqQ67GZwYYfW6SXR0OLFazqbaYeLoXRfx9mu3sv+GJdxzxxq+/+wR3n39Vp647yJuvHwhqxdXmT+zwILZHUwclyKdslIoBpg8rZeugTzJcoR4RwxDwIol5kJkU/+zBW3VojIqkakliGUtiESNKKQCHGYtg71Fpo500lFwYNGfjsXw78ycEmHD2i7237Kcew5u5N4DG/nljavZunaINQuqrF02zIL5wyxfPZfZiyaw+rxFrN66iGlLxhOp+BDbBCjccgQmEaOVLZwuaODnzc38orGZM1rEjBLKaRBLaJSJEGmVyMwaRFopTYpWhFoxaqcGo9eIOWjBFnRiC7twRnx4kiECqSTBTIL2ao6O/jKFrnbaK2kqfSVSxTgqk5yzW86goe1sGgWjaBE3IJS3INOIUBlk9ZQkixapRlo3ALEaMDgtmLxWLEEHtrATe8SFM+rGFrCTysfIl1L09BTprxVxmlRIms7CrpPiMatwGRUYFC1oxaNxaFqJ2JSk3eqTAM46pPX5rlVAytJC2txExtxCzimhElCfPEXKuaQUPHKybnndjtIsImmTErfJiJjrntAZt5qEQ0HI2IZXfhoh1RlENaNI6JuIGZpIGNtOKq5tJm1ooWhuo+oQ0+cRMzYgY2pUw7SUgalFO+OyRmphJSW3mLxdSMEhIWeVkTVLaLfIT6rujCUiZ5XQ4VHQHdTSE1CfrIALdgF5WwtlVxu1sJzBpJaBhIa+mIbuiIausOaEIYmeDr+Rsl9Hzis9CeCITUvUbiHhtJF2GMnaVaQNTaSNY8jZBFRDFrrTCartnZSLI2Sqy5m47knmX/Exy2/4huW3fMPaAz+y6uD3LPvl16y567tTAD4F4J+u/ncArz30TwCv/t8A/A8Y/98BfO7hH9h0+M9cdPe3bLvtba6/703eeO8Lfvzxa756/0XeeuwGXjx0EZ+9cogvf3Mf7z1zJ/dfv53z5g8xudPP+KKdKTU/g3kb3QkD7R4JcXMjBbeYiQU78/pCzOn1sWR8jFl9XuYOBJkzGGZc2UV3ykzWp8ShbiQXNpPwaIi6FOQjOoY73MwYijJzKMyUfj8zhsPMGolTzRpJBeRMGsqydsU0Nq1dwLbzVnLFjovYsXUzF2xay5b1S1k0ZywDtSiVopXebieLFhS5ds853HV4My88ey233bKGmdOirFtd49ab1jJ/ZpZCWs7sqWkee3APH733OK+9cJBrrljFjCk5Jo+kGD+SoKc/QEe3i84+L13DAUr9bpJFM8WKn3DUgMctY7A/xsMP7OGpR69lzZIutp07BH95C2WfDwAAIABJREFUlW8+e5z/evde7t6/mdXLupgzI82s6Rnmza0QS5iYPW+YLRespFxL4004KA+UcSZ9aHymOnydejROAxq7Hq1Fi1InRyIXIJa0YtKpiYd8tKeCKKSjEDT9G1bjWSSiIqZMCrN8SZldF0/hvPV97L91PU/96mou3jaVmROS9FV9tOe89I4tk8j5WbBqFrOWTaUyroi33Y0taUPuVNJsFHGWtImftzXwH01N/EdTK2e2ShgjltMgFtEkEyDSSpGbVIi0UhrlLQg0ItQO3UkQ2iNe7BEv7niYYDZJtJCrK5+ho69GobuDRCFDrpIjmU+itWgY0zaaZnETLdJGBNJWRHIBUpUYuUaKQitDpVciU8tR6DQoTXpUViMqmwm1y4zeZ8ccdtar4YCDVCFJoZymp6fMYE+FoMuCQS4gE3IS85hx6mVoRGPQSRpxG6VEHCoidjk5v568X0vOpyHnVZLzyil6FSf8ouVUAvUTm4GMhUqwPppJ2ESEjS141A2E9K0kbVLSjvpCVt6touzXkXVICWvHEFefSUZ3FgVzE0VbKwVrG3lLK1lTC1ljMzlzKyXLCfi6pQwF5EyIqJiW1DM9a2JK3sFQykCHV0q7te1E9Suj3SIloWkloRGQ0tXTkzIGERmjoB5j6FXRF9bR7VdR9SooOyXkrK1kTA3krI1UfCJ6o0r6YioGEhqG00bGt9sY225nIGWlK2Sg5FOT88pJuest6JhD/7/Ye8/ouAtr7Zd77klCtWXV6b33XjR9RqOuUe/VqrbcZdnqcsXGxhTbYJoB0zG42wQSQoAQSgIEEkIngUDCCSGUgAFjIL/3gwjvyb15k7NW1rnJzeHD82nWX2vm/+Wnvfez90PcaaHIbaHIoSdtU1DtkVNqKyBtyafUpaE85COTqqC2qotM0wyLt/yY1XvfZeLmD1lz0/tM3vkJEwc/ZvzQSWbvPs340ZOMHZuD75/iCGe+BvDXAP7/Sn8C6v9Rhz5i+tBHTB7+f2vi8Ef/x+dmj3zCuiMfsfXwSXbd9R7X3/Maj77wOz754jNOvvcKL/34CK8/dpAXvnsjp19+lC9ee5onjtzIzrFBVneVsbQ9xpK2MGO9abrKLBTZ8gnr5pO2C2iIG+ir9rGsNcqSFj9TS0pY3RejNiEn4cim1C8lYRdiFJ6FTSdEWnAWJk0uIY8Kmz6XorAWtzGLpkony/vLWDfewbLBSlrqClm+uJ6NG5aydcsIl1y6kfPP38T6jRuYXTfJyOgQDS0J/GEZ/pCAkkoNWy7s5dv37uLqvWu48aZNhMMqWltSrF+3jKKUE5MhB5NhPuumenntpQd4/62neP7pE3zn2B52Xbic4b5i2hoD1FY5qKx0UFnjpbU7TWNXimixjZq6CGaTAL9PxY4L1zKyspXhwSoaMh727ByFz17m4w+e4g9vP8pPfnQTO7f1MrqihInRclavqqCmPsAFF02wafs43qiVaFmQwuJCPAk/5pATpcOIxmlCYzeisenQmDWo9EoUKikKpQSLwYhEIGTe2d9i3jn/Rn7Bt9AZsimMKCjPWFk5Wsu6TV1cfOkSjhy9hMcevZ09l4/R2RqmpSlCc1OC0ooAsaSdcJGdSLGTcKmHWGUhqdo4eq8OsUHGfEkOZxdkcVZONmcuyOK87DyyBQJyZXOzWalegtwoQ6AqIFuWi1AtQmXV4oj4cEb9OCMhHOFCXPE4yZoa2hYtZvnEDOMbtjO0bILGjkEyje1UNjQTLytF77CSLc5HqBYj0Um/cjob7AYMdgM6iwGNyYBYrkKu0qMxWtHY7KidTrReF8ZwAFsiQmFFmuLGGhp72ujq66Sjs4X6mgqKoyHCTitNZSk6qoop8tswy/LwmpWUxdwUhx1EPFrifgMxt5qYW02RX0exX0PKo6TIraTMr6Y6pKImrKQ8KCfuKCBgWIBPn41Xl4NTuQCPOoegLo+kVUKVW0WdX0OdT0mNQ0zGkkPGeC5N9iw6vAI6/CLafWJaPULafBI6AjI6AjJa/TLafDK6wmoGi8wsLXeyosLN0kovy2rDdCbt1Pq01Hg1ZNwqSsxSkjoBKZ2AEpOEMouMaruCGqecGqecWpeMBq+CxqCahqCG2oCKap+CCreYckcBFc58qr0iGkJSmqMKekqMDGUcDFY66Stz0FNspyVioMqvojSoI+XTEXWoiVrVxC1akmY1CaOUpKFg7lSmT06pS0yRU0VF0EtVNEVzeTu9AxcwsOEHrLr6LaZuPcnE/g+ZOXqaySOnWH3oJGMnPmHt8Y9Ze/xjxo59zOSR/139rjt4itlDp5g6+DETf0V/CYT/+fN/NMC/BvA/uf4WgP8SeP+z/tqzs0c+YdPBj7j4xIdcffcb3PvTt3jn1Gk+PPkmbzz/IL956m7e/dl98OpP4NVnePX+Y+y/eIaNSxsYWZhi1cIYM4PFrO2MMlzjnbucU2ynp9JDf42f/novA41uVvQEWdrpoaVMRYk/n6Qzj6RVQKFZgEmTj14rwGmTY9Tlkb/gDHTyc7Fo5uOzFVBX6WF2vIdN6wZZvrSR8bFetlwwwrqNy5iYWc6K0ZX0DA5S01xDoiSI3S/H4MoiWqykdWGAK/atYXSqjmtumKG5I0o8aSWecONymVCpROj0BZiMeUyuWcjzP72Xt15/jGd+dIjDt25j02QnEyvraW/wU1VqprLCTrrETjRpJl7qJF3uwetXYbeJ8LkVdLaVYDXnYzXnEwmouP6ajfDF6/D5L/ji1Au8/so9HDu4ld0XD7Lj/HY2r29n1Wgre2++iJbuKtxhM6lMFF/Sh85lQGHVoPdY0brMqMy6OZOTSoxALkAozkcoLEAkECPIzSMvNxuBIAuZIhuzTUiy2EpTZ5QlI7Vs3DbE/sMXce8D+7j5tu1sPH+YkZEWli5toL4uQmm5h2SRnXS5h0xTgprWYhKVITwxOwaPAYlBRpY4h3Pyszg3O4uzs+YxLzuHHEEu+bIchMpcZDohCoMUgaqAHGkuApUIhVmNLejG7Hdj9Loxer24EwkyHZ2MrN/ARVdex6VX3sJFu29iw9bLWTm2ge7BpZTVNmD2uFkgyiNXlk++QoBII0FmUKAwalAYNcgNWhQ6HXKVHoXagEJrRmYwITVbULtdmCIhHOk40doq6vu7WDy6nNWTq1k7NsLI8iUMdnXQmqkk4bKS9tvmqje3iapUkLKEj5Bbh9+pJuBU4rFKcZnF+KwSAhYJfpOQoEVCwiEj5RJQE1ZSl9CT9krwaOdhV5yDQ52NW5dHzC4nbBQQ1uaRMuVT5ZTQ6FXQ7JbS6MinzngOLdZz6HRl0+XNo8cvpMcvZGGhlIVhOd2FcrpCc1XvQMrAsgoXK6p9jNT4WVEdoL/ES1PIRJVLOSenmnKrlGKjmBKTiGJdAaUGIZVmERnrnGocYurdEhp8Mur9Kmr8Smp9Sqq9MjIeMdVeEXVBMY1hKY1hKZ1JDX2lZnpLTCwsNtOdMtMa0VPjV1IRMlMUMJFy60g6NKRtOkosSopNEoqM+ZRY88n4ZJR7pJR4tFSF/GQiKdoq2xka2sbwlocZve53TN/+IRP7P2T6yKeMH50D8PiJ04weP8XaY6cYO3bqKwDPHpoD8LqDXwP4Hw6of3X9dwN49sAnbD/+EbuPv86hR17n1d9/wKnT7/GHt57jvZcf4r2f3887T3yHtx67m1fuvZ179m7hkrF2ZofL2DJSxcxAgi1LK9i6tJrZ/jIme0qYHaxkdnElk0PFTA8XMTGcYGxRjCUdXhrTalKuXNJuMZmYBY9dQjCgIxY2YzUVoJKehdtaQEOln6BTgk5xNoM95WzZsISpiX4mJwaYmh5m0ZIW6pvLSJWnCCZjuCMeXIVmLF4FJm8BwZSSyiYnAytL6RyIc8V107iCIgqjWgzmfOYv+L/R6YVo1AuwWQqYXNPN8z/9DiffeYY3X3mQB+66il1bF7NyqJT+zjjtTUEaa31UVDhJFltJFttJl7nweqV4XGIM6vMIuKUoxN/AaszC5xJyyYUr4fNX4fNXefvNx3jsoZu449ZN7Lp4Mds397Dz4mXcceAyDt51He5CA76YjXRNHHfMjdKqRmHVIDPPSWnSojBqUBqUSNQSJDIhYrGQc88+h6xzzyF7wXnk5Z2DUHQuWkMO8SIzrV1xhldUs/OKNfzs2W/z7Avf4epr17Nu4xBjY9001EdZ2FNB98IKmlpSlGUCFGeCFFeHKUx7MHm1fx3ABfkUyPIRKvORakXItFIKlAKyJTnkKwTIjEq0DhNmvxt3LESoJE2yNkNDby9LJiaY3XYhm3Zczs4rbmL31Tez+cLdrJqYpqN/kMJUHKFKikQnQ6qXITfOZQ3/6T38CcAagxml1oBEqSVfoUSg0SC3WzBHC3GXJvCWJqnra2f5xGrG142zfsM0WzevY3ZiDasW9VEZ81McsJMO2Gkoj9LRUEIqYsduFONxqrAZRJg0ueiVCzCpczCrcjDL52NT5ODV5pF2i2n+0mBYEVLh1c3HrjiHgFlEyqelxK8nbpcS1ueTMOdT7ZHTVKih2a+g0VlAmzuXdlc2nZ58eoIiBmMqFqV0LC4ysihtZChlZFGxmSVlDpZnvIzUBRlpKGRlTZClVQGaCrVUOWSUmASUWeZOS1ZaxVSYJVRaxZQZCqgwFVBjFVFjFVJjFVJrE9DgnINwvUdBnV81951CaprDSprDclqjStrjKhoLJXTGFSws0tGd0NKd0LMwZaQzpp+rnuMWqiJWKoJmyv1Gqrxmqtw6Khxyym1Cikw5ZHxzV8TKAyYysTDV8RJaKzsZGrqQJVsfYe2+3zOz/+SfAXj08EdM3PXZ1wD+GsD/3AD+u54/8inTB05x/rGPufDIr7nu3pd54pW3+Oj0x3zxyX/w8W9+ynvPPcCL372Fnxy6iicP7uHYZeNsXVbJ7GCc3dP1bF9exuXjTVwx2caFK+vYvqKW3ZPtXLmhm12zrVx5fieXzjaxeaSckb4wHZUmqsIyMhE1DaUOasp8ZCoCVFX4SEaMFMdNpGNGVgzVEQ+oWXDWGUR8aoZ6qxlZ0cWqFT0MDLZQXZsiHPNgcVsweSzYgw78SQ/BpB13RIsrIscfV+IoFLBt9yqWjNQSKdJi8wjQmRagNWbjcEnQaeYT8inYON3Pzx4/ygdvP8Xv33iER793HdddupqVAyVsmeliek0LHS0h6up8tLTHKS13YXcKcVqzcZiyUIjOwGlegNeeR8gvwWnNZnq8nT+88zSnTj7Pqy/dx/3f3cuxg5dw/dWT7L1igkMHL+HJn97DxXvW4QzoCBW5CZf4sQQs6N1GdG4T+WoJIr0ClVmHzm5CZ9Wh0CsQSwXkF2Qjk4qRCPIQCLIQCs9DrsjC7hRTVumkZ6CEscl2Dh/bzZtv/ZjX3niE791/M4eOXMnVV21myXATq0c6mVm3mDVjvdQ1JyhMWgmnXaQyEdI18f8CgAsQyAsQq8RINVIKlEKyJbnkyQuQ6OVo7EashW5CpQmKaiopaaqlqqOZ5sGF9C5fyvDqcdZvvYTtO6/g/IsuZeP2HUxsXEddexM6hwGNTYvWrkNj06G2alGatMgNWmR6HXKtFrXegFytQSiXkyOVUKBWIrMbMUX8uIojGMJuihor6Bjqpm+4l1UjS9m4YZqtG2eZHVvF+PIBhjsbqC+LUFnkpyzlxWGVoVYswG6VYdAVoFHloFYsQK/MQS/PRiOaN5dPLZtHiVdOfUxHXUJPkUuERz0ft2YBEauUdEBPzC4nap0LZCjzKGkM62iNGWgq1NDgEdOfUNMblbEwImUgrma4xMiKSgcrqpwsr3QyUu9ndUOANY1h1jRHGGkoZLjaQ3+pg86EmXKbkLQhnyJtDsX6HMpMAiosAirNAqosQmrsEhqcUprcchpdEhocIhocAhqdQprdYupcUhp9StojWrriX0I2qaEnpaU3raU9KqM7qaI7qaEroaYnaaAvbaa3yEJrzEBz0kpdwk5t1E5d2EZjyEZDwDKXsOSUkDbnUhNQUBPSkQnbqI7FqIyV0vhlC3rRhgcZvea3TN32AZN3nGT22GdMHPuU0cMfMX7iNGuP/XUAT/8XZ7RfA/hr/VMCePLQaWYPfczmQ79l5/EXuefJ1/jdyY/hi5N89u4v4e3neOPRozx5cA8/vHErN2zsY6zVzWirjYtXl3LNTDM3bOpk38Yu9ow3sHtNLXsm67lsqp4dayrYPdPA9rEqJhfF6W+00V5hpDNjp7feR3d9kN6OInra03S3FdHeGKO1PkTUJ2egrZjypBWF4BsoRWcS9unoasuweKidlpYMJaVxYskQ3pgPe8iJ2W/G7DdiDRiwBrU4wjp8cQOldUFuPLCTQEKFOyzF6F6A1nIO3rCYcEzB4EAZm2b6uOfYlbz968fg1Mt8/M5PeP6JQ9x9x3Zu2zvN0du3sWPLIB3NQRrqvbS2Rkinjdhs2VgNZ+NzZOF35BD1i3Bb5mPSfouQT8CN167nt288wmcfv8jH7z/Hb19/jDde/SHPPHWCxx89xEsv3M/3HthPpilGpjFFaW0cV8SK3q3H6DUjt6iRmtTIzBpUZt2cjKq5NrQoj7z8BeTmzOe8c7/FOef8X+TkfhOlYh5Oh5iiIhO1DX6uvmaaV37xfT744DleeeUHvPjyw/zqjZ/w1NPf577vH2D9uiVcsnOKiy+dYvV4L50DNXQO1tO7rIOFSzv+NoClYgQyESKFBIlKRoFCTI6kgHy5CLFOgcFtxhJ04Ir58BeFCJRGSdSWUNfbQs+yQfqWLWXVxBQTGzax7oKt7Lh8Fzsuv5S+ZQM4Cp1I9TIkOilirRShWoxQJUWokiNUKRErlcjVKiQKOQKZhAKFFJFOhdJhxFjowh73YQo5iVSlKGuqoryhgtaORkZGhtm8YZItGyfYc/Emtm0Ypa89Q9hnwGISo9HmoVLnYTJL0RtEqDX56DQFGPUiTBoBOlkOGskCjNL5FBpyiVtyiZhzCOiy8Kjn49Fm4/oy8cgun49HnUPYKCDtkH6ZITyXt9udMrOqzsfKagfLKq2sqHIyUu9jTVMhqxuDrKoPMtWZYrwzydq2JKsaIwxVuGlPGKj1zx3PSOuySeuyKVJnkdZmUaLLodyUR8ZcQJUpl2bP3Py4zSej1SulySGk0ZFPoyOfZqeIOruQBo+U1qCCzqiKrpiKrpiCnoSK3iIVfWk1A8V6+tMGFia19KVMLC5zMFTioCtpoSGqpy5ioD5sojFkoanQQmPARI1bSaVD/GVYhIaaqIlM1EkmHqcsUkJ1cSsdXZvpmfgOyy9/ncmb32f6jo/YeOILpo5+yujBk6w5+slfBfDsoa8B/A8H1L+6/qYJ6+/Q1NFPmT76BeMHPmLdwbfZdviX3Pz9F3n+N+/z2Ref8/nJt+DdV3jzybt54tBlfPuKSfasqWN1vYXVDQYuWBxh10gFe9bWcM1UA9fONHDVRA2Xri7hgmVxNiwOMdUfYKzXz5IWB901Rvqb3IwMpJhZWcPMaCP9nQmGFpawuK+MpYOVLOkvp7HKx8hQLdtmhylP2lEIz0IjWUB1RZKFXc001FdTVlZCojiON+bBHrJi8pnmwOXRYfYZsAXNOEJmlowuZHLzUgIJHXrnfIzuLPKVZ1Cc0bLlon6OH9nJsz85xkfv/gxO/wJOv8znH/6c9379Q9544R5+9+r9/OiB6zl/XTftTT4620I01HupqrTR1Rmlo8lDV5OLvrYgPc0+GipMNGRsrJ9q561fPzL3Nz/7FZ/84UX+41eP88sXH+bZp7/HMz/5Li+/8DC7Ll+PM6hi+Zo+2vvr8SWc2EN2rEE7Ir0MtcOI0qZHblAj0SqQ6+RozBosNiMOlxWVUoJeL8ft1pNMuamtCdPVVcyqVc1s3DjIfd+7ji+++BXwG1555Yc8+/wP+MlT93Hf9w/xwINH2XP5Bq7eu4W9123jsqs2cfGeDWzaMcHi0T5q2iv+BoAFFEil5EskCOVyJCoVQpWSfLkEgVKG1KBCY9djCTrwF4UIl8UoLI8RroyRrEtT0ZKhrCFDdUsjDZ0t9CzuZ2zDBLMXrKN7cQ++uJ88eT65srlZcK4sn3y5CIFShlijRqHTIFZIEMmFiORiJDoZcosWjceEIWDDGLJji3nxpgsJpEMEU4UkS6O0ttWxcuUi1k2vZs+lm9lz6UZWLG6n0G/AYBRiscuwOVRYnSq0RhFqrQCNTojRKMVikGPQiDGpxdi1QnzaHCKGHCLmPMLmAqJWMWGzEIvkXGTzzkBf8C1MorOxSc/BJZ9HQJdNsVNCa8rGopoAE10pJjvijLdFmWiPMd6ZnANuR4LRthgjLTFWNkUYrguwsMxOU1RDuUtAyryAhD6LIm0WpYYcSg05FOsWUKbLImPOo8aWR7U5hxaPiDavmHafhFaPiCZnAc32fJrt+bQ6BXPVsFtEi0dEi09Em19Ie6GQ7qiUhSklS8qNLK4wMlhioq9Iz2CxleFyJ0MlDroTRqr9cqr8Cmr8auoDehoDBhq9Omqc0jn3tkdCY0RLJmSiotBBZTxOWaycyqJWGlvX0TX2HZbv/hVTN77HzP6TbDz2OVNHP2X1gQ9Zc+TjrwA8fvTUXzRhfQ3gfwJI/SvrvxvAM3fDyJ0fMHXofbYc/g2XH3+eh559i3c/+SOffvwH3vrFU7zy6DEeObCbw7tG2TPewMbeIDNdLjb1+plu87K+K8hFS1NcNVnJZWuK2TTkZX2/i63Lwoz3ulneamO42c7KnjBrhooYX1LG+rX1XHx+P2tX1rB8qJzmGjeNGSdLFhazdmktqwaquG73DGMrOgg4lRgVBZQVRelsbaK9tY1MpoZwPIYz5MARteKI2rFHHNgK52T127D4rLT2N1HelCSYMmFwL8Din4/cdAZrNlTz1PO388hD+3jn149y6r2f8cZL9/KzR/fzs0dv45fPHOed13/AB//xKE88dCMbp9voaPLR3x2jtclPQ62L1SurWbU4zbK+GOdPNbNzWz/X7Rnh6J1beerx2+GPvwRe43dvPs5Tjx/jOyf2cftNl3LHzZdx6M697L/tSlaNLqSqMcrKsQG6hpoIpNwE00HsIScyswqFVTc3B9arkOqUqE1qjA4jbq+DQMhDcXGU9vZaVo8Osm79cjZvWs6uS8f49l1X8fJL3+PN1x/mj1/8itOnXuW5Zx/g7ntu5fb9V3HN3ovZuWsj+66/kCuu2sTO3bNcctks23ZOMzozTG1HBb6E828DWKIgXyxHIFUgVWkRq7UIlArEGiVykwaJXo7RZ6WwJEKyJkWkKo632Icj4cQRdWIPOXGFPQSShaSri2nsbqJ9oIPq1hoiJVFEGjEClZACpZB8hQCBUoJYI0em16Ay6BArRIjkAkRy4dzxD5sOg9eMIWBF7zfhiHuxhO3YwnacIQfekJNYMkhDYxXDwz1s2TzGhdsmWTrcTjhixWJTYHWqMNqVGGwKFDoBYmUeEnkuKo0QnU6GUSfHadERchmpilipT1ipjZkpC2hIOufSv3z6XBzKedgV52GVnYNZchYW8Vm4lOcRtQrJhA20Fdvoy7hZVONhuM7HcJ2PoWovA1Vu+itd9Fe66Ci20VZkoTGmp8ovJ2XNI2rIIqKfT9yQRVq3gIy5gGqLgEpjDtXmHJpcAlp9Ipqc+TS7CmhzCej0iun0iunwiOh0i+j2SugJyOkKyukIyGj3SWjxCmlx59PmL6A3JmcwrWJ5hZmlFSYWFZvoT+oYLDIzXGqnN2mmpVD1pWlLQr1fRUtQT1vISGtAT4NbQcYuot4vpz6kpsynpcRnoTKepCxRSXm6nbrmdSxa9wNGr3yT6ZveZ+q2D5g9dIqJgx8zescHjH0J378G4Jm/sQb0NYC/1j81gGe/Cyvu/JDxgx+y+cg7bD/wIsd//Ba//gN8+MlpfvXSz3j58Xt57MQ1HL1ykus39rBrNMOWwRhT7V7WNLgZa3Jz/kCYXauL2LrYy2iznLEOLTtGYmwcDrOyzcmqzgDrV2aYWV7FUGchywYSbNvQyd7dI4yP1BCwz8OoOIOKpJoV/aVEnAX0NES56uJpGisjRDxm6qrK6O3qpL9/kJbmTnyFIWIVESKVQXxFXiyFVkxeK7agE280iD8RJFERJ1Lqp0B5JrZgAc5wNvFKCTcfneKnL9zCz36yn0/ffZqTbz3OI/dey217p7nj+nU8ct9e3vzF9/j543fwo4du4MLz+2hrcNHTHqKt0UtJkZq6jJl4IIfGSi17dizi7oPbePLhffzmF/fw9m8e5A/v/Jj3336SH/3wNo4duIxb9u3gikvXc/VlF3D17m1sWDdCd281qyZ66eirJdNcjDVgwJ/yY/SaUTv0X7Wg/2Q+UugVSNQSxNK5W9C5eefhcumorklSXxentNhJe3OUPbvGePqJw/DHX/H2fzzBKy/czw9/cJB911/EzbdczpEjN3PN3ovZtXOGzVtWMjE1yIrRLhYubqCqKUWk1E8g5f4bABZRIFGQJ1IgkKqRqnRINDrEGjVSnRalRTdXBTv1WEM2HFE7logVS8SMK+UkWOLDHXPjTwSIlsYoyqRJVxdRlElRlElTXFOCwqREZlAg0kjmICwXUaAQI1TJkahk/xvASiEyrRSNTYvRa8YctGAMWnAnPFgKrViDVjxRN+6QA6ffSqo4QntnHePjS5mcWkZXdy2+gAmNQYhElUuBPAuRKg+xOp88aRY5wvmIpLkoVSIMBgUet41kyE1fUzHDrWkW1kUoD+nwG/Lw6XNJuORUhI0UmgX49Lm41Fm4NQsIGHOJ2ITEnRISThEJax7FLiHlPinlPinFLiEpez5JWz5FjgLKfTLKvBLSTiERYxZB7XkEtecSMS4gbc2jWJ9NrU1EvUNEjS2Pense7QEJ3YVS2v0FtLpyaPfk0R0Q0xOU0BuQ0xdUMBTRsDimYzhpZDChY2FYObf6H4aFAAAgAElEQVQG5S+gOyRmKK1ieaWRZeUmllZYGCwy0JfQMZAy0V9kpSuqp84joc4voT4gpbVQS1fMzMK4ne6ombZC7Zcuazm1QeXcJTG3kcp4kopUhsqSTuqb1rHqgseZvvb3rLv5AyZueo+p/SeZuPMko3d8wOTx04x92X7+HwvgsSMf/VX9LRfuPxpgf6/+3t/3z/x+Jo+cYu2xzxg/8QWTx08ze+hddhx9k1t+8DueeO1T3j0Fn332Kb97/Vke/vYN3LJznH3bhtl/8Upu2rKInaNN7F7Tzo4VtWxfWszONcVcs76M688v55oNpVw+Xcxl0xmu2tjKdVuHuGS6g7VDpSzvT9Df4acsIaKtzsrU6gxjy8poqjSQ8Ocy2Bpkenk96aCS8WWtrFnaSVttKcMDC5keH2NkZJTly1ZTUlFJqDhAqNRDIO3BEXZgcJnQ2owYnDasPidKg4KGjirKagtZvLqWtRuauf7OCR58fA9PPXcjjz+yj1PvPMmrPz/B/utm2XnBYm64coJHH7yBp360n0u2Leb6qyc5f30PQ71JhgdT9HaFaG1yMzyYYvvGLm6/bpLHHtjLzXvHmFlTw313Xcof3vohjz54LQ/ffz0nDu5k/w3bueSCNezcOsXey7axbu0yBnubqciEiJU4CKecxMsChEv8OMIO9G4jGqcBuUWL3DIHX5lehVQjRaQUIRTnky/MRiTO4ZxzziAn95uoVVkoZGcR8IiZHe/ivnuu4c1XH+K5p7/NbTdt5+orN7Hn8k3svfYiDh26ke0XzjAx3k9ndxm19VGq6sIMLm+lqilFZXPxn1XA2dI85glzmJ+Xw7nZWczPySVXICZPpKBAokIgVSOQKsmTyilQyBGpVUj0SjR2I3qPCXvEgTflwZVyY41asEYtuOJ2CosDRErCREsjxMtjFNeUUN5QQVGmmGAqhFgrJU8mJFucT4FCjESrQKyRI1BKECqECGUFFEhzvlyHykdmkKJxaDB4DBj9JhxhB9agFbPfij3kJJgqJFWepLS6hNJMEe2ddfT2N1PfWIrNpUEgy0KmE6Iyza1UFSjzyRKcxwLhPESKfISSPATCHOwOE3XVxSztq2NsuJmp5e2MDNTRXR+hOmWlIqynMmIgbBVgV5yDQfjvuNTziNolRO0SPNpsLNIzMQr/Dav4GzjlZ+FRnYtHdS4uxZk4ZGdik/w7XvV5RC25FLkkxG35+DTzcMi+iVt5DmHdfEqNeVSZ8smY86i25lJny6XJXUBnUEhvVEKd+WxanFl0B4QMxhQMJ7QMx/UsimoZDGsYiKhZFNexOKFnMKaiJyyhJyxhIKliSamBoWI9S8rNDKT0NAckNPsV9Cat9CatNPlVtMe1dKUM9CQstIf1tAa0tAe0tPpU1DpFtIbUZHwySt0K0l4DUZeLmDdOpriT1s5NjGz9MVNX/45Nt33E+ttOsv7AJ2w+8Udmj33Gyv3v/00A/60W9N/SfwXef8+hja8r4P+fA/y/G8Brjp5mzfE/MnX8C2YOn2TLkd9z1b1vc9eTf+Dxlz/gzXc+4t333uI3v3iah759E7dctp6rz1/JnnXL2D2xiGs3jXDNhmH2bu7h5h1d3LmrjQOXNXFgVzMHdnfy8MF1/PDABTxx1x6OX7+Z6WU19LZ46Wy0UVEkoiSax+rhBNs3tLBjfRurB1P0N3sZ7ohRU2Siuz7ClpmlXLJ1mt0XX8D2LeczMTHF9MxGFg70U9FUTCJTiD/pxBWx4wq7cYU9uINe7D478dII1Y0lRNI2hlbWcvm1oxy4awtHvns+N9++locfuJpPfv8Ev/3FfXz36C6uvGQl2zcNsnPHcs7f2EddtYMli8pYN93JymWVtDR6WDSQZO9Va/nB96/hvrsvZ8emXnqafQTs89BKz2BypIpfvXiCl585zD2HL2b/vk3cdNV6tk4vYvVQK4s76qlKFVKS8JIqchEushJOOYkUeylMe3FGnF9VwH8JwEKFEIEoj3xhNlJZPgtyzmRB9r8jEZ6JUZNFZbGN2bFOrrtiiqO37WD/jRdw0dYVbN24nPE1/axY2cPUzAp6Bxqob4xTmQnQ2JxkYLiBpaPdVLekKa1PUlQdwxq0orCoyJUXMF+U+xWAs3LzyBNKyBcrEUjVCGUahDIV+TLFly1oNVKDCpVVj9FnwRlz4Um6caWcOJMOHAkbjqiVUEmQWFmUREWceHmCVFWayqYMmeY6Khtr0NlNiNQy8uUihCopIrVsbj1Jq0BhUiFTS5CoBIhUBUg0QpRGGRqbGr1Th8FjwFbowOy3YvCYMHrNOENuwsURSmrLqG7KUN9URXdPC40t1di9ZvIl2RTIc5HqJYg0QmQGKTnSbLJFXwZDCLMQiLNxua00NJSybKiZVUsaWbOshdGlzawcqGagNUVrlZ/6IjuF5nxc6rndYL8hh6hdQsgixKlZgFVxHi51Fk7VfOyyc7FJz8IqOROL+FuYhN/AKPw3zKJv4lKdQ8iYQ8g4Z/TyaeYRMuaQsgooMwmoMhWQMRfMHfYwZVFjnU+DcwGt3hxavQvoCuTSG5IwEJUzEFXSX6hkoV9Ot1dKT0DOwqCcvpCSvrCc3oiCwaSKpWVmVlY7WF5lY7jCRkdESalpbuZc65LREtRT51PSVKiiLaahLWqgJaihxa+hs1BPR1BLs19BU0BGpUtIiVNC2q0n7nISc0eoSDbT2DzL8MyDrN39BptvOcnG2z5iw52fsOn4F2y4649MHpkD718C8Oyh/yEA/s/3hP+S/l6X7j+7/ltdyP/g9/OnCnjs+OdMHvuCdUdPs+nIh1x09B2u+PavueGeF3jild/z2z98zMcfn+S1V57hgW8f5M69V3DrZbu4ZdfFHLhyJ/t3n89tu9Zwx+XDHLiih8NXdXLfzUv40ZFJnvr2RTxz71W89/z9vPjwQTaOtFBdpKEiJSEePI90eAEVsTzSwfksbvewdaKO88ca2D7TybbZXjas6eSa3eu5atdGLt2xge3bNrN16/ms37CJ9p4O/DEH9pAek1uFzqbE4NBichqxuixYXWbURilOrw6nT0EwrqQ0YyJZJmfleBlXX7uSE4e2c+q9n8Dpl3jp2bu49spJBnvTNDb4KC0xUlvjoqnRz/RMFxfuWMrYWCPbtw5yYP8Wbrt5E/UZJw7jeUjyzkCnOAOX5WwuvqCf0yef5lcv382TD9/AbdetY/v6AYba09SlPVRGnSTcBsrjHgJBPYG4kcKEnUDCgTfuwBWdS/NR2XV/EcACuYACYS75ghxyC7LIyT2X3Nwz0SizScetLOqtZGxpE6uGMkwub2ByZTOjy5uYWtvDYF8NmeoI9U1pSsqDJIvsROMmqmvDrJ0aYGRygPb+WlKZCJXNJbhjbnQuAwUqEVniPOblZnNezgIW5OVTIJZRIFF8Cd8/B7BEq0FmVKMwazEHbLgTHlxxJ66Uk0CZH3+pD1fcjjvmJl6eoLSunHR1CYnyNKnKEsrra6hqqkdjNZEjmUtcUhg1SLQKCpRChGox+YoCNCYFSr0UmUaETCdGaVCgtmrQ2nVo7TqMbjNmrxWzz4bZZ8MacOFLBEllSqlprqGhqZbWtkYqqkox2Y0IpPmIVSIUJiUKkxKpXkaePJ98WQ5itQCJPB+pIg+ny0RlJkF3T4auzlIWdpezfHE9U2s6mR7tZGQww0BrgrRPTswhJGoVknRKSboVhC0SPPp8XNpcfEYBDnU2ZvE5GARnYhSehVlyFibxmRhF38BQ8A3Mom/ikJ2NW3kePk0WhYZcYlYhxXYppWYxVRYx1XYR1XYBNbYc6pzZNHlzafXn0peQ0B+X0B9X0BdV0hNS0OWT0uYU02IX0uER0+4W0u4W0u2X0h/TsKR4bhVqZcbFqmo3SyodtIbUxDXz8IvOJK7OodQspdQqodIlpsYnpc6noN6joMmroStkYGHURGdE9xWAix1Cij06Uh4nMVeI0kiG6qpRWpccZOnWF9iw73023nqS6Vs/YObOj5k98ulXAP6Tvgbw1wD+FwPwx4wf/5TxY58xcfRz1h35fC6k4dD7bLvjNS7a/1OOPPwajz7/Ji/95m1efvV1fvb0szz24I+479gDnLj9BPcdOs73D97KA0eu4gfHd/D9gxPcdcMgJ67r596bV/LDOzfx5Ik9fPraE7zzwsNsHesi4RMQcp+L13YGizodDLRYiDq/Qcx1Ju0ZDQPNDjaO1rL3khUcveVC7rjxQq64dJbtWybZsmWW6dkJ+gZ6iaYiWFwanAED7qAZm0eH1ixHpRWhM8ow29Q4XFq0hgJUuvnkC89AY/gWItkZdPWFuOWWdTx0/144/RL88Zd8dupFHrxvHxPjHbS3xyirdNLUGqWy2kVnT4o1461MTXcwNdXKUH+KWFiKXn02Fv0CtPJvYTWcQ6Enl+uvGoMvXuT3b/6A55+6k2t3r2S4O0FJUE55UEtraYDqiJ3KuAuPW443osMfteAOm3GGLTgjTsx+61z8oEWLzKz5CsASteQrAOcVZJOTl8W8+Wcxf/43MOvFNNcmWNpfy0BriraMj6H2BD1NIZb0lzM93s3ypc00NiepbUhQkQlRUxchWWSjoirA5LrFjE4PMby6h2hZgOLaBP6UH4PHhEAtZr4ol/NyFnDOgvlk5eaRL5IikCoRylQIZSoEUsVXAJbq1MhNcwlOc2tIXuwRB66Um1hNlGR9ikhFmGA6RE1bHb1LFtE11E9NawslNdWU1tRRUd9IMJEiTyZlXkEuUp0SoXrOlCUzyBFphH8OYI0IhV6O2qRCa9Gits7J7LHjDPtwRYLYC314YiESlaVkmhvoHxygra2NdDqN0WxCopSi1KvRWed2j/MVc5e9xGoBOosCg1mBWi/EYlMSjjpIl/uIp+2kip00NyVYubyZTTMDnD/Vy7rV7XTXBKkvslIe1H55U1pH3KGk0CSeyx3WFGCRLUAvPBe96Gys0nk4lQtwKhdgV5yHXXYuFvFZmAXfwiz8Bg7Z2fg0WYRN+STNQkpMIqqsMuqcMhq9Mpr8YloLxXRHpfQmZAyVKBlKqxhIqlgYVdBdqKDdK6PVLaPVIaHdJaHZnk+jNZcWt4DeiJrhEjNLy+0sLrexLONiuNJFe8xIsTmfQvk8gvIsQspcChULSBpzKLblU24XUWmX0uBW0RMxMZC0MZAy0RFRUuMVzZ259Bso9blIugMUB8ooLRoi07mP/pmn2HDdu2y741PW33aSyds/ZPLAR3OQ+n9A+E/g+9P8918ewF/PgP++3/fPDuDJ43P/ZE0eOc3s4c/ZeOQLthw5xQWHfs/2O3/J5Uef45b7nueux17k+4+/zP2PvMC99/2cu479lMP7H+ZHDz7NMz/6Mf/x8uOc/I9H+fVzt/DgkXFu393BDdtaueuacY5ftZ6n7rqV+/dfw+LmFHblv2PXnYHbfAajQ4UcvWktB68fYft0NSsX+ljW4+PaSxbx2L1XcvDGzey/fjN33nIJ1++9kJmZVTS2VBOK+imMBfAU2vAVWvCHrPgKLTg8WoxmKTJFNgWiszCaBGj12fgCKozG+TideWi032Rhb5KDBy7i1Ze+C6df4o+fvcLJD5/lqaeOs/2iERYOVFJW7SVVZqeyLkBJlZOqOg99/WmaWwJEoxJChRICPiVBnxajJguV7Bv4nDlcddkofP4Sn598ml/+/AiHb1zHlrEm+uv9LGmOMT3UwOK6JK1lQcIhPb6oHnehAZtfhzVgwFZow+AxfbUHLDWpv3JB/wnAAlEeeQXZCMUC5s0/m6ysMwkHrAx01tBWF6MiZqS13M2aoSq66gIs7i5iYnUrIyubWdhXQW1jlMrqQmrrI1TXhugfrGXDlpWsmuhn2do+CtMeUpnonwF4njDnz0xYuQIhAqkCoUyJUKakQColTyalQCFFolWhMGtRWbWY/La5QIaIA19xkKLGNOVtVZQ2VtC0sJ3lY6NsuvAiZrdcwNLRMXqHl9E3vJKh5aP0L12BxmJjXkH+XCtaIUBmkOMIWbEGTCh0krl4RlkBIrkAuWYupEFj1KI2alGZdZjcDuyFPuzBAJaAD28iRkVzI12LFjM5tY7R1RN0d/URjaVQaLQUSMUo9WqsHitChYACWT5StRCtWY7BIkNnEGG2yPAG9LhCBqw+JTafkmjCQltbkjWrWti6fpBLNy9ldCBDd3WAykIdxW4VJZ65k40hoxSPWohVnotJlo1Zmo1Vno1LU4Bbl49bnYtDkYVXk4tddi6mgm9iyPt3bMIz8SmzCOtziRsLSGgLKDFJyNilNHjnWr4tISkdUQndCSndCTE9MQldEQkdIQltPgmtXinNLjmtbgUNNiHVxmyq9FnU2XLpDqlZVGxmcZmDwVIbS6q89Je6aAoZKDIJCcqz8Uiy8Epz8EiyCKrnETNmk7YIKLVKaPBo6Y5aGSpyMJS20FdkoDkonauSQ0aqQx5K/AFKA2mK472k6y+jY+Rhpq/4LdvvPM2Wg6fZcPAU6w5/yuyxz74G8NcA/tcF8NSRk8ycOMnUsQ+ZPPQJM4c+Y/3hL9hy7AsuPH6KS0+8yyXHXuH6+17l4KOvcfihV7jtrp+x7/Yn2HfT09x6y5P86OFf8vOnnuOt11/g5Ds/5dcv3skDx6c5fN0iTly3gmNXj3PztlH2bljL9tEhhhpSVCd0NGf0DPe6WdRh4Ybd/Rzat4pbr1zMvl0D7L96BY9/bzfPPnojd1w7xa5tS9m1Y5SN65fQ1V1NKObE5jRQmikingrgD1pwefTEkx7qm9I0NKaIxs0Y9DnIpGei1cwnGFSiVZ+LQvYt1Mqzqct4uerySd5/+0ngNfjiNT766EUefuwgaycXUteWpKJ+ziBV25qguNpDeY2H/qFymluCxOIKqqqcaFQ5ZOd8gwVZZ6DXZtHdHufAbdt44xf38vnJp3j79Xt57LuXs/+qMTatrGF1V4qJnnLGO8vZuLKDmkyQwqQZq0eF2aPG4tdj8BhQ27XIzCpEegViw1zYvUQ754D+kwmrQJhPVvYCsrOzMBm1LB7o4IL1a2jLRAlbRbRVeLhkwxDL+0oYWVTFyLIaBgfKaO1IUFRqJ15kJZYw09ldxqW7ZrjgojGGRzoZWN5OpNRPuib+FYCFGslXLej/vIYkkMkQyGRz8BWLv2oXizVyFGbtXIKTy4g5YMOT8BOuTFDUUEJJcznlzRmGRpYzvXkL23ZexpaLdjO5YSsT6y9g47adXLjrapaunsDo9CDT6/BGg1h8NvROHdaACZlRjEQlmDNiSfLm2scKEXKNApVejUqnRWcxoXfY0TsdaGx2dC4X/nSa1qFFrF2/kS1bLuaSHZezfeulLBpahj8QoUAsQ6ZR4Sn0obVokenEiBS5SJU5KNV5aPT52B0K/CHT3PjDr8bkU+AqVJMuc9HTlWZytIMd6xexcmE5rWUuUg45YaOIuFVO1CTHrxbhkOViUxRgVwlxayV49RLcWhEOVR422QIskvPwqvNwKRfglM3HLjkHj3weAXU2EUMeCZOIkDyHhFpAiUlEpUNMxiWi1pNPnTeHhkAOTYFsmgK5NPvyaPIIaHAJqXeIqLNLqLdJqNTnUqadT6lmHtXWXDpDqrld30oXiyo9DJZ7aIuZKLVJCaqycYvn45IswCPNwy3PxaecR8SQQ9omocKpoCloZGHSwVCJi0XFVgZLzLSFFdT5ZDRFjDTHA9RGolRHS6lKDRAp3U7FwhMs2vRzZvb+ng23zhmxZg+d+iqY4X80gL82Yf1jAf7fqw+YOf4Hpo+9z/TROQDPHvyCjUf+yIV3fcGu755iz/feYd9Db3Hnj9/i0KNvctu9r7Hv0Mtcf/ur3Lr/l9x11/M8/NBPeeXFn/P6Lx/msQcvZ/91i7jj6kEePLCO7+zbyIGds+xcu4yLRpdxw8Uz3HT5JNddvpw7blzN0ZtGOXbjKo5cv4qHjm3mwSMb+d6hDTz7yLU899gNHL5xHVMj9fR2xikvdZJIOogXuXH5DBSXRSmvTJBOhygtDdPRWcXomj5mpodYvryJjrYUHW0JSouteFxC1LIzcVmFtDcl6WhMMbaqnXffeoLTn7zAyfef4dNPf8HzL/+Ai3ZNMbSihe7FtSQrfCQrPaSrfTR1FzG0NEN7V4yiUj3BsJJkkR+TWY1SmYdQdCad7UXcfvNW7j5+Ke+++SCvPnOQYzfPsHf7IJtWZFhS56E7bWF1c4Lbds0wNFBDrMSBwS7F6FJi8etR2VRIDDJkZhUFGikCrQyxRo5YI//KBS2WChCKBZx57nnk5ufhsFtZMtjDBbOjNFeESPvUTCyu49iN27jsf7F3X9Ftl9u+99fZ7zhncRaQ4qJuybKK1WVZzeqSLdmyZFvu3U6xnd57t9N7AxJIIHRCIL0nEELoJWRBQu8JEEqAhBISQsn3vTDk7HbO2mPss9937zW4mFcesuyhi4/mM5//by4ayfrlY5kztYUB7YXUNvgJRnUUlVoJRYyMHN3A9p0bmdE9nLauSgaNaKC4KnxtMYTeaUSqlZMuF9FfmMmN6f3pm55xLYhDmCUlQyIiXSykv0RIRpYEiUqOXK9CZdGiMKnQOU34S8NEaxOEUlH8ZREKU8U0dXQycsI0pvcsYua8ZUzvWUb3ojUsW3s7N224j9GTZmF1+XEGQtS1txCMh8jNV6O2Kugj/p+/db8ihDIBoiwhMrmU7BwF2WoV2WoNaoMBjdmKNs+GxmpD73DhK03QOmI00+YuYtGim1i9fAO33nwPy5fewrBh4ygqTuL0+fBFQpjsJlTGbKTKTKSK/ihy+pOrE2DPz8bt12H252LwazF6VeT51QSLTFRXFzBscIJpY+poSTpIFOTgzxXgUWUSyJXg10opUIqxK0RYs8XYtVl4jDm49XLylUJMsr4YxTdiFF+PMycDj1ZISC8lYsyi0CglrBcTzBUS0ApwS/sRUAqI6aUk86RUOKRUucTUeATUejOp82T0ljuTWqeI6nwxKauEcpOUcr2YstwMEtp+lOnSqLaKafWo6IpZGJ60M7zcSUvEQLkjm2CukIKcDApyhLhyxDiyxeTJMyjQZBC2SEg61FQX6GkN2RhS7GZEwsnwEgtDY3oaPTKq7GIa/Hpao16aokU0xyqoT46kOHUT8bZdNE14mlHL32XqHeeYtbk3lnL69kt/APzHDPjf9//9RwM8e2dv/avv/TdeN3PXd8zac57Zey8we88lZu78kVnbr9C982cW7f+VVYd/Zf3jl1l/5Es2PfYpW585x8Hj33Dw6fPsOvQZ23a+xQP3Heapo0/z2cdvceGLl3nu6DrWLW5k5cxy7lk+mPuXjeXOBROZO3wAK6aM5PGdd/HU4bu5a8N0bl8/jttWdLJxZQe77pvOsb1LmTOulGRIyKIZtTx5aB13rpvE2BFlNNf7CAQ0+EMG4mU+rC4tdo8Rlz+PUMxDqiZGy4AKOoZUMWRIBV0dCboGFTNuVIrZ05qZPDZFU6WNmFfOmI4ShrSFWdI9mOeO3sPOLcu5ff10Xnp+O19/eYqjx7Ywf+FYGppjVNQEiBTn0TwgzvipbXQOSzGoK8HwUSkaW8KkKoNUpEIkSp1kpv+J6go7m++Zy713TOPDN3Zy6tm7uWPlENbNH8CmpUNYOaWeCY0B5naV8/Su25g2cQCxhAuNSYLBpsTiyiXHoECskqAw5CBQShEpZUhUcrJUvc++ypRZSBRSxHIJmWIRGSIhmYL+uOwmassihN066ktdPLRxISeOPsihh9fw2O5buWXlRIZ2JGhtLiJZ7qahKUptTYhpUzvYuetOBndVU9Mcp2tMG5UtSXwlHpxFLvQuEzJ9NgKllDSpgH6CDPoJMsgQCRFKJQhkEjIkItJEAtJEAtJlYsQ5Wcj1KpQmNZJcObkOI5GqEhLNlfiSEfIL3bhLAkRTSRoGDmDkxMlMmtXNtO6FzF6wggXLb2bRynUsXbOeaFmKorIkjYNacYXd5JiUmJ1aVEY5CnUW0mwJoiwhQpkAiUJKVo4ceY6SLJUKhUaD2mzC6HRh9niwBoIEysup6ehg2MTJzJ27lDkzF7Bo4Upuu3UTG27bxKzZ3dQ3NhCKhjHmGdDqs1Gqpag0IrQ6CSazgjybknyXBn2BhlyvGoNfiy2kwx81k6hw09xYRGd7nKICdW8whyYTt1aAN1eMRyPBq5Li0ciwygXYNTJ8hmzcWhlWeQZ64fUYRDdgkfXBrRYQNsspdeWS8upJujQUmmV4NRm4s/vhkvQhoEyn1CSj2qWkwaeiJayiPapicExFc0BKS0BKiz+LRk8WDQ451VYZFQYJyVwhVRbptQUNNXYZzV4VAwt79wwPKXNS4VQQNfZiHzFmUZynImxS4lSKMIluJJgrJG5TUF2QS2PQzMCYg2Fl7t4OutTE4CI1tU4BFXkC6n062qIB2koSDEw00FI1iZYhW6gacYSmKc8ybOlbvQBv+Z5Z2y79ixnwjF3/9CLW/419wP/pAf5b9fcO8P8XwP9zrP+1n/3vEJ2zo7f+OcQzdvV+PjP+EcSzdl+me/ePdO/+kZ5dP9Kz5zLTd59n9v7v6D54kTn7f2D63u+ZsfsiPXsus/jAL8zcfI5bDl3i/icv8eCRz9h99DRPHz/LCy9+wFPHnuOJwzt468RBPn3nGFx+k9eevpv189o4tmUBz+1YzUOrp3Dviqncv7aHNT3jGdNVS1mxC60uHWX29RTki5gwvIxbV41nQKOPoFuKWvEP2Iz9eezwnXx85nm2b1/H2PEtVNUFiSVcFISNWF1q9E4ljkIbsfooJfVF2IIGzE45Lq8Se74AlfxPBJ0ZJENiHrxtNKtmp5jS6WBtdzmHH5rMa8/eyvOP3Mq0EeX0TGhgx90L2XrXQo7s2cBje+5g7vTBJKIWYmEDJbE8aqoDtLSV0NxaTE1DmMqaAtpb/EweX8HwziCzpqbYsHYE2++fzdSmtL0AACAASURBVJ3rxvD+ya28fXwzzx64ifdPbOXMyZ08s+cmtt42jVOP3c3e+5ZRm/ITLnSQl6/GYMnGnKfBZNWizs1GIM1AIM1ElNUbtShVyJHIsxBnyRDJpL/hJ+LPff6MQJpBrl5OOGijOJzHkPYk7586yldnjnPx81M8uf9e7t+wmOce3c6RPVtYv3IB99y2mjtvW8HurXcxf+4kmlsrmDl3Im3DGknUx/EmfdhjbkzBPHLycxHmZtFflkFfUTr9BGmkCdMRSMQIJFIEEjEZEhEZEhECWe8jQ7JcZe+zwDYD1pATT2mIQHkh/opCfOURvGVhQuVhEvUJGjubGTpxOJN7ZtC9bBFL1q5hxbpbWH7LzQyfMJbK+moC0QAGm54cgwKFRkymtG/v7DdLgChLgFCWiVguQpIt6/2yoslBlqtCnWfC6vOQHwliLwzhLolSWF1FeWsTQ0ePZOqsaSxeuoglyxayctVSNt6+nrk9MylLFmPLM2I0aFDlZCFXiMlRSTGY1eQ7TeQXmMgPmcn1qMh1KbEFTQRLC4hXhamqK6ahKYnVLMeik+C15VBR6KAybMOnl2ISX49Z+BeMwhuwKzJwZGdiFP0FveA67Nlp+HQS/HoJPoOEsDWLuFtDokBNyCzGprgeo+R/YJP9mcLcDEqMAsrMIqrsUloCKrpKjAxNmOiMaWkLKmj3Z9Pmy6bJLafOJqXKJKFCL6ZCL6TcLKLOKafVr2FARE9H1EpnPJ+BUQuNAR01XjUVTiUJu5KkS0Ol10SyQE/IJMednUYwqw9legF1rhwa/Lm0Rg10VVgZXWdjTK2V9kIpFfk3Um5NpzlkoT0WoSVWxYj6sUyftInxC55n5Ip3Gb32Q8be8hETN33BjC3fM3tnbyLW9J2X/xe8u6/01s5/e/f77wX2D4D/zuv/FsC/I/w7vr8D/I9HBbN2/7aCcNdlenZepmf3JWbt+Y5pey8wY8/XzNh/gZkHvmP2vovM3tP7O+dtu8iy7d+y8sGPuPmB19my91WefuE9Xn3tbd449QJn332Srz58jA9O7uS7j5/k9IltnHr0dn547yhvP34/Rzev4N5VU1g+YwhjOqoojztx5KvINcqwOVQkSx2MG1HLhFH1GLX9kIv/HyymTMqSLp56cjtX+ZJXXj3KTet6GDG2iYr6CMFiG74iC/64g/yYDU+Vj4Kkm7yQAZNLjkbfj1ztdXgdGfitN1BS0JdpQwrYuKiGh25u5siWkfz46Rb48RhvPHc3jzy0kh2b5vLQxtk8vKGbY7tu5Ym9G9i4agrNKQ/xsJ6ioI7KCg+pKj+RqJVwkYXySic58j9h1f2JgON6Jo0M89yja3n1ubv465N38NZLm/nl/HG+ev8IP335ElcvvMLFs8/yxjMPcfLY/ayaN4JB7eWkUkX4gzbyHblYbVpMFhUabTZZchESmRBplgiZPIsshRyJXIFIloVQKiNTKkaYJeYvGdcjkKVhtCrxeE0EfQYmjW3ho/ee5fKFd/jqzAk+PPUEX7z3Enz/OT9/dZbP3nmNT948yQevHWfXw3cydeJQps8YxcM77mZS91gq21MEUyHMIRvaAgNCfRY3yPpzXfr1XJf2F/pk9iFdlIFIIkYk7gU4U/wvAc7S5aDJN2INOSmIB/GWhfGWhXElgrhLfTiLHXhKXITL/STq4zR0NDFk/HAmz5nOnMXzGDd9Es0d7cSSJRjzjQikGYiyBGRrZUiVQqS/Afz7DFikEPUe0asVyHKVyPUqNPlGTD4XlkABRr8LU8CNLRrGm4xRUlNKXVs1Q8d2Mr17MmtvWc79D2xi/vyZFBf5yTPrsJh16HVqVGoFKk02OnMuFrsZq8tCXsCEwaPFUJBLfthKoDRAcXUxFY3lNA2oI1ToRqeTYVRLSEactFfGqAha8euleNUCfBohPo0Qj0qAQ94Pe3Z/3OpMvLkifDoxUbuSkEWGVy/Eqe6HSfpncgX/gFH2Z5yqG4kZMikzi0jZxNQ4pbQF1AyNmxhWaqYzpmNAQNmLrzOLOpuUSqOIcp2Acq2QstxMEoZMqh0ymv1q2kK5DCgyMyhmpSVspNajptgspsKppCFsoTVmpylqp8KjI2ZVUqgTU5abSZ1VRpNHTWtYR0fSyoh6J2MabYysNdAaFlHt6k+tU0xbOI/WwgiNhSmGN4xn+pR7mLb6FJM2fMa0TV8ycdMXTLzrHJPuP8+ULd8y8cFv/lWAZ+z6A+Br9Z97xvmfv/6jAZ6+5/I/mdX/3il377jEnJ0X6d7/AzP2XGD6zq+Zufcb5h76kfmHrzBv3xXm7LzIsn1XWbr1O1Zs/pjbt3/I3mMfcfzVT3n7/U85/eE7fPzB85w/+zzvvrKHD0/u4/TLu/n+9JPw9Ss8u3s922/tZvHkNoY0hKmM2SiwK7BaJDgLNHgDBpobI5QWGfE5FShl/wOd6kZsVhHNTVHee/dZrnKOz758jUePPsTqW+bQMbKewoQTT8REoNSJ1q3GEjGjL9CgdypwBjTk2UXY8jJIleppqTAyZ2yc7jGFbNs4jCe2T+Po1vF89d49/Hz+MG+9cC8vPHI7D22cyabVE3hk6ypeOnofB7eu5Y6bptLZVkR5iZV4sZWmpgh1DRGKSvIorXAzdESKAc1eLOr/hujGP1FVoubwtqW8cGQDv37/Clx6g8tfvMSn7z7Geyf38/LTW3j1ma0c2LKKzbf20NEYZUhnHfWNSaLFHtweE1abFoNJiUanRKnOQpol+q1kvSWTI5FmIZD0zl0zpUL6S9PJlKRjsqrJs6kI+Y2sXzuTL8+egF/O8u2nr/DDF6/yy4UPeP+VYzyxdwsHH76Hnfdu4MRTBzmw4x5uWdXDosVTuePutUyaPYqOcQNItCSpGFhNpCaGyW9DrJVxo6gf12feSL/M/ghEmX8TYIVBjdZuwhJ04Iz5cJcGcMX92Et8OIoLsEcd2CP52EM2nBEnvpIAxVWlVLfU0zioncZB7TQMbKGithKT3US/zD4IpBmo9AqyVGIkWYJrHfDvAEtzpNcAVll06F1WLIECrEEPRr8Lg8+JMeglvyhAfsiFK+ymqLyQ9iEtLFg8h7vuvo3unhmEgh4MejV5VgMWsx6NVolSJUely0Fv0aHL12N0G8l1antTt4I2PFE/kbIoVS01DBw6kJr6FCaTGoUkg0iBlcF15XRUx2mM+qiN2CnzGIhYsvDmivDrRYRMUkImKUGjhJBJStydS8AkwZbdB4P4z2gy/gF1+n/DKLkOR04fYgYhSauYKruUWpeM1qCarhIjw0rNdBUb6CrSMTCoosktp9oqJmUQUq4T9HbARhFxXTpVdilNPhVtoVxawwZawwbqfVoq7HLCuelUFagZWOpmUKKA+pCZhDOHUoeKSpeGJoeSVpeSFp+agVETIyqdTGjxM6Y+n86EhtagiPqCDFo8cgZF8mmLBGkqLGNo/XAmT9zI7HWvM/veb5i/5RKzH/yeKfd+zcT7vmbS5gt/APwHwH9/AM/a8QOzdvzAnO0/MHvH98zbf4nuPd8ye9cFuvd8y/wDP7Dk0V9YeuRXlj9ylcU7L7J61/fcfegi+579kcdPfMOTJ87w/Mtvc+q1k7z0wiE+O/McX37yIl9++AwfnjzI528+xrk3HmPzTdNZOL6RkS2FVBeZSIYNREN6Kipc1DZGcBXkkIhZyVX+T5TS/44ptz+FYT31tQGWLJ7AlR8/5pern3P+u3d5+73nOPDoA8xdOonKxiJ8RRa8RRYcRRbCKS+OiJl8n5aySg81NR5qUg6GDYoya0KKPfd3c+uSNjataGfbHSN55OEpvP3SOs59sI1XntzE7vsXsGHFKO69dSoHtq5k1wOLuW31BBZ1dzCoJUJtjZu6Oh8DBpXSMqCY8mofta1RRo+v56blY2hL5eMx9mH22GoOPbySg9tW8fM3p/j5m9f49uxxzrx5hGcevZcHbp/HHWtnMn1MM9NGN9FQGaSltYKquhKK4z48PguWPA16YzYqrQKlOguxVIBI0gudWCpBIs1CKpMjlMoQSKRIsuWozTqk2WJ0xmwsViUN9YU8/sj9XPjiZc6++ySn33iUcx88y/snH2XnvatZv3Qa96xbyI57b+LQtjvYv+12Nt+zimVLJzO7ZzS1bQnahzdSPTBFx6ROajsbCCTCaPN1CLJF9BP2Iz0zjUyhAJFY+n8EWGnSorWbMAfs2Is82GO9lRctwB7z4C7xUlDswV3UW77iIIF4IaF4jFA8Rml1FS2dgxg0tItAUQhRVu/jRiqdEoEsDUlWbzyk8Lf6HWCZJpssXQ5Kk5ZchxmTz4U16MEUcGMKuDGH/dijQZwxH/lBB67CAmKpKJ3DBzN/UTfjJ40mUuhHm6vEmmfAYjWgVMkRSDORKCWoDCrUFi3afB2qPC2afD0GtwWb30UgHqW6pZFhY0YwcPAAigqDmHVqnKZcysNe2lNxhtenGNtSycDyIBV+HYVWObF8JQm3tndxgUNF3Kkmalfh0YnIU/TFKu+DRdYHo/h6jOLrsUhvIKhOp9iQSYVVQrVDRpNPRUfMyNASC13FBkYn8xgSNdLqUVGXL6PaLKXaLKXGIqcmL4tSfQbVDhktAQ1toVxaQnqaArlUuZQkrBIStiwaggYGlbhoKswjYVdSZJKQcKppChoZGMhloE9Jiy+HAVE9I6sKmNgUZFgqj5agnGaPiCaXiHZvDh2FNgbHIgyKVzCkdjDDu5YwfdXLzLrnAku2/8z87VeY+eB3TH3wW6ZvvciMHZf/APgPgP9rA/zPj6D/cQfcveMic3Z+R/fub5iz6wJzdn1N9+7zLDx4kTXHrrLxWVi591vufOwSO577lf0vXmHbkQ94cO9x9hx5nmeOH+fUqWf5+PQJfvjmPX65dJqvzhzni3ee4szJQ+y8ayHzJjQysStBTYmZZNRAKpnH6NFVTJ0xAIdDgkF7I3rV9djMGYT9KiaOb+SRQ3fxyScvAZ9z8dJpvvj6Dd585xkOHtnMolVTaRgQpzDpIlpeQKTcQ7isAFfIgNuvJRg2EPDlUFNup2d6Kzvum8++BxewaEYtowY4WbugkT0PTOO1FzfAlZd4+8SDHHhoMQ/dNYtN68Yze1INE0aVMXVCLSOHlVJT7aChwUdTa4iapgAVtV7iVS7iVS4qqt1MHFHOnLHVjB1YxIMb5vDwHXN5Yv/t/PTN63z98Yt8//kp3jpxkD0Pr2PloonMntJJTZmXtvooZaUFpKqKSFQWUpIMECpy4nCbMJhzUKqzkP2jwI0MQSYCkRCJNAtZlgKpTI5IloXaYKAgEkRjUKNUi8nLVzN+XCsvv7iP9998jN1blnPiyc2ceHIzh7ffzN4HV3Nw6zqePnwf777yCGfeOMbuzWtYtWQCK5dPYsmySRRXuCmtDlDWFKOkLoo/4cPoNiLVyOgv6k+f9L70T08jIyPjbwKcbdSgyTdi9NnIC7uwFbnJjxZcA9iXDOOLB6/BG06WEEkmiCRKCcVLCMRKqB/QzqChQwnFipAps8jWKNCZtUgUIsSyTMSyTATSjH8V4CxdDjlWHVpnHvoCO3qv41oHbIn48CaL8CbCBJOFhMsKSdaV0zGig0FDBhItjqA3asl3WMnLN5OlkNBf0A+RQoTaqEZjzUVr06O25qK2Gci1W7F4nPiLY9QPaGfMpEmMmTCRESNGUFuZwmUxYVEpiDrzGFSRYExrNZM7q+msDVBbZCUVNJAKGqgI6El6dSS9OkIWOU5VJtasvuTJ+5GfnYE1qz8mSR/MkhtwSm8gqOpHsSGThEVEtUtOa0RLR8xIR8zIqDI7nVEjLT41tY4sam1y6vIV1OZlU2uTU2YS0uBRMiCipz2soymQS71XTcqhoNQi7p3rFpkZUJxPU9hE0pFDzCIjYVdS61EzJKqnq1DNoEItnaUWxtT6mNAYoithpd4t/W3Dkog2dw5dERsjy2OMqq5hSHULjTXjGbvgKSZv/JzF235i4c6f6d56iZlbf+hNu9rz8x8A/wHw3wfAv8/kf7+ENW/3FebtvsycrRfo2f4N83adp2fHV3Tv+pKFB77llid+4e7n4aGX4MBr8Ogp2PHUN9y96xT37XmBx154nXc++oSvLnzKO++e4JOPXuXS9x9x+Zv3+em797l07hRvH9/NPetnsGT2IOrKrMSCSmKFKsaMTbFq9TgKC7VYDH3JM6TRVOfn9lvn8Pqrj8CvnwCf8/XXr/P2u89w7Ont3HP/auYtHs+g4dXEKz2E4nZKKn0UlrqxunNwFqgIRYxYTJlolNfRVu9n86Ye7r11OuO6YpQVKkhGsrh5WQcb1gzl8UOr4MrLXPj0cZ5+ZD0bbxrDiM4wZcVqhnUVMmNGI/UNbiqq8qlr9lLfFiTV6KG83kOqKUiyzku01Eh1qYll09tYOqONu9ZOYsPycXz4+iPw68dc/uYNzn10nEf2bGJR9yjam4qpqw4Rj+XTMbiS8go/5VWFJKuKSFYVUVwWxF/owubQk6OR9wb/SzLJEPQnLSOdDEEmYonsGsBCqYwcnQ6734Nar0Io6Y/DpWPK5EHs2nYzB3fdwqGda3jx8bs4tH0l92+YzuEda3jx8ft46vCdPHHwDl5/YSf7t65h6bxhTJ3YzPz5I6ltKiTVFKG0LkRBzI7Fa0JlzkGkENEvsz/90vqSlvZvA1hhUKPK06P3WLEEHeQVunq74JLe4+hYXZJIRQm+4jCeaBhfLEqgJE4gVoKvKEakNElVUwsNbW34IiGUGjUmm5GCgBtjnh6RNAORNOOfACxTycjS9s5/1VY9WrsJnTsffYEdncd+DWBroR9naRh/eRElDeWU1CYpqU5QP7CRxgGNFMULsdpMeHwuHC4bclUWaeI05Bo5uTY9ersRnd1Ibr6ht8v25JMf8BCIR6lpbWHYmDHMmNPN4sWLmTFlMpXxYvI0SuzabBIFDpriQWaNbGLykBTDmwppiNt+w1dLsVNFJC8bn16KTZH+283oPpgk/TCK+mOWpGPLSsOaeR0e+Y2ENWnE9BkkrWJqC7JpCeXSHu6FuD2ood6loMYupyZfQa1NTpU5izKjiEpb7/x3UJGR9rCOBp+GGreSCrucUouYpqCe1oiJAVEbbdE8GoIGqgrUlNkVlNukDI/rGZXIZUTSwuiUk3G1fsbVBukqttHoVNCYL6UlX8YAVw5DIjbGV5YysamR4bVNVJZ1MWTWIcbcfIZ5D/7Agh0/0bPtMrO2XWLWb3j+AfAfl7D+SwM8ddcP1z6n2Xt+pGfPFebt+5mF+35h8d6fWLDzIgt2fs/C3d+weO83LDv4HauP/MBtx37mjqd+YtdJeOQNOHwStj1+jocOv8OR4x/xxkfn+fSb7zh77hOef/FxXnvtec5/9SFXLp2Fq+e4eulDPjv9LHu2rGTpvC6qkxYqSvWUFmsYPaaMBzYvYuSoMloa/DRUubntlun8ePFtuHqWz86+xDvvHOP48d3cv3kV8xaNZvCQFLVNhSRr/BQlHQTjeURK8ymt8OLx64mX2EmWOnDZpCRjRubPGsid66ZR4s8mV/YnlKI/URJUcPfGafTMqOevLz4Av7zF5Qsv8sLjt9M9tZrKpIbOwX5WrRrBsuXDGTIqzoAhURraA5TXuylvLKCmPUztoCIqWgJU1DgpK9IystnPoqmNPLxpNi8/cT9ceht+PcPXn53gszPP8ciBTSxbMp662hDxhIOWthIWL5tM84AkpZVh4pURSqsKKa0qJFoWoiCYj86sRaaUIJaLyJRkkJaRTnpmBkJR7zG0SCwlTSBEKFMgz9WiUGeTlS2kpNTHpIntLOjp4q7bZvLc0U3s37qELXfO4L4Nk9ly50yO7FnNE4duZfv987nz5sns3ryElQuG0troY/ToKhpawtS3F5NsCBGt9OONOTE49Mg1coRiARkZGQgyhAgzRYj/BsBZuhyUlly0rt5j6LxCF45iL+5kCH95EaWNVcRrK4nXpEjW1VLZ3EJ1azuVjS0ka+qpbm6jvn0g9a2tREpiWPJtOL0OPMEC9JbcfwGwOFt8DWCFQY3eYUHvsqJz5/eWx44p4MYSCZAfC+FKRPCURymqLSNWW068roKGwa00D2ylqDSGxW7GEyzA6XWg1GYjUghRG1UYHEZybTpy7Xpy7XpMbiv5ASfuQj/eWIhYRZLqxlomTpvErDnTmdszkynjR9JclSDithDO1xP3mumqjzC2o5TRA2LUlJgpcmQRtsnwGkVY5H3Iz0nHKO2DTnADBmEvvgZhf8ySDOwKEaaM63Bn9SGoziSizSRmyKTCkUWNJ5s6j5KmgIb6gmyq7XKq7XJqHNlU2+SUGSUUa9KocSiuXb5qDuqocStJ2bMot0lJWETUe9XU+zU0BnQ0BnQ0+HOp82qodudQ45QyJKpkdFLLuKp8xlW7GFXpZViZm0FhM432bJptWQxyqejy6hkasjO2Isbk1kZGN7dSWz2C5nHb6FjyBtPv/Io5W/5RCMdvuP0B8B8A/10BPG/fzyw48CuLD1xl2QFYdeAqq/b/xMp9P7D28CVue+IKm57+mU1PXub2x7/ntgOf88CxCzz8+HkePHyGfU+d5q/vnuets+d5/cMzHD95gkeP7ufNt//K999/xs9XzsHVL7ly8QNOv3OMh+5fTM/MFmpTVoZ2FtExMMCsWY0ce+IuNmycxtKFw7jztjm8++YR+PUj3nrjMXbvXM+hQ3eyc+c6ps/soHVgCYkKN6naAK2d5TQNSlBa4yMctxEImggFDcSLbTisYnKV/5Ou9igLZgwgEVGjlf4Ju+FG8vQ3UF6sZ8MtUxg8IMzZj54CPuT8p0/yyvP3sbi7mVHDCtl42wTuvb+bpatHctPGyUzubqVhcJiiCgvFtXbKmnxEq+wEk2ZiCRPjh5VQ7Mqgo9bO3TeP5/K55+HS6/x6+U1+vvQW77x5iBdf2Mr+/RuYPK2NusYAw0fXsuqWGUTLHBSVeQgnfUTLApSkwpSkCgkWe7C5rGgMKrJyZAikmaRn9iIsEPZeesrIFPbGQYplpEklqHRqbA4jgzvrmTmji3Gjqrhv02yeeWwD61cOYePaEWy6ZTSzJ5WzeuEgdm2Zz6Z147lz7XjuumUSk0ZW0FJfwNSpLcTLbITiZioawxSlfHiiDox2Xe/fIsokMzMTqUCCTJL1NwGWarPJNmvROI2Y/PnYity44n68FYWEKospqk6SbKihqWMwIydPYebCxfQsW8HMeUuYNHMu7UOG09LRRVP7IBKVFbj9BdgL8jFYdaQJ+/1vAZbn5qAwqMkx56K05JJtNaDMM6JyWNB57JjDfvJjEYI1ZRSUF+MpK8ZfHiNWm6JlyEBauwYSS5ZgsBpx+104PHaU2mxkSglaswZjvgGlMRu1VYk6Lwej24gz4qQg6sUZceOOePDFAgwaNpDBXa1MmzaGm9YsYPHcybTUFBPzGIkHjBR7cxhQ72FoS4RkSIPLkIZTn06esg/Z/f6EQXIjOuGNmCXp5CtE5CvEWKSZmCUC8rNEmDL+QoG8PyGNiLBWSKE+k4RVQsopJ+WUUedRUu2SU+mQ90ZVulXUOpUkTRKK1P2ocymvAdzo11LpkFNuk5K0iik1C6lxK6l2ZVORL7tW1a5sGv1aBoTVDAxKGVmqZny1nbFVToYnnAwustLm0dOQp6DVls1Qj54RIStDIy5GlseY2NLE2AGDaW6eQMWQe2nuPsG4dR8z84Fv6dl2mbm7f6Znz8/M2nXlD4D/Vv3/Ddh/9fr3fIGZvfMS3TsvX6s5u357zW81fc9lJm77lqm7fmD2nh/p3vcTc/f21sJ9v7Bk36+s3PsL6x6BO56EO5+5yu3HfuCWQ+dYvfsMq7Z9wMZ9Z9n+1EV2Pvk19+19ne2HT3L8tY859e5pnvnrcd5493VOn3mbD8+8wYVvPuLSDx9z5ceP4ddP+eCdxzn26CZuu3kic+e0sXRRB0sWDmbWrEZuvnksR4/ewdYHl/Hmqf1c+eEtXn15D/fcvYCDBzayd+8Gxo6to6TURqLCSarGS1VDgIr6IMkaH/FqD4lUAQPaE6QSboojZlx5EvL0fRlY72PCsBQRtwyb7nqShSqKAlmUFKpZtmg4t9w8lV9//Zhvv3mNM+8e5uDO5UwcWcLs6bUcP/4gD21fwp2b57Lurlk0DA4TrbYSLDNS2Raic3wNg8dWkWoKEinWUleuY+6EUiYPDTNvSgXv/HUL/HiS775+jp8uneTUy9vYvXs1D2xewPLVYxg9vpIFS4ezeNVoEjUuilI+AgkPRRVBImV+vDE3vuICnH4Hck0WOblKZEopQrGItIx00tIzycgUIhCIejHOyqavUIw0W0ao0ENzawXNTVHGjariztumsWrRIG5e1sHdt45h0y0jWT6vialjSlg4u55nHruNd/+6jaVz2pkxvpYJo1MsWTKKcFRPJGGlvCFEKOmmsDyAr6gAlS6HtIz+9O/fH3GGCIlIikQiQyLNQijtDQVJFwt7H4/KliLRKJBoFEh1ShRWDUafDU8yRKSmhFBNCYGKKOFUgpoBbYydPoPJ3T2MnDyVibO7mb9sDQuWr2XZTeuYOX8hYydNZfCwIURLY6j1KnJys3H6bBjMWpTqLDLEaaQJ+yHIEpClzurNzv5tBiw3qlFY9KjyzWhceeg8dnQ+N3p/Ad5UgnBdJfGWBlIDm6ka2EZ1WxOVTfVU1ldjsBox5plwexzozLn0Sb8BiVKM2dkbhZmlE6LOk2Es0JIfsuCM2CmIuvDHvYQSfkqrolTUFjNuQifz5k9k9YqZLJ03jpaaMFG/hpKAmtpyGxVRI0WebCKubCyqG8nq9ye04uvQZF6HPUeET6fEmSPDIhVikQqxSsSYhBm4FEKcWelYhddjyvwzeeI/E85NJ2GTknIraArpqPOpqXRmk7LLSeVnU2lXUu3UUO1UUe1S0ujX0hYx9l6+cipI3yuZxQAAIABJREFUWsWU5UlI2bOoyBNRmS+hyi6lyi6lMl9CjTOLZr+agRENA4NSRsRVTKpxMKG2gOEJJwOCRlrdGlqdagY61XR5DYyM2BlVEmRosoSuqmqGtnYysLObutFbaZrzEiPXfMCUu79i5oO9KVi/z4B/x/ef1781iOPfC+h/OMB/K+v5D4D/awM8Y++PzNx3hZ79P/fWniv07LnC/D0/sXjvLyzb8SOrdl1mzZ5vWbvvK9Yd/Izbj3zBg0+fZ8cLF9n+5AV2HvuSPcfOcvjp0xx/7SxvffgZr779Jk+/8CSff3GGr776iE/Ovsm5L9/ly3Nv8N1378DVs3xz4SSvnNjB00/czb33zmHixBS1tXl0dITYuHEaJ05s5fCBWzl6+A5eP7mPU3/dzY7ta3loywrWrZtJa2sh8UQ+Jcl8isvyiVc4iFcWkKzxUVYfoLIuSFtrnNaGKPUpPx67FJcpnY6mIAPqvIj6/gmXuQ/tdS5GdEZpqS9g7coJbNt2C3COn6+c5ulH72DFvAHMmljNkUPreP313ay6aSxDx5QRTuoJlRsob/FS3hognMqjqNJB29Ayxk5vZ/K0JuZOr2bxjHJmjomwZHYlTx9axeXzz/DzxRc5/8UTvPT8vWx7eAHLlnXy8LbFLFsxlM0PL2banGbKahyEy1wEkl5i1RFi1RECpT5CCT/eqA99no5sjQJptgShWESG4Dd8hWJEIglCkQShTIFAno1EIcVo0RAr8VBTHaBrUDE9M5q5dfUIblo6mDvXjWL3lm7uWj+arlY7wwZ6OLx7Be++sovb10xg2dxOJo6tZsmSUaRqCkhUe4mUOylvihGvKcJTVIDWrCVLIUMikSDMFNGvT3/EYiliiexaB5wuFpIhEV0DWJarJMugQmnLxRJ04C0LU1gbJ1JXSriqhHAqQVljPcMmTGRKz1wmzJrDlJ559CxeSffiZSxatZbFq9fSvXAhQ0aNoKq+ksq6CgYPa2fi9LGotAqkciFpwn70F/T9FwArDL0bpRQWPWq7Ba3bht7rQOdzowsU4IgXE21uoG3cGMZ2z2J8z2yGT5xAa1cn9c1NuHxuLHlm7M683otY2WKyNXL0Vg2KXAlZ+kxyLCJ0TiVmr5a8gAl72Io7ascXd+MvcRNJeOgc1sCMWUNZuWwqSxeMoaUuRKFfTZE/h4YqN03VBcTDenx2GTZtGnr5DRjlfbApM/DqFfj1OTiUUoyiDAzCdPQZ/dGl98Mi7I9V1I88SV+swuuxiq7DKb+BkD6DuFVMjVdNytk7z42bRSTzskjlZ5PKz6HCpqDSoaDOo6LRr6W2IIeyPAlxk4CERURFfu/N6jq3ggaPkgaPkvqCbBoLFLT6VQwOqxkclDG8RM34ShvjqpyMSNgZFDEx0KdjsCeXLq+ekeE8xhR7GZWMMqyykqGNAxjROYFhY1bRPHEvrXNfZvRNp5l6z9fXAJ614/K1LOi/a4Cn7LzI/6n+APi/NsAz911h1v6f6N73E3P2XulNwdpzhUX7f2X5wass33WZlTu+ZdWOL1m94xNu3nOaux79iB3PnuPAiQscev4Ljrz4Gc+8/Dkvv/E5r755mrfeeZuPP32X7y5+yqWLZzn+4iEe2rKep57czofvP8s3F16Fq6eB01y9+h5PPXUXM2bU09zsYsyYMhYt7mLmrFba24L4PRIaqh3s2raaL84+z5FHN7Fs6Uh6ejqZPr2N8kon8TIbsWRvFacclFQ6iVbYiZbmE/DrKI5YGNFRybQJzXS1hGmpdlKbNOG1peEy30BbrZMRnVH8bgkLerp4/fXHgHO8evIRHr5nAfMm13HrqrG88uLDrFkzhoYWL5UNLtyFOcRq8kk2+yip9+AtNeGOGigqd1BeF6Cq1s2oLh8zx4a4Y81A9j00k6cPr+DcmQPw88t8f/5pfvz+OO+9tYejR9bx5ZfP8Pbbezl+YgsLFg2ia0SCWJWPYCpAcW0RsZpCvHEP3uICCgo9GBxG5Bo5EqWkN3FKJEQokvSi99vRb5pQgjxXS7ZGiUanIBSx09RYxJDBJYwdXsqSnlZuWd7JXevH8ti+lTxxaC0r5reyuLuZE8/cw9l3jrL1nkWsWzWJOTMGsWjRGCrrgpTVB4nXBpm7ahZDJnQSjAdQaBVkSgSIpSJEIhHp6em9XwJEv3W/wt4oygyJCIFCgljdmwetMGlQOwzkhV34KwopqiulsD5BYU0pwfI44bIELV1DmNzdw7R5C5g6dz6zFy5hzqKlzF++kuW33MyiFcuYNmcG8xb3sGb9CuYunsmgoS1IsjLIFPWnb8aN1wD+fQb8+y1spSWXHJsJrbO3+zX6XRgCHgxBP7k+L+H6WoZMm8bctWtYvG4dPcuWMnnmTEaPH0eirBSz2YhKrUCnV6PMkSFTCFCqpcjVIjQWKRqbFJ1TicGtwuTVkxc04yrKx1PsxBO14ym0UdcUZ8jwWmbOGMLsmZ201IdJFJtJxsw01HgZ2FxIqtSOwyLCphdQYJbi1ImwqwS4tTLc6iysskz0GX3RZ/TFKOiPUdAfTb/rMQj6kidLJ0/SF7PwL1hEf8Gd05ewIZOYVUREl4ZfdSMhbT/iVikV9mxSDhXl+QrKbTKqnApqC3JI2bOImwREdWkkTBmkbGIaC5Q0e5W0+lXXqt2vZGCwF+CusIoRMR1jy/IYVW5jWNxGV6GJroieIWE9IyJGRpc4mFBRyNjqCobVtTC8fQzjxixi/OwHGDT7KB1L3mD8+k+Ydu95Zj74HdMf+qfrCP+uAf6jA/77BnjKzotM3fW/5spzdl1m7t6fWHoI1jwC6x+F2x/7lbuP/sS9x77j/mOfc/+RD3jgkTfZfPAk2w+f5PATr/HCyx/y1rufcPr0B3z66Tt8c+F9rlw+zcMPrOamlVO547ZuPv7wabh6hgtfneC99x7hqafu4oUXHmDNmlEMGhSgs7OQyVPqGT4iSTiSg0L+J/TaP+N1Crn3zrlw9QxfnnuJB+5fxJw5gxk1qpJEeT7FCSuxpI1EpYvyeh/l9T6KyvMJFpmIl9gx6zLx5CsYNaSC1UtGceuqscyf0URHi5vhgwIsnzeI9WvGUR43sGLJaC5dfBeufsGjB+7mpWObObLtJh7bs56jBzfS3hwgVW1nwJASGgZHaegspqjaiT+RR6TcSUGhgVyrCItdQTxuYczQAEvmlLPvwRmcem4DH7y6mW8/fwwuneDi109x+q29nDrxIG++uoPT7x3kuwsvsWfnCuZ1tzJsZBkNXRWUNscpaSwmWleEr9RLQbEbR9hFrk13DWChVNKbvfx79ysUkykQ0S9ThDxXi1qvQW9SEQznU1MdYFBbIWNHJFg2r519Dy9i1+Z5HNmzitNv7OHdk9t5468P89kHj3P+k+M8vu9Otj+4llvXzWHFqmlUNkaoay+la0I7S9YvZNiUofhKfEg1MtLEaWRKBIgkYgQCAZm/HYVniISkCTLpL8wkXSz8JwBnm7VoXSZsETe+8giRmhLCtXEi1XE88SLcRREqm1sYPXUao6dOY8SkyUycOYeZ8xcyctJEpvbMZubc2UyaOZEZPVOYMmsc8Yow/QTXIRD3I13Ql36ZfUgT9kMoF14L4pBoFNfeP8dmItdlw+BzYgl5sBYGySuKYAqHKKxvYNDEyUxbsoS5K1bRs2w53QsXMnf+PIYPH07A70WZLUOrySZXq0ShEKJUijGYlJhdGowuDcYCLSaPDovfjC2Uj7vIja/EQ2F5CG/MSVlNEdX1MQYMrGD4sFrqaoJUpbw0VAepKHXSVBumviqAz5GDwywl6FTjsypx6bJwa2XkK0QYRf3JTb+B3PQb0KX3QZ/RF23/G8hNuxGDoC8WSX9s0n7YpDfizulPyCDEq+6LU3EdDul/x5dzA8VmMSlXDlUuDSmHkrI8KZUOOVXO3lvNxYYMoro0kubM3oAOT/a1avUqaPNlMzCooiOiZUhRLqNjRsYUmxlZYv5t+YKJIVEjw2J6hkf1DI8aGJtwM6G6hDG1NQxp7GJoxwwmTNnA1MWPMHJJ7/Hz5I2fM/2+C/8E4N+XMfxdA/y3li38AfB/bYAn7/ieKTsvMn1Hb83a8QPdu39kyUFYfRhuPQJ3PQFbnrvKzuM/sfv4eXY+fYaHj5xiy/5neWjXMfYceIInn3qe9997h6u/fANXz/HZmec4uv82lvZ0sPfhlZx+5xH49X2u/HCK117ZysH9q1m5vJMxY+K0tXmorrZQU2MjkTRRUCAjL0+APV9AwCOjutzKgb23AKf57NPnufuuuUyf1sqAAUVESwxEinVESozEK/KpaPBS2eQnUeuhOOkgFDThdWsx5aZjUN9AbbmNNctGcOvqkYwZEmFQk4OeaTXs3rqYNctH8siBDcDHvc8Yn38Dvn2HHz/9K2dePczJ57Zx8+pJzJs3jLaOEsob/FS1Rymu9VFY4SJQbMPqziHfraJ9QIp1N8/i3o1TeOCO8WzeOI7H9y7lm0+OwA8v893ZJ/nknQOcePJeTj7/IB+8vo+3X9nN1R/e4viTD7B5Uw+rV01g6KSBVHVWUdpaSklzCaHKMIGkH3eRB73dQHZu7wpCoVRCulDQO/sViMjMFJKeIUAglSNSZpOVI8NgVuP1WyiO5TF4UIxVS0fywlP3cPb9wzz9yK0899hGvj/3Alx+g8vnX+aD1w5z+vUneOvlo7x56nH277ubW25dwNBxbQyf1MGEnrGUt1cQriwiL2BHY8slK1eBSCEiQ5BOv7T+ZGQKyRT81v3+M4D/MYBal4m8sIuCRJBAqgh/ZZRARZSCkjD5QS/FlSmaOzuoaWulrL6Olo4uho0fx9Bxo5k2dxbzls5l4sxxNLZX443YUGgzuD7tHxDL0hFK0skQp5EpSUcoFyJR9m5jEqvlSLXZZBlUZFsN5LpsmIMF2Ar92IsLccaL8aUqibe20TxqDMOnTus9Ap/Tw5x585m/cAFLFi2mY0A7hUEfIb+bwpAXl91EnlmLx2Mjv8CC2W3C4DJhcJoxefKwBd04C324owEKy0sIlUaoqk9RVZukpqaEpoYEJbECSksKqCz343WrSZQ46GhPUlcRpNBnJOTKxWNWEHObCOZpKMjNwqbIxCzuhz7zBgzpN6LLuBGTMAN1/xtR9fsLJnEaTqUAj7Y3xjJskeDV9MOdcyOu7Ovxqvv2hmjYlZTbc0jYskjmSUk5FFS5lP8ve+8ZHXXdr/3ea+2zi/etCEkmybTMTJKZ9MwkmUzvNZlJ771QkhBIAoQSCB2kSAcFRUWUIoL0qohKExSVooAoKioqCiK9iX7Oi3izt8/e66znrOfFPvfZvLjWzFqz1qx59f/M9ftev+9FbnqPA/YlhpGrjqBEF0WFQUaFTkyZVkhFppAao5RGWzTNnngG+ZIYmpVOuzeNFlcKTa6ezVvN3gRavEpavEpa/Ql05OjoKPYzqLyC/tXtNDfPZEj3q4ya9S7DF37GsCXf0fXCRcasvPI/D8Bjtt7h/0kPAfyPDeC/z4EffNf6G4x57ToTN97miY23mbnhGvM3/sLibT/x0ps/8trB82x/72veeP8z3jp8gn3vHuWjD09w5uQnXPj6DL/dOg93vuCbT7ezc+109u9YxN1L78Hdk/zywz6Ov/cyh/c/x+5d8xg/tpiCwgQKChLx+5UYTSIyM4UYjTL0ehnqlHDkkr9QWpDOe+++Apzj4xPbmD2rjbbBBZSVmcgr1JKdp8ETSMUTSMWdo8ado8aenYrFk0xKqgSbORGLPgal4t+Qi/+CIb03FQVJtDQYqSiMo6IggSULB3N43zKu/XyU3+99wZVLH8Ov57n7w3GufXGYH8/s4+uTe3jnjZeZM2cEeSUmimrc+IvN5FW58OWbSDfGYbAkUV2bz9gxbUyb1E5na5DJXSUsmt7Ins2zuP3TIbhxgh/Pvsm3J3dxYMdzvLd7Odtfmc2ejU/z/u6VvLl+MdNGNTC4uZDa1jL8Ndn4Kn0EagO4it2YcyzoXAbitYnEJMYgjZU+ALBA8B9ccKQIWWwcgigpkbJI0rQJ+LPNVJS7mTm9nWNH1sNvX3Dj4vsc2L2Ur0/tgFunufLD+1z4ah/vvrmCPdtW8MXJw3x/7gTbtq9i7sIpjJkyjPbuVipbqzAGrWh9BtR2LXHaRERKKb1FIfQJDyFCGI4gIvyBA/77EbRALCRSIUGskvckkdXxxOlTUNszyfSbMQRs6IN2jAEHep+dDLsZe3YW3vw8dA476RYzzkA2wZJCmjpaGTSijeHdnQwb00bdgFLsPi1xahEyVRjiqNAHu6AjJAIioiIQynvamISxUT1z6IToPwE43W1F63ejy/ajCwSxFZSQU11HVcsgBg4bxaixE5kydQYzZ85i/uw5TBk3jqbGOkrycyjNDeB1mNCnJ2PQp5OSnkx8WjLK1CSU6lQSMjNI0utJNZlQm83oHE5MbhclVRVU1FZSWVVCSUkOFmM6em0SJkMSKUkSHNZUBvQtpr2lipoSP9n2DKxaJX5jKvY0FaYEGdYkBfakaCzxUsyxEozKKFJE4UT3egz5Y4+QIgrFpJJiSRBjTRTjTJXiThXjTI7AkSjAkSjAmRiJO1mEJ1GIOzGcoEZKQaacYkMM+VrZH+lnAQXpIsr1UVTqJZRniijLiKAiU0idWUZ/p5JWbzztvmSGeLUMdqYxwJJIX5uKAS4VLX4VrVkxDPRH0x5Moi0/k8ElWQysrKGpsYvWjiUMmbCLEbOP0f3c94xedonu5ZfpXnWVsWuuP5gB/48A8EMH/P9vAP89hDVh2z3GbbnTc1Vp/Q3Gr7/JlPU3mbbuF2at/Ym5r33Dc1u/Yu3ec7z50Te8/+l3fPzZN5z7+jsunP+Wyz98xZXzp/j56/e4eHYPF85s4dtPXuXHs1u4eeEtLny+mbNHV7Hv9blsXDOW554ZRHOTiarqDGpqdFRVGykoTMfliidTLyMtIwptRhQOi4J+dQ72vb0cOMelix+yY/sSJk3sS3YgiZp6FzWNbmr7+anp66Os3kVumRFXrhqLJxl/lo40tZzY6MdITxWgTw9DnfDPuM1hdDRZefm5DpbM78/uHXO5eeV9+P1Lrl85zqH9a9j/5ssc2bGCt9cs5sPdr7B51TyeWTiWoUMrKa1y06+tFH+xmdxKN948M2aXhoISLwMH1VFWkkWSUoAi4i+49EIWTGviy4+38tu1T7h7+RgXPnubY/vWcGD7Mt5a/yyvPTedtc9OZ82SJ1gwcQgt5X7ys3TkVvhxlrnJacyjvLWc7KoApqCZTKeeJH0KsUmxSGOlhIuEhIQLCA+PRCyWIo9SoFDEIFepiJBLkcRIMNjSKS3PpqW5mGcWj+Ps6Tfgt3OcO72Lt3cs4e6V43D7M05/uIXTH25j1/pneWPTSg68tYU9r6/npZefYsr00bR1tVDRVI63zEd2dS6OIg8ZXiPKzETCFUL+GvYovSN6I1FIHwD477WIocKIB9eQ/r4KMjYtkUSTBo2jZwlHpt9Mht+Mzm/tAbDDiNHjwOC2k6zPINWYicntwOR2kF2UiyfPS6DIT0VDIQ3NpRRUuFHr5YSK/+VPABaIQgmXhvdAOFqKWCXvKWRIikWhSSJOl0ayVY/GaSbd60Tr95JktZNsc5HpycZbUEJVYzNDOruYNPEJZk5/kicmTWbBrFmMaBtEjseF26jHok0jLTEWTXICiUkpRCemII9PQpGoRqnRkaA1kZhpJkFrIklrJkVrIqewlPLqOhob+1FTVY1ZryMlUUlygpyMtFgshmQKc50Maa1jRFsDA6rzqchzEbCocWaocKbFkq1PIt+sIaBPwJ+mwqOJI17QB9ljfyOm96Oky4SY4xXolUIMyghsSSK8Gim+tCh8aRLcqUIcCRHY4gTY4gS4EgRkp/Y44BJjLMWGmJ6rRppIitLFlOujqDJIqTJIqTFKabAqaHb1wLfVG88gdyKDnWk0mVKoz1RSZ4pmgEvFoEAc7TkqBgdiGV6sob3YQFt5gEF1Axg8cBpDul5h6BMH6JxzmkkvXWbcy1cY9/KVBwD++yKOMRv+B8yAH15D+scFcPemWw/ajcZuuvsHfO/+2QFvus7YzTeZtPUOk7feYvKWG0zZdJ0nNt1g5qbrLN0DS9+4zfOvX2X13ivs+OAqB89c45Ovb/D5t1f4/vvLfHHmM77+9DhXvzvN7R8+4uLnb/DDyfVcPLsZbh/j7Eev8PraKby+birzp9dRW5HK4IE2JowrYe68ZqqqtNgdUZRXGGhqCpCfn4nRqMBsjEad1JuqMiNvv7Ucfv+Gr77az65dz7NmzVzmL+qipsHLwLYiuif0Z+qT7UyaPojO0bX0HRigosaJx63G70nDbopFqw5Bm9oLtzmCUe1+dm2cxvbXJnH8/WVc/mEP3D/F/Tsfc+G7AxzY+zJrV81gx+p5PDO9kxVLJtHRXEBT/1xa28tp7qggr8qDO9+Iv9hOXrmHkuogtY3FlJcHMWQmE9Hnn4kW/xupcY+xaPYQ7lz+GG6f5f6105z/9C1WL5nIq89O5tmZw9j60hyend7Jq4ufYHBlFsPq82io8JJX5iRY66dvZwNt4wdR2VyGM9+ByWci3aYlOjkWaYwMgbhnxhohjEQulxOnVJGQkIBYJkckj0KmkqGzpJNb6Ka8ys/wkQ2sXPkkP//4AR8eXsveN5fB/bP8euM0Hx1cw6cfbGHDijmcPPo2a1YvZdasCSx8+kkmTB9Leb9KnHkeAjV5WPIcGAIWMv1m1HYtsuQYeglDeSy0T0/9YKQQgVCEQCh6UEcoiBIjiulZBRmdmohSm0KyWYvGqSfDYyLdZybdZ0brNaP1GEm368h0GNDajahNWoweG86AF4PTgi3L0QPgkmzyywOU1OZQWOXHkZVBcoYCUVTvP46h+xAa2YcwYUhPECs66sFdYHly/IMZcJJFR7LdiNplQeN2ku7xkWS1E683kWqx4srJpbK+ntb2NoaP7GTc+NE8tWguwzpa0aqTUMolJCoVJMTKSUyIIz4hhZj4ZGSqZBSJalRqLQlaA/EZeuLStcSl64hNScfqCZBfUkVdYwuNjQOxWjykJGmIU8XisBow6tTo0hNorCpgSvcQJowYyOi2eqpyrRQ608i1JFNk11Bk15CdocQaJ8IQHYGi178R9bd/Ji6sF/pYKab4KNJlfUiLehyzSoAjSYRHLSErQ443VYI9PhyrKgxXfAS+lJ5kdIE2ijJTLKXGGAozxOSrwylKF1KmF/8x95XR1x7DQF8i7cEU2oMptHrjGeBQ0mRNokGnojIjihpDFE1uJR05yQzNS6U9N5WRFQ46yoO0VtXS0m80g4c+S8fEXbTPOkrbgs+ZuPoqE1Zfp3vVVcasvkr3qzcY+9otxv0dcP8FfP8Ov4cAfgjg/3Y9KKzedO9Pr2M23WLM5htM2HaL7tcuM37dJZ7cepWndt/i2T23WbrnJs+/eZMV++GFPfdYte8e247Czg/vs2n/z+w6fImjn97k+Cc/cOrkF3x64gTnPzvG7Qsfc/2bA1z9ajf3fnqX338+yscHXmHrqhksmd3OmOFFdI0oYuTIAhobzXQMDTB5ai2DB2dRXKxmSFsO0yY10tToxmoQo8sU0tVVx7ETb3D/9++5+MunnDj1Noc/3Mm+Q5tYsHgCBSVWCkrMNPbPprk1n+nTB/HsM2NYung0Mya3MLS1gO7h5YweUsisiQ1sfXUab2+dw8kPVvDRwef55vPN3Lp8iN/vHufqL4d5770VbNjwJJs3LWDNyunMmzWEwYOLqKh2UFhlp6jeS2G9j7xaH7k1fgKVPrJL3Pjy7JhtGSQkyJBJBEiFvZCI/obXo2HHthe5c/0LuPcN3P+Gsyd2suLpMSyZMYju1jyG98tmRP8AK5/u4vnZw5g7vj8Dql30b8pjQFspS16aSffUDtx5VtwFdnQuHSlGNdEpSoTRUvqIBIREhhEeKSA8UoBEIkKhkCGPViCUShDKhcQkRqMxqfEWOOg7qIKuiQN59sUneG3zIs5+8RbwJTd+OcqbWxeydE4bi+cMYczo/owcM4jREzrpGNlOSX0lwfJissqLsOX7sea7sRe6seU50VgziEqIIUQiJiRCTJ9wEWFCCb2FkfSKCOexcAG9hZGESiWIYmOISlQRo05BqVWTZMok1a4nzWVC7Tah8ZhJ85rQejPReTLIdGvJdOsw+6248714C7Jw5/nw5PvJLskhv7qQ0voSSuoLCZR6MbrSSEqPRhEjQCJ9HKHwMSRRocjkkUjlQiQKMTKlAlmiCnlyPApNEkqtmnhjBgkWHYlWPYl2E6kuJwlWC3EmA/HmTDR2Aya/FW+hm7zqAJX9ixkxvo3afqUkamKJUkQikUUiiAhDKBYhj41DroxHnhCPIjmemNR4VBmJqHRJxBtSiMlIIDo1kbiMDFzBAprbRtPVPZu6+uFYTPlYLFkYDTY0qRlokpPI9tgYOrCOKWMGMnlUPzr759O/xEq+NY6gTkFQF4M5Now00aPY4nqcriVBjEutwJehxJsegys5CpMyjMyoXqSL/4YpJhR3sgR/ShTuBBG2WAH2GAEOZQiF6VLyUiMozpBQb1dRb1dRoRNToRP3BK08CdRbFfRzKuksymBESSbNvjjqzGLqrFFU6kTUW+T0d8YwwBVNkyuagZ4EhgQNDCvMYnRNIyP6jqSjeTaDh62kbdKbDFnwCYOXnGXA018wYtXPjFx9ma41Vxi97tqDspj/7eff/yEA/7v1EMD/wOrZdnWHUZvv/Uldm3ruz3VvusHErTeZuOkK07b8wqLdt3hx3z1e3n+HVQfvsObQb6w8AMve+pWV+++z/n1Yt+8Wy7acZ/XOb3nzvUscPfkL7x4+yf69B/ji1Ef8fv1rfr9yktsXDsGVo/x68TiXvzrM6SNb2fTqHGZMGcDQIYUMGOCmpCyNymodxaWpdHZWFuv5AAAgAElEQVTmMmlSNZ0dAaaOr2H+9CZaGj20Dy5m3bpFXL7yGb9xkau3vuH02cN88d0xbv52gaeen05FrZ+SCifllU4KCnTU17no3+CmscbGhK5qZkxoYFJXOeNHFvHmxjkc27+c5+YNZOncFl5ZNoJPjqzk2k/7uX75MF99sZNduxaybHk3y16cwLiJjbR2FFJabSdQrCNQbiavzk1urZusKheuEhv2vJ5lGRZPJumZiahUUSiiIlBECZAr+tDYL4+zn78LXODX22e5f/szvv/iHQ7sXMLMMZW01VkZ1ezjudmDOHVoNR++s4zn53UwYWQlU6Y0s27jU8yaP5rCSheeXBOOoBmjV4/JZ0GpiUeklBEiDqdPRCghEaGECkKIiAxFIo1EKotCGCVCLJcQnRyDxpKOq8BJdUsZHeOa6BzXn9lPd7H/8BquXjvGd+feYd2KCUwaXsSo9lxKymwEiqzklmaRVZSN0eNA53JgCWZhCroxBu2YgzYMPiPJRjWyxFjC5TJCRdEIhNGEiHoA/FhEj3qLhIRKJQiVMUgT4pCrk1Fq/z19nGQzkOIwofZY0WZZ0fn16L1aDD495mwL9qATV64XX2GQYFkB3oIc/EU55JQXUlxXRmW/agqrizB7TahSZWjSFMQpwxFLehEZ+SiRwj5EisOQykQo4mKQxccRlRhPdGrigy1Y8eZMkhx6khxGUpx2kh12kp0W1J6eY3Fj0Iq9wIGr2EGg0kfjkFpyyv1EJYgRSMIQynsWn8TEqYiKjkEaE4NEKScqQYFCHU2MNpY4g4oEUzwZbh3JlnRSjHoc2Xn0bx3J+CmLGTt+CYMGTcFmzScjw05qSgba9AxcVj2FQTsDaoKMGlzG5OFVdA8qpCpbjT0pFFeSkFydinKrhjq/kUpPBiVODXnmRLJ1SjzqKMwqAWmiv5IY+k8khv4TaaK/YlaEYI0Jwyzrg178GAZJL8xRvchXiyhIFVChk9LPGU+jXUV5pugBgNuCGvq7VPR3qWjLSaEtJ4VGh4Iqo4hai5gKfSS1FjH9HHL6OxUMcChpcWtoD3oZWlzNsKrhDOk/m7bBq2gdtZu2mScY9ux5OpZfonX5Twxfc5URa68w6rVrdK2//v+6P+C/G6APAfw/WH8H8APn+x/UA+BbTNp6hynbbjHr9dssfuc+y/bdZ9neu6w8eI+1R2DpGzd5evs1luy8wbI9t3hu208sXHOG5zeeYfPb33D4xEXe3HeMN3a/zenTR+HXC/x++wt+Pn+QS1/v5ep3R+DOV1z96Rhvvf48c2cNZmBLNsXFaeTkJVBTZ8RqF1FYnEpnZz6jRxQxa1oTa1dO5dWV0/j01B6+PneEb84f5eLlM/xy4xzHTu5l2+5XefvQFmbM76aszk9prZeSKge+gJpAroas7ET8HiUOs5gcXyyZKY/gtUby7OyBTOwsQJf4f1GRE8vTswdw4v0V3LtxjMs/HeTd/ctZsmQEI0eV0zGkkPIqK7mFOtzZapxBDb5iI4EqO1kVNlwlFtyldmy5JgxeLRnmZBKSFchkAiTCEGTi3vz1kb/Qr1+QCxc+AL7m11ufcvf6cb77fBcHdz3NnIm1dA3KYmZ3BVtXT+HDd15g46rJ9K3SMbjZz7PPjmP95sW0tJXhy9MTLHFi8mZiD1rJsGcSn5GEND6aMGkkIZFh9AkP6SlDCO1FeEQIIomYcHEEYrmE2FQladYMXAVOKptKGDS6L5NmDWPeM93s2vMC57/bz3fn3uHNbfN5ceEQnp3fQVWlFV8gA0+WEX+uE6vHisXrwFsUJKsiD3exD2eRC0vATKpFjTxJSYhEzKOhYv4WIiJEJKGPSMjjkRE8HhlBb5EQgSwKoTIGSbyKqJR4lFo1iSY9yRYjCRYdSTYDGq8NfdCFs9CPLejCmeclp7KIwtpKiupqqB7QRNOQodQ0tVDRtx8lNXUU11RT0VhHcU05Fq8DZXIs2sw4EuOFSKN6IxL1QigK+ROApSolkvg/XHB6Mip9GvHmTBLtOpKdJjQeF9osH4bcLCyFAZxFAVzFQZyFfuz5HgLludS01pJbnodKE0ekLJJIWSTCqEik0VFIoqN6uof/AHC0JgaVLoFkawqpjnSM2TYy3EbSbRYsviyqGgcyZvyTzJq9jLnzX6SxsQ23O4g2w4DDbiXLY8ZrT6MwW8fAuizGd1Qwd/wAupryKLKpKDIn0D/XSv+AlXJHOsW2FLJ1SpzJYqzxEVjiwjHGhpIheZSU8H9BLfgXtKK/YVaEYIkOxRTVG6P0cSzyEOzRIWQnhFGQEkGNMYYB7kQabErKtOI/gNwD4H5OFXUWBY32GOqtCsq0kZSkh1NpEFKlF9NgVTDApWKAM4F+jhT6uy0Myiumo7yNttrJtDc/R3vnVtonHmbEwnOMWXGNMa/epXP1TUatu0HX+uuM3nDjT/D93y3z+e8G6EMA/w/XgyPo/wXCPfOSW0zcfpep22/z5K5bzH3jNnN3XGXe1p9Z8sYVXjpwn6d2XmX2az8y89XzLNz4A4s3f8+zm79ize5veePIj2x75xT7PviUD0+c5Ny3n3H/t4v89tu3fP/tAU4d38qP3xyGu9/wy4/H2bn1GebNamdQa5CCQjV5+SmUlqdTUpaGyyOjpETDtCl9WTB7MKuXT+T8V/uAC1z44QRvvL6KN3a/yienD7B+83I6Rvanf1sVHV0DyCt3Ud6YTUVDFgVlFoorreQUZlBYlE5BTgJuqxCbrg+jOrJY+dxwiv0KNLF/YcmsfryybBTffLYdfv+cu7dO8t67rzBzRit1tU6Ki/UE8zLwZqfi9KfgCKjxFOrxlppwFBmw5OlwFlux5ujJdGlINyWRkKxALg9HJgojRhZKnLIX3WNq+PmnI/D7F9y5doz7N47x5ckN7HptGjPGljG1q4hn5w9k5/qZrHqhixmT66gsTWfF8gns2r2MzlE1+IJaSmq8ZBXaMLgz8Ba6STakkqBN7nGdMhFhonBCIkIfAFgQ3gehWES4OAKRTExMSuwDAFc1l9I+dgDdTwxm1MR+zH96BO/sfZEzn2zjyP4X2bl2ButXTKS5n4/c3Az8WTpy8534sl3YvDYcASf2XAf+Uh/eYhfOfBs6j55YdRx9xCIe6R3OI73DHwC4tzCS3sJIQsSiHgDHRCOOUyJNjiMmPYUEo45Ek544k7bnqNdrw5TrJ7uiGGduEE9BHmV9+9K/YygDh3cxrHsyE2bMY8KMeYyaOJ2BQ7qo7ttCeX1fiqtrsWf5SU5LIjU1moS4SGJiw1EqhShVUShipcijpSjiYhDHxvT8jgQlMk0isZlq4kxaEu06UlxmNF4HuqAPS0EetqICvKUlZFWUk1VWhqe4gJyKMioHNFJcU4nObiI6PhaRQkSkNAKBRIA0ToYkTkZUggJ5Sgyx2gSSzBrS3HoyfRb0fitGnx2L3407J0hJZQ2D2juZNHUW8+YtYf6CxbQMbCMrKwuf10FOwEbAryM/K5PKQhOdzfnMmTCASR3l1GVrKXWoqXRpCWqUaCW9sagiSZf1IiXyX1GLHsEQE4ItIRJbXATG6BB0kscwynpjjQnDFivAFh2GLToMlyoSf6IIT0xv8pPDqTPHMcCVTL1FRWmGiIpMGX0dcfR1xFGpl1CSLqQ0I5LitHDyknuTnxJCuTaSvtZoWhxxDPSqGeDJoMFpodEXpLVkIB2NUxnUfwltQzcwdMK7DJ91htFLLzJhzT0mrIfRr/3KmA13HzzL/mPu5SGAHwL4H0Jj/qT/AOM/5sDjt95m4tabTNp8lSmbf2HSuh+YvPY75mz7mRf23eWlA7+zcMtFZqz6grmvfskzW75l5e7v2PLuj7xz/Gde3LCXE19d4NKtm1y48h0/3zzH9dtf8tX5A3zw4Yae6zz3v+fShaO8teclVrw8lSmT+1HbaKO4PB2DJYKaBjN19T2LOJ6Y3I+Z05pZu2o6v93+gvPfHOHE8T2sfXUJz78wi5dXPUXXhA6KqgPUt1ZS01xGsNxNeb9cyvoGKKpxUlhjw1+QQWGZjvJSNU5LGFXFCax4fhgLZzaQEvsXtPF/4cVFbby1bT4/f7cXfvsCOMfnp99g6TMTaG0ppLbWS26+nuxcLd5gGq6cNJz5mTgLdVjzMzHnZqLLSkfrTiXdmkyaPoHk1BhiY0UoFZEkKSNoqLGzZtVk7t/5GH49ze1rH8DtY1z4ahcfHXyel57pYOVzw9n4ykRe3zaXRfNamTqpjgkTavnk5A7e3reKyloXVlcS/nwDWYU2csr92AI9d4ETM1OQJcYSIRcTLolEIAonLDwUQXgfIoVhDxywMEr0pyPomoHldIxroq4ln8IqKwNaA7y4fDwfHl7DhwdfYuvqqSxb0EFTg4Pc7GT8Xg0F+VaCQSe+bAeOLCuZjnSsASPWgAFb0IjZ3/N7IhRyekdICRHKCI0UExIZTp8IAb2F4fQRRSCQS4iIjiIyVo44MQ6FJqXHeRozUBkzSbQaSfPZMeZkkVVRgTWYhzk7h7zqRgZ0dNExegojJsxk7NQFPDFnKdPnPMv4qfPpGDmRlsEj6NvcRn5JBWa7DZ0ukTS1nKTkKJKT5SSnKIlPiiU+UUlcSgISZSziOCVRiaoHAFYZM0hy6El1m0hxmcnIcqMPZqMPBnDklxCsaqSovpmC2gHkVTRSVNuPgopqTC4P0fEqRAoR0mgx4phIpAlSJIlSopJlyDVKVLpkkq2ZpLvN6PxOLEEfjpws3HkB/AVBCkoLaehbz6iuTmbOnM7yl19i9txZtA5qIhB0Y3ek4/OmUZijoyRPR+fAAsa0l9BUZsen7Tle1stDSI94FE3ko1hUkWTK+qARPYo2qje2OCHu5Chc8WIs0QJ0kscxRPXBLAvFIg/DJhdgV4TjihXijxPhkPUiLymCWlMcfe1J1BiVlKSJKdfKqbeoKEkTU6gOpyAlgoJUwR8KpUgTQYVWRKsjjiE+DUOyTQzMctLgzaEht5GB9ZMZ2rGcQZ2baZ9wiOGzPmfU0xcZ/eINJq6Fceug+7Vf6d54778Mno7ZeJPRG248BPBDAP9/W2P+k/4M4LGbbzNu0zXGbbjC+A2XmLDuApNfu8DcHVdZtv8eGz+C5buvsGDdl8xfc4pnNn7KS9s/5bU9Z9h+4Ayb3nqPC9dvc5N7HD/7AXve3czbh9fzzqE17Nm3kvv3zwM/cfP6Wc6efYcD+1fxwrKxdHTmUVqdSVZOHJ6sGIpLNTQ3exneWcJTC4bx3oFXuHb5Y7798n0+eG8Hy1+cw8RJQxk2vInSmhwCRW7qB1eTV52Nr9RBcUMOhfU+Cuu9FNS7cBekU1BlYExXIZ0dLmZOLmPtilF0D/NjTn+EqjwV07tL+ejAcq79eBh+/YJb107z+em3WLtmEWNGD6Bv/3wKSqzkFhvJKtThzdfizM/EUZCJrUCHrcCAMZhJpkdNmiWJFG0sqngxUeIQoiIeJ1r8N8y6SBbMaub6xXfhzsf8dvMY3PuY25cPcfXCXn74cifnPt3KsfdXc+TQStatm8mq1dPYvG0Jh49sYtjIakoqrGTl6rD51LQMraOtqwWNJRWTz/LAAUcqJERGiYiQRPYEsSJCEIoE/8kBayzpOPLslPcvomVkPc1DKyiusVNZZ2P6jCa2b5rP3tefZvuaaax9YQzVBRp8DjlucywBbxqFuU4qKnIorQzizDaRV+XDXWDBkp2Jya8j1aRBrIrm8QgRjwkiCQmPICQilD6CsJ4ZdWQYoZIIwmUSwhXSB8fQ0RkpxBnSSbAYSHFYSPPZ0WV7ySqvwpVfij2nhKzSWmqahjBoxCSGjJ5Bx8hpDBk1nQlPLOKJWc8ycdpCxk+ew+hx0+g/sINgfh4ejwGzMZHkFBnx8RJUcTKU8QoSk+NIyVAji49DmhCHLCnuTw747wBO99sw5PrQB7PJzA7gzK+grP9Q+g+ZSNOwyfRvG09Vv2GUVA/A6gkgiY4mRBiCJDoScUw4orhwhImRiJMlyNSxxGgTe9qWrCbUdgvmgB9Llg9bthtnlhNPwEFhcRatg2qZMKGTBU/N4aUVy1iw8Elq6goxGBOwOZIoLjRRXW5jYN8sWhv8VGSn406PwqAMJ03ci4zIx3GqpFhiI9ErQtFG9UavCMUeL8KVJMUZJ8IaE44hqg9GWQhWhQCroge+zphI3EoRXmUk9qjHyEkIpyIzmhqjiorMaErSpJRr5dQYlRSmiihSCylSCynWiCjWiChJF1Khk1JnlNHuiGe4P51hOU5ac3JoCFbRWDGKtvbnGTFpD21T32fYvC8YvuQio56/QddLd+l+5XfGrYUxr97t6f3ddOu/BPBDB/wQwP8AuvGH/h3A/65bjN96l/GbrzNx83WmbO3p/Z226RJzd1zlubdusOM4bDp4hTW7v2PF9jOs2HaC1ds/YOObH7L74FE++fIcP12/zKfnPualtUuYOGMIk2e188Lq6ew5sIrf+Yl7d8/z66/fcuX6KT78aCMvvDSeEaNLqKzTUd9owuESYzCEUVtrZs7sNjZtnM/HR7dw5dLHXL/8OQf2bmLGtFE0NBZSVOIjUOjEk2/HU+jAV9oThMqrzSJY7aSgwUthowdnUTqFtUa6xxaxbOkg1q/uYt3KkUzsCtBUm87YIVmMGOjm5JE1/H7zFNz/inNn93P0/R28tXstixZMprmljPIqL2XVHgornQQrbHiLTbiKDNgLjTiKTFjzjRi8aaQa44lXy5DLwxBG/A1R6CNEi/9GovyfGT+ihC8/2cydy+/z+41jcPtjbl06zG/Xe97fvvwhZz7ZwdEjGzh4cB2HP9jKD5dOsm7Ts5jtKvKLDVTVZ9EypJKpc8bQ0tmPdJuGFKOaBG0y8iTlAwCHiyMICw8lTNCbiMhQIoSRhIsjkEZHodLEkWbNwBIwk1Ppp7K5gCFjGmlszaVvs58x3ZU8Na+DFc+NYuvqqezdOp+GYg15HgU+kxyfLY7SfDtD2usZPrKFur6FjBg/kLK+OViDWow+LXq3HlVaEiESKY/06QFvSNjj9AntTZ/wkJ6QmFBAqCSC0KhIJPGxiBOVRKkTUOnVJNuNaLw20v0u0r1uXEVFZFfUkl1Rj6+0hoLaJgZ0jKa9ayqDh0+iuWMso8bNZMITC5g4dR5PzJjHtJlzGTp8NKXlZZhMqWhSZcTEhiOThSKNCkcqF6KIiUKZFEd0UiLy5ETkyfHI05L+E4AzA05M+VkYcgJk+AK4Cqqpbe1m6NiFDB+/hLFTXmDw8JkM7JhAaU0TSZoMRAoRijgpklgB4kQB4mQhUWopigwlSl1qzx8No4FEk5EMp5MMu5VMhwmz24DdrcWblUl5pZvWweVMnDqSpcsX8+zzCxjU0Yg/YCQ7qKO41E5pqZmqMiv9a7zUFJgIWhJwqeUYY8LRS0JxqqTookLQSh8nQ9ILnawP1phwnHEi3AkS3AkSrAoBtuj/AN04Cd44CT6VGJ9KiD3qcQKqcIrVMkrTFD1Kl1GuVVCpi6ZcK6ciU0G5Vk6xRkRhaiQlaWIqdXLqTXIGmhUMdSfTEXDSnFNIXUEzjQ0zGDJuG91PnaZj0Vd0vvALo1beZeTKe4xa9Stj18L4dTB+3X2619/6T/PfhwB+COB/IP07gLv/FwB3b7rFpB33mLTtFlO332bGrjs8ueM60zf/zJNbfmbRth/Yc+we+49dY/+xK7zzwffs3n+K3fuP8e6R45w4dZKLl3/g3DefsHXHCsZNaqWhfzbN7bk8v2IyZ87t5Td+5NLlT7lx60uu3jjN2/tfZv5TQ+nsKqCuwUBOnoryCg1er4yOjiAHD67g3f0reXv3Mvj9O7488y5rX1nMqOEDKCp24/bqyS5wkFeZjbfYhb/MjafMQbDWi7vUTHaNg6xqK5lZ8fhKNOTlK3nphXbe3vUkb+96klUvdDBlTD4Th+fQVKvjk/dfgd++hN++5fTx3XxwaBtnTh1ix7ZXGDuujYZ+edQOyKWqf5DiBh/BSgfuUjP2YhP2YhOZHjUpJhVKjYzoBCGK6DCio0JJjhFhUMvpai9l/ctT+eHMm1z+ei83Lxzm3i9Hufztfn69coKL3xzkuy/3sXfPStasmc+KVfNZseYpjpx4h5r++VTU+iipsNLaUcGLr8xn/PThuHKtuPOdxGsTScxMeQDgCKkQgSi8pxIw5DFCwx4nLFyAQBSOLFZOojaJDHsmBp8eV76VnCo3rcOrGTK6holPDGDhoqEsfXoEy58ZzvY10/jonReYNa6C7rYArTV2+lbY6RxcydIl01i1ejFzFo5n1qKx1A8sxOhNweBNw5lrx+ixEJOSTIRUSkhYH0JCe/Uo7HFCBb0JjQwjTBROqCQCSZwCYbwCabKSGH0qqU4zGVlO0nxOUt02tH4vWRUV5NbU4yosw1dcSc3AobSNmsjgEeMZ1j2V0RNnMHrcNDq7xjJu0lSemPkkw0aOoLS8CEV0GFLxo0RE/hWh8DFE4p7VlBHCMCKkQmJTklGkJBGdmvhfAjjVYyAjy06a102SzYU5u4yKAV20dy1iWPczjJu6nKGj59M98SmGdU0lkF9EhikDrUlDQroCSVI4UrWQ6AwFSn0C8cY0Eow6EowG4g0GUi0WNBYDOqcRV8CKN6DDk6UmmJdGeZWdUd2DmTZ7MtOfnEDb0H5U1uZQWuUjr8iM051ERZmd5r45VBZacGjkaBWhZEhDyBCFYpZHYFUKMceGY1CEopeHYFaEYVdG4k6Q4E2KeuB8HdERuGKFeFTiHsUKcUULcEX1JlsZQX6SmMIUKUWpUZSmKSjX9qjGqKTGqKQiU0FBipBgfAh5SQLKMqTU6KX00wkZZItjULaDvrklVJcOpb55MR3TDzL2pQu0v3CRoatvMXzdb3Suvc/IV+8z7rXfmboBJm38jdEPQ1gPAfyPrLEbrjN2w3W6N91g7OabD5Zw/P3zydvuMnnrLaZtvcHsXbd5es89nnn7DkvevM7SHd+z99hVzn3/O8dO/sjmbfvZs+cgn5w4yffffsm9Wz/x9dn32PTaIubPHsrwIcU0NNiYv6CDU5/t5OLlo9y59w0HD23m7JfvcvXGaTZvWciESTUMG55DcUk8efkxNA0wUlOVxqQJlWzeMItVyyfzxvZnuHPtMy58e5SPjuxixfJ5DBnaSE6eA4s7A3vAiL/MTWFDLpn+NJzFZvIafNgKM/GUG8ltcGAJqCgoVFJeHMPsaWV88O5iTn20nDc2T2Pjim42rZ7MzZ/e597VT7hz5QzXLn7KzV++4tov5zj58SE2bV7BzLljGDamHwM6yqlqySdQ1QNgT4UdR4kZU3Y6afZ4NEYV6oxoVLECpMLHSEuIIteTSWlAy/CWPD4+tJ7bF49z7fsPuHf5E3768gDfnn6bz47u5uBb61j7ymKWPjeL516Yz7ynZzKkq42iqiA1jUE6Oit4dtl0lq2ex4Kl06ltqSAqUYLOZSBBm0xMajziWNkDAAsiwggT9O5JQkf2HAFHSoUo1Soy7JkY/QYcuWY8RWZqmnKZ9GQbG7c9xXvvr+Hw/hXse2Mx7+95jlOHV7F/6zx2rZ3O6+vmsnvjEnZseI7tm17g1TWLmb9oIv1aCqnsF6CyKYfmzlqahzWSUxZEnqDinx75V4QiAWGhvRCEPY4gvKcYQRotQaaS8Wh4L8SqKKTJSmIzknvAZzOQ6raQEfBgyM1C7bHiLOnp4/WVlRKsrKKyuYX61sGUNfSltL6R/oPbGdbVRdPgVlo7BvHUkvk8/cw8+vavRCbvTVjIP/HoY39BIHjkgQMWSyOJjBLRWxhJeLQcRUoCSp2GBJO2J4nt0JPiMqLPdZLqNqEyGUiwOLAGKyjtO4LBIxcwauILjJn0ApNmLmfMhEV0jJhEx/BRNLY04s91o3eoEcWFEmdQkmRJJMmcSrI1k1htGjJ1KvEGAxqbjUynFZ3LgN6uwZmdTm6xnrzinvBfaWWAkWOH0TV+GFUNRQSLXASLHOSXOCgqd9LQN5cB/fLIdqnRxkXgSJXjTJJjUojwJUWTp08gqI0lWy0nK1WGPyUKV7wQs6wPmcK/4U+U4I0X4Y0X4VJG9EA3WoA7JhyvMhKPPIT8JCl5iSJyE4SUaOQUq2UUqSXUmuJosCbQaEuk2hBLQYqQvCQBJWliyjKklKgFVGt6M8AaS3+fjZqcchr7TmLY1B2Mef4snS//ROe6W3Ssv8eQDXfp3HiHrvV3GffaPSauu8fk9fd7Fm78Hzz//rsB+hDA/8M1buONHm3pCVyN33bvj+7fu0zedpeJm28wdfM1pm+9xpzt15i/8wqLdlxi4dYLLNn4OVvePM2xo19x7KPPObjvPY4fOcL3X5zi8nenuPLdUT7c+wpPzRzEiNYAo4fkM2t6X/bsfprr14/yO19x+sxeNm99gT3vrOLAoTUsXDSUYZ1Bhnf6aRqgp7Y6ifoaNXlBOUPaPCyY08Ls6c28vm0J3P26p9jh/HF27VzB9Bkj6d9cRl6pG2+BHXeBhbzaAN5yJ/n1XnJrXVhy1LhLtOTW2fAUJFNcEo/PFUJbs543tj7B+bMb+PazjXxxfB1nPniVe78chV+/hNvn+PqzQ7z7zib2vL6et97cxBtvbGDZinmMm95By/AaagcVkVfnwV9px11uw5irxZarQ21VoVJLUCZEEi3vg1jwr0hDHyFe0ouYyP+L6nwjp97fBvfOw+2vuX7hBMcObGDfzhWsWzGf1S/O46Vl81ixYgnPPLeQwZ2DyC8tpKgqn4JSO+s3L+bE6XeYt2QilX3z8Re5SLdp0FjS/xOAw4SCPwFYENGTjBZGiVCqVaTbeu7U2nNMeIrMlDX4eXXL01y6epyr145x+cf3uH/jGPd+PsK3J7dw+8cDfHd6G+dObOf8Z3v55vPDnD6+l+3bXmbW3NE89exkZj09htFTWqhqysPg0SBLlCCQRRAhiQ7kS6kAACAASURBVKT3438l5PF/I6zPX5FIwoiSCenV56/0FvQiKTMFkVJKVFI00WnJxP5xBSjJYUTtc5Ce7cSQ68FRFiC3sYKiAfXk1lbhLsrHV1RAXlUFeeUl5JYVkleaR7Agm8qaYrrGtjN1WhfDRvRHpQxFKn4UQfi/ERHxNyIie/4ECCJCiJAKEcfGIFLFIk1QIk9LIs6QTrLdSKrbhNpjJt1vQ+2xkuywkWRzofPkk1XaROPgyQwb+zRjJj1H95RnGDdlEWMmzWL0+EkMGz2M+gHVuIMWtPZUzFl6Mt1akswaEo3pxGhTiU5Xk2K1kGo1kekyY/AYMHm1uHK0ZBfpycrX4PAlEyx009rRQv/WBlwBK0anFk+OlewiJ8EiB9V1QZqbSqgochGwaShyZVJiyyBfp6bGaSBXpyKojSaYJidbHYU/RYI7IRJbTAgmWS9cSgGeuIh/V6wAd0wYnlgB3lgBblkfcuIjyVYKCKjCKU1TUKyRkpMQTpFaTJU+hip9DCVpUnISQh+433JtFMVqAdVaAQ02JTUeB+U5NTQ2zWbErAOMW/kjo9bdYujGO7RvvkPHllt0brlN1+aeDVZTXvuVKRvuM37DQwA/BPA/tHqc77gtt5iw7Q6Tdtxjyq77THv9V2a8/iszd9xm9q6bLNp9i8W7r/HM65d5ZtdFnt91gZU7v2LD1kPsfesQJ499wrlPT3Hhy5Pc+vEM189/yNkPN7F26Wjmjq9hfHuAxTObeG/vC9z85Qj8+ik3rp5gydIJzH+qm+WrpvPKuieZO7eFkcODDG410bculZa+GiqLYwi4BTQ36Bg9NIeJYyrY++Yyfr/zJdw7z7dff8CunS8ze+5o2obUUtEQJK/cQ1aZHU+hlUCli9xqJ94SPe6iDIJVRnKrDfgKksgNRuOwPEZVsZIFT9awe8t0Tn6wgp+/3s3dS+9z+9IH/H7zU3754Rjvvv0aLz8/m+efmc2mDS+zd+92Zi2cSMvwOkobgxTUZxGs9ZLT4Ce71oOlQI+r0ITOk0KyVoYqIRxF1GNIw/+F6PC/Ei/phVsfx+DGfA69uZZ7v3zOr5c/59tT+3ntpTnMGDeI8SP688SEDqZNHsnMmeOY/MRYiquKMDutFFcVMW7yYA4d2cSB97YwaeYwgiVOjB4tRq+eRF0y8RlJRKfEIY6VES6JJEwoICw8lNCwxx8AODQyDGGUiNhUJRpLOjpPJragEU+RmfxKB69sWsTFK8e49PMRLv1wCO6dghsn+OHMDi58/jrHDq7iw/1r+PLUXr7/+iPOnDrIuteWMmpsE20jq+nfUUhBtRWzN5kUnQKVOgp5vBSpXIhMIkAoeBRFlIDo6EjCBI8hiHwcsVxIuFSAWClFmqhArk5EoU0lVp+ByqwjwWEi2W3GVODBVOAm0FBC7dAmCvtWke40obHqcBdkEyjJwZ3rweDIxOLSUlDipboul35NxQwb0YDXk44mVYZQ9Cihof9KeMTjiKThyBQS5KpoZPFxSOJVyJLiUOo0qB0mMnwO0nzWP1LQPYnsdJ+HFKeLFLMHg6+Ywto2moZNpmvSQjq6pjN64pOMm/okoydMYOyUsbQPb8Wf68QVsOLPd2HxmdFY0kkxZRCbkYxCk0SiUUu604Teb8WWY8eZZ8VbaCZQYsFXkIkzOx1/rpt+LX2pqK8g3ZhGqkGNK8eJO8+ByZVBUZmf5pYqBrVU0q8yl8YCH+VuE/n6FMrMGvwpErLUYrLUYnwpQtzxAuyxfbApHscq74Ujpg+eOAHZiZEEkoRkxYXjjQ3FExOCJyYEf0woOQnhZClDCMSFUZYhp1gjIUvZh2xVyIPZb16SgJyEUIo1ImpMCmrN0VTopNQ7Yqlzayj3Z1Fa2ELfjucZtegE49deZdTGewzbcpeObbfp2H6dzu3XGL31OhM23+KJjb8ydeNvDwH8EMD/2Bq7+eYDAI/fepsJ2+4wZccdpu28y/Sdt5m5/Rpzd1xl4c7LPL3jIs9s+57nd37P6j0/smXfeXbvPc47b+3nzMlP+Pn7c1z+5hQ3v/+Yi5/v5dDOxby6pJPdr05h/+Y5HNv3IrcuHoG7n3HmxHZeWTGDwR0ljBnfjyeebGX+gg6WPN3OvNn1TOrOZtQQC0Oa0qgvjaY0KGJQfSYj23wsXdjOd1/uhd/OceXSx3z11SH27VvL0v+bvfuOcrpu971/n3Oe5z673LdKm94n05KpmZKeTHoyk+m998JUpvfGDEMv0gUUEEE6M0MHQVBBsAKKiooUFRVRpIOI7+ePubdn73POU9ba51l77X3441rJyspayR9ZeeXz/eW6rjXDNLcVk1UUQ3KugeR8E8YkGeYUBdp4MbqEMBJzFCRkSzEmBGKy+ZIY70NNpYIVi0rZsamTfTuGOHtqPbe/fYNHN97h7g+nuXHlBOff2cOB0ZfYtG4RL69dxKZXVrJ564tU1OViy9ShS5RhTtdgydZhKzQTV2RBl65Cag4lQiciVOqNj/8UnOz/jOPE/4zIfRLRYh8aytJ4edVMLn36Bvd++oxHP3/GzW8+4K2DG1g6r43GmnSa63PJz7GRnGIkKzeJmEQThlg9hZU5nHx3LydO72RwVgNZRTFoYyRERoeiT9ASogj7fwXYzsH+XwAcLA8lXCtGaZWgT5JTVJ3MwpVdnHp/Bz/eeIeHdz7i0a33uf3tm/zw5SHeOvgC216ZydaX53JwzzqOHNrGrh0vMXNOBzmFMSRkqjAkhCHV+yBWuSNWCgiK8sbJYzJ/9/f/CT9vJ/7yf/4JnTqSqop8goMFPDfxvyLwc8PezQ4XXzfcRF54hgbgGRGMV2QY3tJwfJRR+GskhJkVBOmjUCYbSa7MJbE0C6lVQ5AyEqlRSWxaHMnZCVjidcQmRJOTH0dqhoGEZBWl5Uk0NhQQa5Xj6vYcf/nLn5g85a94eLvgJXDH2dMVZ4E3HoFCRJJwIowa5LFGJDEGQo3K/zaMwxiN2GRApFHjL1ESrDKgjU8npbCS3PJ64jLzyS+fSnVTC1XT6uge7Kajtw1rvBm1Vo7BqkNtVCHVyZEZlIQow/GLEOEvDUZqUaGO16JPMWFJNxKbacKWZSQuy4gtw0xcso3KmmqyC/MRK6SEKaMwJlpQWTUEhPuj0kvIzU+ipamcjoZS6ovSybOqiYsUYQp0Ry+0wxRshznEHkPgZDQ+z6Dy/gvRgmfQ+01A7zcBS6AdCaHOJIQ6Eyuyw+Q7AYPgWQyCZ0kIdCBN7EZikBNxQjvSxG4kBTtg9Z1InHAyGRFuJIfaEyecTFKIHblyT8oNAVQYAynS+lMZJ6UgTktGXDoZmW2Ut2ynY+UXdG25T9P2R0zb/Yj6vXeYtv8mTXtv0rH7Nn0j9xja8dvTBPwU4P8A9c+u+XbuukPPrrv0jt5hYPQWM0Z/YfrW7xjedpW5Wy8zf8sFlmz5jJdGv2TnkWscPHmNDz6+yul3PuCLzz/jx+++4trFD/jh4tt888lh3j28io/feIkfPt3Nw+9Pwi9n4c4Frn56nB0bFzFnRgP906voHSyjtiGRqioDc2bmsnFtPVtermHnxjoWDMbSM01BRZY/ldlBNJdrGNs4nd/vnIeHX/Do3uc8eHCRH374kGNvbGXuwlaKKxJJztaRnKvHlq7CkixBHx+KOTGM+LQIjDYhMYmBFJdqGOrPZsXiKtYsrWXeUB4vLJrKp+9vgfvneHLnDN98up8P39rMkd2rGNm6lM0bFrFy2TBD01tobq0kPS8WU7IaS5qWhHwr1hwjpiw95hwdmhQ5oRp/RDIvROFuiIKd8XD9B+yf+ROek/5MuK8d0VJvdm5eNJ7mf/8GHn7Jb/cucO3SmxzZt4q+jgKmltmwmsVoowPRGSNQacWkZMUyc0E35z49xs6xFaTnGBDLvREr/NHalGSVZaC0qP84gnbx8fgfrgFPmvwsdg72THac8kcbkkgSRKg6BLk5El2ijLyKeOrbc1j7yhBfXTrC4/ufcOObY3z89kbePrSSNw6/xOZX5rJ21UxWvzCHOXN7aG2vpqAkFVO8jPhMFbYMGZaUcDQxQiKUAvxCnPAQTMHT24E//+c/kRqnZ+n8QaorcvH0tMfDyx5xZCDOXk64+XvgESTAK0z4B8BeEjECuQSBSoK/JhIfVShBegnKJAsx+WnE5KSgiDESrIhApleQnJVEUkYctkQdWTlxZGSbSU7VkF8YS2tLCdmZVsThPjg6/pWJk/4RO8eJODrbMcXZHt+QYILlUuQmHQqbiSizlmCtggB1JAFqCYFaJUG68SNoP4UMP0kUIoWcKIMBTXwsUoMOkSQcjcVIUnYaWQU5tPW20dXfSXxiLOHhYSgUMqRyCVKVBLVFg9wkJ0wjJtwQgTJOhToxGn2aEVOGGXOmBWuWjaSCZDJLcsjMz6euoZWcwlLEciVhCjm6+BgUFi0BEYH4h/hhtelpbixnzvQ2hlqraSpKo8CsIjbMC0uQAzGh9sSGOWAJnoLB/zn0fs9iEk4kJthufLNRhAsZEg9SI1yxBU7B7PccFp9nsfo+R3q4K/kKH7KivEgMsich0I4Y/2eJ8ZtARqQLWRI3kkOnEB84ifQIR0q0vtTEBFMbG0p5jJiKVBP5yclkpE4lr3getX2v073mO7q3/Erjtoc0jj1i2p5bTNt7g6Y91+kcvUXvzvsMbv+NgW1PE/BTgP+dV/fYQ7pGH/ytcf02XTvGe377R35heNdPzNt9g+fHvmfZ6NesGrvMK3svM/r6NY6cvsmpsz9z/ssbfHzhIl9dvsQ333zJ1S8/4OrnJ/jx0gl+vnKcm5eO8PVHo9y8fBzufs6ta+c4fWwXB0Y2cOzIdjZvXczSFe3U1cdRVCClr8vGhjWVjG1pZP+ORo7sbGHr6mJmtOhoLAqnpVzFltXtfP3JPj56ZxvXrp7g+vUPuPrtKY69tYX5S9oorownLl1BTIoUbUwI2pggzIlh2FLEmONExCeHMK0xjqWLa1gwp4yWaTGkxPpi1bow0JbC5U/G4NEnXL/0Ood3LGLr2kFeWtrFsoUdzJxeT111NlkZFhKSxtcMqmMlWDP1JBbbMGfp0aaq0Weo0aTI0SbKiDIEEW0JJy3dQJJNRrjQEV+HfyTQ/RkSrCEcP7KOJ79+we+Pv+S3B5/y6N45rnxxkG0bBxnoziUvU05SXCiZmWrM1jCU0QHUNuay+8B6Nm5ZRH6xmbAodxIztVQ1FVJcm0d6cSoqqwZRVDA+oULc/LxwdHfG3sUBe0c77OwnMnnKc9g52DPFye6PWdABkSKCFIFIjeHoEmWk5BnIKTXT0pnNiy91c/y1Nbz31jqOjCxg46pO1q3qZ2h6LS3NxVRV55GeGYclNhpjrIpoaxTaWDEqixBdXBAxaZFoY0IIjHDFP9AZcbgPsQY5I5tfZP7MLhwm/x1/9+c/4entgLPbFKa4TsQ94F8C7BkVhqdUjKc8Cm9lFAJFJP4aCf6q8TQanZJAamkRMVnphGsUeAp9UBlU6C1aZMow1NHh2BLUZGSayMu3EWeTk5ZiIDFJj1wejKeXE85u9vgLfRBLI5DrdaisZjSxZsINavxl4XiEByGQhSKKliHSqAhQKfBTSvCRh+MvC0OoCCdEE0mYNoowdQTByhAURiXGBBNJmUlUNVRRXl2GOlqFn48/ooBAfHx88Bf6EKmMQKKLIEIbitQahSQmCplNhipBgybViDbFjDY5htjcdLLLyymdWk9jax+5hVMJV2oJlilQmM0ozEYitSqEEYGo9UoqK/OZOdDCnN5GhhrLmZZpI0nij03sTKx4MtaQyZiCnsUofBaT6BmswZOwhU0mQ+ZOttKDXKU36RJn4oImYxU+Q3zgJFLCHMiReVASLSRf4TOedEUTMfv8BZtwArlyd3JkbqSK7UkOnUKu3I0KYwA1McHU2UKZmiClNC2enLQicnK7KJ+2kY75nzC44T69236nZftvNI09onHPLRr33qBlz3U6R36hZ8cDpm97wsDWpwn4KcD/zqtn92M6xh6N9wD/LQH3jdxmeM9t5uz5hdXHHrD29dtsPHaTHW/8xKFTN3nz/V84dfY27567wclzlznzxSXOffE5H396hvMfneSjDw5x7fJJ+O0SP19+k/Nvb+Xih3u5/tUpPj97jI/ef52vPj/LlUsfsWv0BZ5f1sy0aTYqShV0t5pY9Xw2W9aWsm1NEcdHWzm6s4mdL05lZF09I+tbObhlBu8cXsXuzXM4cmg1o2NLWLO2n8FZVVRNSyUzf3znb0xKFBqLiGizP7akcBKSw0lOCaO5OZHFi6qYM1xERlIQWoU9eoU9VcVqRl8d4s4PJ3ly+xwXzuzitdElvLyii5k9pbTUplOUbSbGHIVeK8YSK0dhCCNSF4w+WYUt3zI++zlJgT49mugUFcZUFaZUFRX12SxY2MOM/lrS45TYNCEUpesY3bGI27fPcOfOh3z//Vv88vMprlzcz5EDixnsTad2qp6MlCAK8iSUlGhJTgmnqj6BV7cv4OS7O2jvLkKt8yMhVcXg3GZmPd9LSV0+SouccE0kQdJQ/MSBuPt74+zpiqObE47ODjg4TsbOfuK/ANhT5IVfeAAimZAofRjaBCmFVUmU1CRQPS2Rru5sXljazL6dczg6upC9W+cw1F9BfmEsMXFKDBY5clUEUUoxapMETawEXUIk2vhQ0gqjKW9IIjUvmtDI8dMArU7M0QPb6WyswNt1As/8w5/w93XCy8sOJ5cJhEmCcPN3x03khUeIPx7hQXhEhuIhCcNDFomXQoKXQoK/VoVIq0aoViKLjSWxsJDU4mJsmZmIFXI0Ri3WeAvRejkRUSL0egk5WTYK8xPQqANJTdaTm5dAbKyG8IhAgsOEqDRyrAmxqM0mlBYTEr0GkTIKr/Ag3MJEeEtDEEXL8JFJ8JXL8FVE4asQ4y8LIUARRJA6mJDoIKTmCHRJaqypBiwpRlJzUiiqLCI+JQFRYDAezl74uvvh6eKBQOBFhDyUKHUIoSoRobpAxMYQxJZw5AlK1GlGlIlmZDYLutRUkgvKqGvpo2dgPrUN3djS8tHEJKKw2pAYx9+30hiNXCMjPT2e1voyhtprWNTbyFBdEUXmKNKV3iTLnIiLsCNWPIk48RQSIuxIiXQkJcqBPI03BToB+RpvMqTOJAZPIiFoAplRzhSqvSmO9qPKEkJxtB8ZkS6kR4w/JylkMnkKDwpUXmRLXciRuVKqF1AdI6LWFsS0hFDq0jSUZmeRn9tAacVimntfY/qKawxvekLvVmjb9jutY49p3nOX1j036djzM92j9+jf+ZihrU8Bfgrwf4Dq2f2Y7rFf6Rp9MP7h3n2Pob0PmH3wAQsOPWDp0YesPHKXta/fZstbd9hz+i6H37nDwRM/su/4FbYc+JCj737J66fP89rxt3n99SO8dmgnH505Ak++5frlE1z99DDfXnidT9/fw6ljO/ju0jlu//gtJ47vY8P6WQz05lBWKKcwS0RjZSTL5ySye2MlB7dUs35hEvs2TOWDI7N5cuMo3H2f618c4sLpXRzbs4pd2xYwZ/40iiusxCRGYEoQY0tXkJAbTUKumpR8NZYkMQmpEaSmhVNWrGH54hqWL5hKklWAzeCBVPwcpmg32uri2LKuj88+3Mnje+fht0vc+PY0r+19gZn95VQWWkmJk6BTBaBXi4iNicIUL0MdE4EpVUVcrhl9mgZVopzoFBWKeCmBan/0SXJ6Zkxj+47VLFnUQ2GGibqiJF5ZMcQ7b27i8YOPuXb1dT45t4MPT29k68Y+5s8opCxPSnZyENlpIVSWqMhKCyUjLYStW4f59rs3eOvEBiorbbR25LNt10rmLe0hNkOPwhKFSDbe1hIkD8MvQoS70AsngQtO7o44u9jj5DgZB/uJ2DtMxN5pEs6e9niLPPATCxBJ/ZDoQ9DFR5FXYaOwwkJdfQLDg4WsXlLHlhfb2PdqP8d3L+CV9dNpas0hLUNHXKIGg0mGVi8dvzVGoDOHkp2vZ/rMChYubaa0IgapwoPsXBPr181j/swOQvxcmPiXP+HpOpHQYC+aWqqYMauHEEkgLr6ufwNYiLs4GPeIENwjxbhLI/CUR+EujcBfqyLIpCPYoCPCYsWUmU3O1BoqGlspqqonv6SCqrp6SktLMRn1mE1aCnIzKC5IJzM9hry8JDIz49EblEREBhEeFYJUJUGhVSFWyQhVSglUROEvC0cgCUMgE+MjD8NfFYVHRDg+MikBKgX+Kim+snD8pMGIVGGEaCMJVodhTLMQmxmPNdVGXnkRJTVTscYnERgUhqeLF0JvIYH+AYRHhKAzR6O2qAhRBRKgDCDIEEqYJQJ5kpbodCvKJAtRViOahHjicvJp7ZnJrAWrGJy9jJrmPjKLqzEkpCHRGZAbtZjiTETJgjGapFQUJTHYVsG6Rf2sX9BH/9QMyuPFFFkCyNZ6kanxIFfrTYHBl2KjH0UGXwr1PhTp/SiIFpAucSYhdDJJYjvy1F5UWoOosAZRHRdGqTGAXKU3xWpfcqUeZIqdKVR4MtUQQKlGQKnWm5rYQOoTw6lNCKc+VUJ9bjxlRY0Uls2nqmk7nXPPMrz2FjNe/Z2uzU9o3vKIjr2/07bvER3779K55w49Yw/pH/mNge2PGdj++Gkb0lOA/3X1388x/V9d/4+vv+shnSO/0jnyKz27HtI3co++kdv0jf5C/9gt+nffZmD/A3pHf6Frx3X6tn/H3F0/sHTse1aPXmXtyFe8tOMzdr/+Hdv3fMaeg5/w+hvnOXHyXb6+fIH7dy7z8w/vcfXLQ3x78SD3brzPw5/P88PF9/nkvTc589YBRjfMYvmsErpq9NTlB1Gf709vTTCrZpnYu6GIw69WcmKsnVvfjMDjs/xy5Q3efW0jh7etYfOaBWzfuoyuvkoS09QYE6KwZUcTX2QkocRMSrkFU4aEnKkmkrMkWGN9GR7IYdWCcoqSRSTrXTCrHNGrHDFFu9HVlsrmDTN4cOcT4Gse3PuSB/e+Yt+e1Syc20hhto6sFBlF2dGowp1IiY1ApfJBawrBYItEGydBm6hAl6pGlagk0hJBsCaQCG0QkWoRquggCnKtzJvRxKtr5rD9xTm8uLCZGxeP8f2F19j36hxeXNjIrvXDbFs9QGZMCAVJEaTHishPDaMyX87cwXw+P7eNH785xJZXehnbsYid25dQVZOORONPsFyAUOFPiDYMX1UQApkQ93A/PIMFuPm74+A2mUmT/pEpz/0DTnZ/xcHu7/H1s0ehDsJiUxCTpMGSpMSaoiA2VUZOsZ7+gSLmzy7lldWNrF9cwVC9jo3z87j0zmqWLy5jxnA+6WlRZGWoMWpCiDNKiYmOIlYXTqpNRn1lPAfHlnFgbDGVJXrKCqMZHiiloiQGL/dnmPjMf8HJ4S8kJ5tYsmwOa9Yup7A8FxdfV1z83HERCXALFuEWFoJLaDDOYSG4RIpxk4TjEy0hwKBAaFQj1GsQmy2YsvKoaO1haMFKZi5cQ21DDwODi2hvHaSqopHaynoyk7IoyM6ntDCPnOw09Do1vn5eeHq7ERoZglQtR6yIQiQNw1sswinYB8dgH1wjhHgpw/DRROCnjsJHIsFfrkSo1hCgjMZPrsZPriZAqSNQY0STnIkqPo3kokryq5vILK4mt6yO+LQCfANC8XJzx8vNGZHQF6VWgSHOgsyiJUAVgYckiECTArFNiyzFgibdhjYtBn1qDMa0WKzpCdR3dtM1PI+5y15iwYp1NPcMk5xVgN5qxRijxxKjRG8MxagXkpkspashkxVzW1gzv5PlQ9NoyFJRahNSZPalKjGE6vhQigy+FOn9qE0Ip9IaRJ5KQLrUjWylF/nRvuRpfCjSB1AWE0RZUjAFsb4UW4VU2cRUG0MpkfpQLvFhWnQgnbYI6nR+1Bj9aUmOoiVbQ21GNDXZJupKKiipWEpZ834aZrxH9/Ir9K//mf4tD+nZ+SudY7/ROvaQ5t33x1Pw7rvjZuwab0X61+L7FOCnAP/bA7zrMV27xn9J9u66S+/On+nZdYOekZt0jt6iffc9OvY8pHvvQ2Yc+o1Frz1mxeEHrNn/M2t3X2Pdzksce/cR+458x669n/La0fOcOfM5d27/BE+u88tPH3D1qwN8d/UQd348ya3v3+XWtTNc/+ocH7+9nw+OrOfN0bkc2NjFzjVVbFiUzsohI2vmWNi8Ipnd64v48PUhHv/0Gtx5l8/e2cWb+zZyfPdWdmx4gcHp0yirTMGWqsKWGU1SiRVbiRlzvhZjnorEMgO2XCn6OH+MZg9qy9Q0lqpI1TpSGOdDUVoIlYUKygoU9HSk8+KqLn7+6SzwHU/4gU8vvMnal2bT1VpITpqK0jw92YmRmKRuxGp8MGgC0OqD0FvE6G0StHEyVDYJUmsUkaZwQrXBBKuECMO98PSZjLfXc8SZIlizqJ/LHx3jzdEX2L6yh5E1g+zbOJe+2jSGGrM5vG0pq+c201uXRn9jBnN68lg8o4SxTf389M1hHt58i7dfX8nxQy+SaAsnPlGOLiYc/yh3wnQhuEV6EmgU4xrpg2uEAI9Qb9xF7jh5TMbJ6Tn8PByIDBZg0keQnWWkqbWEGXOambe0j/nLepm/rIcFKzpZvrqHF1a1s3ThVA5sn87xXQO8MJDExtkZvLdviIUzs2htjqO0KJryQhN5yWoyYuQYI30wSQTkxUVwdGQJ509tpqcpkcoCNWPb5/Hi8m48nP4P/ARTMBplTJtWytBwF02ttVgTjAhE3jznPAlnXw+chT64BglxCQnCOWQcYFdxOK5RYnx1UQRalITEaAk26wkzmdGlZVE8rYPeWUuZMW8NXb0LaWwepK11iMa6blrquxjomkFnSzdlJaUU5OdiNhsRBQkR+HoTKA4mOCIUryA/3AN9cBJ5Yy/ywj7QG6cwP1wlgXjIQ/BUiPGRRuEvVyJSaRGpDQhVSjVowQAAIABJREFUBkQqM0HR8YTqk9Cnl2HNraKoYYCpHbMob+ynqrmftLwqAgLD8XB3RuTvjlwRiSnOhC7OjFivwkcZhUAlQ2iMJjTWgCTJgjLFiirJhDp+fNNUdJyehp4OmqcPMjBvEXOWrWbmguU0tvWQmpmBRidDEx2KzRZBZqqEvEw55QV6WmrTGe6ayqKBOqrSpBRbheTqBRSZ/Ckx+VOgE1Bk8KUyJphys4g8tReZUndyVN5/AFyg9aPIIqQ4XkSeVUCxVUiFJZBqXSDV6gDq1P606IV0xobQbBbSHBdKe6aG5mwrUzPiqMrNoq66n8qmUab2fkjz/Iv0vHidvk236Nk+PtWqbew+rbvvjwO8e/x+++j4yNz/Vd+//9aAPgX4f3OAu0Z+o2vkN3pHHtC76zZ9u27SO/LT3wC+TfvoXTr3PqLvwBNmHvqNBfsfsGTfL6zZ+xMb9n7LxrEvOfnBbQ4d/4q9h8/y7vsXuHz5Mo8eXOf+vQv88N1xPv90Ozd/PAqPz/L43kfw62Xu//wFp49u5ejIEo6OzOaNvbM5fXgOJ/f3cnx3M6cPdfDZ6WHeOdzJxQ+W8OCHA/x06QDvHd3AW/tfYWzTKga76kiIl6MzhxJtCSM2Q0NisYWYIiPGXA3GPBUxBWrMGeEk5UQRl+BPcpwfRSmBlCYL6a7SsWB6NisWVjF3uJDli2s5fGAFcAX4lrt3v+TDDw6y9sVZtDbkkZ2qprrERqIpiNp8M9UFZuIsEWijA1GoA1CbwlCZwhFrgghSCAnTBBMoD8AvwosAsSfefnY8+9c/YT/hPzG1MIF3Xt/GqQNr6a9Po7sqmVeX9TCvs5R53WWce3MnP3z+Jne+fZevPtrPhQ9GuH7pdR789A43vnmd906sZvurA2zdOIviQjNNLQXEp2vwDnMiwhyOp1SAa5Q3TmIvXMK98RAL/gawHS4ukwkWeqJXiiktTqG1rYwFz/fz0oaFrN20lFUbFrB83SyWvTTI5u3Pc/DQKja/0seOV7o4PjKDo5s72LNqKi9MT2f183W0N6Uz2FNGdYmN/BQVcdoAjBIXStKj2L6uk/On17JwOI+upnhOHF3PvOE6RN52JFjU9HTV09xcSUVFHrZ4Pb4BHvx10t8zyWkighA/nHzccfT3xlnkj1NQAI5BIpxCg3ARh+IeKcZDHoK/TkKQWU2gXoVIo0ZuiyerspaWvln0z1rC8Jzl1NZ30dExSHNTF9Nqm1k4fzHtrR3U1dRSWVFGQkIcoeIQfPwE+AUF4OUvYIKLHZM9nZji64a9yAvHYB8cQ31xigjAJUqEpzQUgSQSP5mMAIUKoUqLUGUgUG0hWBdHqCEBc3YlWbXtNAwsomlwEU19c+keXkRVYw96UxzCAB8U0hCsMQZik2NRmrUEyCMQyCLwi5YjMmkIjTUQlWhGmWRBkWBAEatGblEgM8spbaiirqeTvrlzmbNsBUtXr2fe88uYWluDyaojxqYmO9dEWVksJcUmivIMTC1NpH1aCcOdVVRnR1OVEkFJTCCFRj+KjX6UmgMoNwspNwsp0/tRoPIkT+lKQbQnRTpvCrVeFER7jydly3gSLjUGUKr1oVrnS7NFREeskFaLgI44X5rjA2hLk9GWH0N9bjrlWcVUF7fQ0LSK5sGTNM/9gp6V3zF9wy9M33KXnu136dh5l5aRu7T+Dd7W3fdpG/tvAPfsGq+nAD8F+N8twJ0j4wm4c9djekce0Ddyh/6RXxjY/Qv9u+/Ss+cePfse0bv/N3r3PqRn5BbTt/3AnB3f8sLY97x66FsOvHmF02e+5s3TF7hw8RrXb/zIxYtnuXr5NN998ybXvj7AqZPLuXJxJ/x2lscPzsHvl/nt4SVOv7mNw2PPs/XlLlYtqWDpvBwWzYxn0bCVl5akMLKxhGN7Wzh/eiH3ftjPza8P89bB1WxdO5vZ/fWkxqtRR4tQRAegMYdiSpZjztJgyFRiyFFjLdIiTwgmsVBJY3cGhcUKkuP8aKvWM9wWz0CjlbwEf3KSRWQmBjC9J4NzH+4ELsPv33L5q7fZv3cdr6ydy9yhBpqqM+luyMOmCWTJUD2LBqdRmheDxShGJvVFqQlGqQ8nVCFCKPElWCkiINIP90BnBIGuiEI8cHb5C1Mm/hd0ChH97WXseGkmryztYuWsesZensu5N7fz2ek9/HDxbXj8Ldy/yNcXjvLV+QM8vHmGW9+/zf7R+axd1cyhfc+zdnUvu3Ysp7W9GLlORECUF74yH/zUQpzCPXCJEOAs9sIl2AMXfxfsXSfh6DgBXy9HIkJ9iJIEYDBJSU43k1mQQHpBPMk5FhKzDCTl6OgfrmLdhiHWvdjJq2s7ObJzBqf3zeX4li6W9KSzbmk3bXUFLJ3bSWVeLHlJMrLiQ+moNXPy8AJ++nqE0a2trFpayuYNXaxY3EJdZSbFeVlMq5lKe/s04uN1+Pi54OD0LM5uU3D2cMTB3YEpHg44eLvi4OeFY4AvDiI/HAKFOAaJxgGOCsUtXIiPIoQAdSTe0jC8IsOJMBhILy2juW+QqqZ2WnsGaWrvprN3gKbmVhqbm5gxYwZNTQ10dbbT2FBPWloKoeIQPLzccffxxNnTlb/YT2CiuwNTBK64BPngJg7AJcwfZ7E/rhFCPCQhCCTh+Eij8JVK8VMo8VdoCVDqEarNiDQW5PEZZNW20jB9HjU9M6nrGqJv9mK6huZTVllLjNVIYpyBhEQLplgDkdFS/GVh+MjDCYiWEmLRIbbpkSYYUSabUCYaUMVFo4wZBzg2M57S5ip6Zs9gxvPPM3/FCyxYvpLW7k5Ss5IpKEmjsCSR/EILeQVmKsqTaagvpHlaGU3V+TQUxdBcYKA+Q8HURDFVCWFMS4mkPjGMKqs/JTpPSnXulBs8qTB6UWnyptzoRZnBkxKDDxWWQGpjxVSZAinXeFGt86IzIZDelADa4r1oS/alOTWIhiwVjYXp1BRWUV7YTXXlEupbdtG54Dydy75hYP3PDG65y+COB/TsuEf7zru07rpL29j9P+qfp9/eneP1r0X43xrQpwD/bw5wx85f6dg5vlOzf/Qug7vvMLTvDkP7HzL94K/0H/yNgUNPGDz0mBn77zJ3988s33+DTUduMvbWdU6d+ZqPPvuSi1eu8juPuHf/GocPruP40Re5/t1Rrlzaxf69Q7x7+gVu33yDWz+9zeOHn/L7kyt8fuEwb7y+hpfXtdHfl0R9rZzKEhEleZ5MLfKiqTqQWf1adm9t4MHNo/DrGV7bt5Se1lyKcywkxkoxWcQYY8MwxUdhTJaiT5GiTo5Cky7DkKvEkCUlLk9GY3cWDS2JtDTEsnZ5Lavml9BcpqQg2Z9EgxM2vRO9rQl8/vEY/Po5P333PufPHmD9mmH2jqzh2MFX2bNtFa+umUN1fhyHt61mx7qFtNfnk5agQSENQKkKItoQiUQVQrBMRIgiCGFEAG4Bzti7P4ej6zM4u/wFf197zIZwasqSeX5GPSf2reXqJ0f57osTPLn1BTz4ml9vfgGPvuHyZ29y4ewhzn+wh7Pv7GRsx3zmzSpj3Zo2Ln52gJ1bFzI0VINC409QpBtijQinIEdcwt0JMoXjFuWLY4gXDkI3nHxdcPKww8FxAs4Oz+LuMokJk/6MncszePo54hvsjn+4NyHyABTmMMxJMuqas+nqLWLlinY+PL2Rz97bxOs7ZnBy92zePbCC918fY83C2excv5Lu+gKaKxNpq7KwYl4+33zxCjtereb1gz18c2Ur5z58hRXLO1mxbDZzZs1FrzUhFPng7DqRZyf8mYmT/x4Xdzs8fNxwFbhi5+mIg7cr9r6eOPj7YC/0xV40noJdw0LwjArDVx6GSClGqAjDK1yER4iQcI2KtKICpnV2kJiVSVJ2Fg2dbdS3NFBZX0lHbxud/a0Mzeynf6CbttZm0tNTCQwWYe9oh4ObE86erkxwsWOiuwN2Pm7/AmCXMH/cwoV4RI7Pp/aTR+Enj8JX/k8Ia/BTavGVa/GRRZNQUkVlxwDFTZ1UNHfSOjCDjukzaenoprmpjsrKfFJSbUQb1URGSxFr5YTo5Yh0UkLNGsRWDZE2HfJEA6okI9GJejRxalSxSuQWGSlFqZQ3VVHX2UrvrNnMfn4JjV3tJKQnkFGQTEq2hfgUDYlpWgpKUqmpL6W6ppzy4iym5sZSm6OnNkNDTaqUhnQZ7TkKWtMiqLP5Ua53pcrsTm2MF3Wx3tTbBNTbBNTFelNt9aXBJqYtXkpLrJgavQ/TjF50JfnRk+FPc7IX7blBTMuOpCrHRFVRMVPLB5havYaahr1Ut5+ka9lVutb8QN/GX+jfepfeHffo3nmPjl33aB/9H/Ht2TUOb9/f6inATwH+9w/wrkd0jz6gb+yfAL73B8A9+x4xeOQJ89+EFadg/Tuw/T3Y/e5jjrz3Eyff/5TLV77g9u1rwE98fuEIixfWsHljN9e/O8Sbx5/nwL5hvrywHZ58zONHH/Hw4SfcuXue85/s4+VNA8xZWE5HdxwdXVa6ewy0tSlorAujoTaYpnoxyxZlcuWrbfD7R5w+8TLd7TnkZmqIt0USrRMSbQpEaw1DlxCJLlmCLk2GLkOKIUtKWqUFqdWHxFwpTR0prH6hkeMHF7NjfQfDHQns39rL1hcb2LCiln07hrl74xS3b7zH9a/f5uYPH/Lpude4/eNnPLn7NT9dOcsHb+xh08q5XP/yQz4+eZC64lSSrXIUkX5II32Ry4OJlIkICg8gMCIAvxABPkFeuAkcmOL4j9g5/AOiQBcS4zXUV2XQNS2XXRvmwoMr8PhbvrlwgutXP+TOj59x/eszfHf5fb6/+h6fnDnA7h1LWLu6l00bhti5bQ5bX53F3NnTUMh9yMm3kl4QQ5DSjwBlAFMCnfDThOAa6Yd9kAf2Aa64BLjj5uOKi+sUHO2exd7+r9g7TcDJyx7PADcEIZ4Io/yRmSKJzzaRNzWFzulVrFjdz1snNnH35odc+/Ig77y2gktntvDj56/x88WPODa6k6O7NrPphdm8unKADcubeWlJGUf29DC2vY5PP1rOqbcXsn/fHEZHl1FdXYC3lx9+voFMmvwszq4TcXKZwDMT/o6/f+a/Mtl5Eh5CL7yDfXEUuOHo44mjvw+OAb7YC/1xDBLhJg5FIAknQBZCsCKMYIUYvwgR3qEBBMvCMSbGkFmShy0tEYVRRX5lAWkFqcSmWyiszqGoKouewRaaW+r/SMDCwAAmTp7AZMcp4y1bXq5MdnfEXuCKo78nzoECXEL9cBUH4BEZOL6dSSNBqI4kQBmFv0qKUK1CqNbgp9Tgq1AjkCmJLSyhsLGVgoYWqtq7aOzpo6mnj87+fhYumkNPTxP5BRkYY7UoTSqUNh3KOD2RsRrCTCrCzArEFiVRMWoUcRo0CTqi4zVo4pSobDK0iSqMKSaSCzJp6Opk+rz5lNTWEKWREx2jQR+vxpyoISZFR2puAkWVhVTWVFNTXUF+momCeDmFsVGUxkdRlyahOUNCY3Ig9TYBlXpHpsW605LoTUuigJZEAW3J/rQl+9OSIKQzKZK+FDm9yRLabSE0xfrTmhhAW7qIpswg2ks1NJRYmVqcTXllG5X1L1Dbfoi6nnPUDHxOx6of6Vj3Iz2vjl/77d45vsWoc+Q+HWMP/qfJt2/nfQZ2PAX4KcD/AQD+p39Bd43cH9/7OzL+D+i+sTv0jN2lZ88D+g48Zs6x31n+Nmx4F3a8+4SRt++w760rHD9xip9vXOLe7Utc/+F9TryxltUr69m5rZcP3lnN5lfaOPP+yzx59BFwgR9/PM3Vr9/kk08PsP/wKobnldPWn0JTl43OgXj6Z8TR0qGmujqE8nIh/X0m5s5J5t3TK3ny2xmuXDrIpo3DDA1WUFubQmqmCluaFGNCBNrEcAypEkxZCsy5KozZ41uPJBYBpuRgsgvlDA7msXvnMCOv9vLy8hpGNrRxbPdM3ju2nLOn1sKTz3h4+wx3fzoDjy7C79fgyXVu//AZH586xM6Xl7P1pcV8+OZ+NqyYS6IuEqsqhOgoIbJwHyJCfQgJ8UYU7IN/sAAvfzd8RJ74iNzxENjh4vYcokAXbHEq6qozGe6dyr5ty3hy7zI/XzvL8YObOHVsByePbOfo/o0cGF3LxnXzeH5eO91tRXR3FrFu7SAvrx+kuSWdrCwtyalqlq0aora1CH+JF2KjGPcIb+yD3XAOE+AQ6ImTyBM3kSduPq44ukzC3v5ZHBwnMNlxInYe9jj7uOAa4IpHoBsiqR9Kq4SYdB01zXm8uGE275/ZzbWv3+Lce9s5/+5m7n1/ghsXj/Heazs4umMjB159kVMHtvDO4U28d3Q9h3YOc3hkOj9dG2HThhp6emIpK1ciU7rjL3RBHBFGSKgYZxc7wsRCIiTBeAqcsXeZgruvGy6+bvzF/lkcBW44+Xng6O+No1CAg8gP52AhHpGh+EjF+ImFhMhCkWilyPRyJFoZUp0ctUWDId5IemEaGqsafYIWc6oepVWC3ByOKVlJVnESOflpFJfkk5KaQHCoiElTnmOi/QScPJ1wErjg4O2MvcCZKT7OOAo98Ajzw0cWjFAdTpA2iiB1BAEqMX4KMX7KcIQaOSKNCn+1El+FklCjCUNWNqbMbCzZ2RTU1lHZ3Ex1Syu9Q9OZO2+YoaFu6uorSM6MR2fTo403oE0yoUoyIrVpibSqCDcriLSqkNvURCfqMSQb0SdFo09WEJ0gRxOnJi47icrmRhp6ekjOzyUgIpSI6CikBikqqwJ9gp6kvBSKayuoaW6loamRivw0chM0ZJjEFNoiqEyMoNwWQKXFkxqrO5V6O5ri3GhP9qYtyYu2JAFd6UJ6MgPpTgukLzWM6WlRDGbIGchU0pEkoSEunIYUGc35JtqrM2mqq6RuWjeVTc9T2TFKzfT3aZr3Pc1LfqZz3S06N92ke9udP/Bt33mXtpF7dIw9+MOJ/xnAAzueAvwU4H/nAHeMPqZr9DFdI3fp3nWLnh036dr+M13bb9K2/Rd69/xK9+779I3dYebeX1h68GdeOnSdl/dfZcueM5w69Q5PHnzHnZ/O88nZ3bxzYi2n3lrB6TeWMrKlh+2v9HD9m2Pw5CKXvjzC/n0rOXhoNYdfe5FXt82iZ0YuDT0JNHRZ6RpMpG84kY5eA81tatra1bS1aZk9O43331vDk9/P8f33b/D2qU0cOLiK7bsWM2dRM+0DpRRMjSc2W4U5Q44lR4UlR4UuQ4oiPpi4fDlZZVoUehfMVi+Gpufw4sppvLK6kXkDqeze3MXZE6s5/96GcYB/eY+rFw7xxdl9XL/6Lh9/cICRzctYONhCVX4yTVMLqCnOxMfhWVQhAqyKYOJ1URjkwcjE/kSG+SIW+xMaLsQ3wAM3TzucXCfi7D4BD6/JBIW6k5JqoLOjjJ2bF/PztQ/5/f4Vjh/eyLEDG3nj8GYWzmpnwax25g43UVacQGaaDltMJAqZF1lZGqZPL6d3oJSMLC1zF7bT1leJNU1DsEqIZ4QnApkQ13BfnEIFOIcIcA0W4Cbywt7TgQl2zzJ5yrM4ukxhktMkHL2dcQvwxCtYgHeIN0KJL5G6UKJtUowJEgrLbTy/tIOTJ7bwxpG1HD+8mhtfv8GDG2c4fWgjH7+1hxN7N/LFu4d5a+/LHBtdw+iGWWxb38uGNY3UVCowm5wwWTzRm/yQqf3RmhVk5KYhkYcRl2jGaNHg7OHIP0z4e5y9nPAKFGDn6YiTjztOfh44BQjGEQ7wxSVEhFdkGP6ycPzCAohURmC2GUnKTCQlOxlbeiymRCP6+GhyyjOxphoIUwcSm2nAkKxAJPPCkCxDn6DAZI0mIzOFlNQExBEhTHGazET7CTi4O+DkOT4K08nHFXuBM05CD3wiRYRqJUgsamSxGvzlwQikgXhFCRHIg/FXRSHUyPFXK/BRyIiMtRIZa0UQFYVAEok5LY2MkiKKqqvoHeqnq7uVgemdtHc0kFucidFmQGXVoI03oEs1oUu1oEw0IIvVILdFo0nQYUg1Y0m3Yk4zYExVYc3UEp8bS2ZZLsV1NRTW1GBJTSVIJkGskRIkD0UkDUZqVJBSmEVVayN17Z1Mra2jvamW8ux4smPkFMZLKY8Xk6f3oDDakalmJyoNk2mKc6ErxYvWRE/akgT0ZAbSnxNGT2Yw/enB9KWFMJSjYkaBhc50E1NjtUxNttFYWkJzbTPNbcM09a6hpnc7ZQPHmDrnAs0rbtG+/jEdr96jc+vtPyDtHLn/B8D/Pb7//Pj5KcBPAf53X50jD2kf+ZX20Yd0jdylZ+Q2fbtu0bvrFr27bo+jPPaQvj0P6Ru5Tffmbxl69SJLdl5k7diXbBp5ly8ufM6t659z5cIbfHF+L/d+OsnVL3bx2u5ZHByZzZ3vT/Hb7U+5/s0HHNq7lhmDNcyeXc9La/vpHy6kqTuBknoVFQ0qWvti6BtOZHhuCj39Vsqnimlu1rFoYQFnz20CPuPx40/5+eaHfH3tbT78eA9H3trIrOcbKZuWTE5VLMnFRkxZCkxZCvTpUhIKo7FmSjCmhGJOCsQa509iUgClxQq6WuN5YVEZR0Zncu70S/z4zSG4f47rl49w6siLHB5ZyonDL7Nzw0KmVaZhjQ4j0aTEooki2McFX5dJJBqkpJpkpJgV6GVBhAs9UUaKiFZFIBb74+w8gQCRBx5eU/D0noK7x0T8AxwRBbrQ3VXBuyd2ceOb9/n9/hW+/Ph1RrYsZ/P6BcwZasZijMCkF5OdYSA0yAm5TEBuroH2rkIKis2UVcZRVBHHopX9JOXo8QlzJsooJig6CC+JP/Yid1xCfXAOEeAS5I2r0BMXXzecPB1xcLXD3mUKdu5OOPm44xbgiZvQA49AD0RSP6K0oaiskdjS1aTnGCgsjWXatFTmzapl3+hSvrl4DH79gi/PjjK6aZjRjXM5eXATJ/ZuZv+mNezeuJJNL8yirSYdiXgKUqkdGTlS1AYv2vsKmT53GsVVaQzO7iExLR5XL2eenfwMk50n4+DugIOnC04+7rj4eWLn7cJETxcme7vhHOiLV3gQPlGh+EWFIRKLUETLUWqkyNQScoszGZzbT3N3PcY4NUU1OUTbpFjStOTXpGHL1iM1haCOi8KapiU1I56MzGTik2KIlIbh6GbPc1OewcHdHp9AAU4CZ5z9XHH2c8U90IsIrQRdshmpRYV7mA9BmjD8VeMIe0QJcY8Q4SUJxUcZhZ9KjjBahZ9KToBSjlAlQySXEK5REJOWRFl1BfXTqhia0cfA9E6yC9PRWtUYEwzEZsRiSNajiFWjSzVhTLMQnagnOlGPJTOWuLxkbHlxZFYlE5NrIL4gjuLGSkoaGrBmZBKh0RKiUBCikBClVxKpkyExKEjITaO6rYWpza1k5hXS2lTH9PZ62qbmkm2NJEHuSp7eg9o4AXU2N2qtjtRZ7Km3OtEU50Frkh9tqcG0p4fRnh46jnFeOIOFOvoLk+jKy6M5dyrTilqpKu2nrm4xzf1baZt7hPp5b1G/+GOaX7pOy8v3qFnzCx1b79O+484fx87dYw/p3P3PauT/HuD/r0fQ3aMP6Bl7+C/qn8LJ/99Adu16ON7u+c8e69hx/496CvD/xtU5cp/O3b/SufvX8XWEY3fpH73DwOgd+kfv0zd6n97djxjY9yvD+39l3t47LN79PS+MXuLlPV+yc++HXLzwOY9vf839H89z7eJrXPlslDcPLeTA9iEuvLeVJ7c+5d71T/jq/El2bFpOe1MBrc05zBgupbbRSnmdiqKqSKoaVLT3WZmzMIvVL01lyZICGho0VFZIeGFlDRe/2sfvfMHvXOTBr19w79fPuXn/U94+M8riF3uoasuisD6RjHIr/xd79xnd9LnueX8/M3ueM7Ofc/bsvROam6xuy7JlW5ZlS5Zk2XLvcu+9dxv3im0gdAg1tITesek9pEEIEAglIaFDEkoSeofAd16YsMuckjVnzdpnPYcXvyXZr7y8tP4fXfd13/cVmxNIVE4A4ZkmQlJ8sMR7EpbsRVSyJ+YQIT6GIaSkeNLXnUZPWxyj2+O5fGYDPP+Ke9f3cefqx5w9uo59O+dz8P2lLHi7naykQIJNKmLDjVgMatQqCSYfN8L9vQgzqIgyqwkzqTH7uhFk9MLir0HtLkcuscVZbsvQN/+BIW/8lqFv/jcchf8ToePvKS22cvSzDdy8+jkPbp3ixOfb2LXlXfZuX8bqZW/TWJ9HfKwJi9mdsGA1Ol8JI+uz6O4pIzTCnaKyOCZMb6O4NhVdsDvegSo0gZ4I1WLEGmfEWpdXANu/BNhW5sBwkQ3DHIYy1H4ovx/2J94UDFaa9s4CHJWOKLVydEFeBMfoiIj3IyxaS3J6AFVVCdTVJNPenMm6VZO5evkjTp9Yxd7tk9m6biIDSyezfM4kNixewKYlS5g5tg9rqJGEKD0mg4SAYCnBkU6k5Rlo7ctm2cDbFJRloPf3ZajtEH4/5PcMtR/KMOEIhgvtGCFxYLjYnqFiO4aKHBgmE2LnIkPgrkDoqUTq6YLS0w1fvTdqjTtyhRi9WUtheTY1zeXklqaRXZKMIUyDIUxDYl40CblRBMb6EWQ1Ep8VRWxSJKlpCcQnxeBn8kEkd8TWcQR2YlsEMgeETo7Yyx1w13kQnhRJWGIEniYN7gY1ppgAFH5KZHoFYq0Ljt7OCL1dEfuokOg1yAxahFovxL7euBh1eFj88Qo0ojEbMIVbiEmKobaukt6+Tjq6m0hJt6L2VeHm7Yy3WY0+VIs+TId/nJmA+ECM0WaM0WaCEkMJT4shLC2cmNwIwtKDiMmJJbOikIyyckIS0lAbLbh469AFB2OKCMEQbsY32EBQbDjpRXkU19ZRWl1NfV0Vo9sb6KovJi/eH6tBREaAgKpoKfVWKS2JUpoTJDRZZTRbXRhpVTEy3ov6BB/qErW0ZXnTlW/cM8X6AAAgAElEQVRkVFEc7QU5NOTUUpPbQ3XxLKqqV1DRuImRY/bT+PYJaqZ/SdU752lYdoOGVQ+oWnyTpjX3aV53j5aXAP8Vvi8B/uV59bcbsH7tLuhfVgP/Et/XAL8G+O+e1oGHtG1+QtvmJ3RsfkT3pgeM2nifno33GbXxEd0bH9G1+SldGx7Tu+kBk7ffZ/rmq8zq/5rlW0+z5+MzfHPya57c+p6nt77hhwsfcuboCj7eNonPP1kA90/y7NY3XDqxnwO7NjJv2mjK8mMpyguipjaM/GINZZU+FBS7U1jiQXmVls7OcBYuLGPJolrGjUmluMCX1Su7uHLlA548/ZqHj07x482j/HTnBI+5yIFjG5nxbgcVrank1sSQVhpOYlEwCcVhxORZsCRqiM70w5pjICrZi5AYBSHRUkKjpISFi8hI9qC2NIDbNz6B56c49PFC9myawtrFXezdPIN1S8cyrqeEhGgfdBoR/gY3zCZPfH1dMZs8iY/0IyZYQ1KUH0lRRsy+StQujrg7C1CIRyATDMFZOgKh/R+Rid9EJPgDbq62eKrsaGrI4tSxbTy5f4rnT87z/aUDfHNiDwc+XM/c6aOoKk0iOc6M3kdOTKQv6akWpk5uoaoqiezsEMZOqGPu4vEYwz3x8lcQZDWiMiiReMuQ+7oi1CiwVcmwVcmwV0qxV4ixlTkwQmzLUMfhvOkwlD+MeJMRInvESjlOns6DV1F6iVH7OeNnURGTYCQgWEVImAd5eeHUVqdQV5PM6N4yli7qZv3adtaubOa9uY1M6atiXPtItqxYwYbFK2ivrMPg6U5eaiyRIWpCQlwoqQijsiGSWYsaWb15GnqLGpGziN+/+Qf+MPRPDHewYbjQjmGOtoP4Cm0ZJrF/2QcWYuMsws5FgsBNjsRDgatahdFfj8liRKNT42vSEJsUTmF5NuX1BRRVZxGTEoIxxJsQq5mk3DiiU8MITwwhtSCJ6IRwUtKtxMaHo9V5IHYWIHYWIHJywFY8HBvRMFS+bgRGBRAYFYBPgBYPgweeRk/UZi9kWjkirQyRtwKhVoFI64bE1x2JXoPUzxsHLw+EWi+UJj2aUAu6MAv6kEAMoQFYIixUVJXS2tZAU2stqRnxqH1dkasc0ZrcCY0PwBDuiznGSGCc/+DGq5gAAqxBBCWGY0kIwZIcSGR2JMklWWRXV5FVXktsZhGGkDhctf4YQ8MJio0kLCGSYGsogVFBhMdHk11SyMjmJhpG1jChr5Px3SOpyY0mI0RJbpic+iQ3OjPd6c7yoCvTnc50Da3JWhoS/ahJMFFpNVMWb6Yhz0JrSSwdFYU0lzVRUzSOypKF1I/cRmPXYWr7TtD09iWa51+hfsH31C6+SuOaWzStv0P96hs0rbtH8/r7tPQ/eDWZ7ZcBMW1/00L75ezv/8kRpL8F+NUz8DXAr/P3BHjwm+ZD2jfd/3MFPHCf7g0P6R54TO+WF7Stu0/n+ttM3HyLqQOXeHvVcVZtO82hL65w7uuzPPzpMg9+OMnVs7u5cnqA70+v4+6V9+HZGV7cOsvJ/bvYv72flfOn0tOaT193JhMnpDNpciKjukNoaTHQ1uJPd0cw48bEsXh+BQOr2li+qIlF8xu5eH47cI7HT77h6g+HOH5qB4eObeHMd5/Sv3MOvZMryK+NJasigpTiUJJLQkkuDic6N5D4AgvRmX5EpvkSk64lKtmTsDgFQRFSwiIkjOpIYe+OmfDiG54/Ocmpo6tZu7iTKaPz2LVxGvNnNlNVGkmYxQ1LoBsBgR6ovaXoTe6kZ0XR2pBHdkoQafH+FOdEU5gVTZo1iLgwIyEmL6T2f8JFPBRn4ZtIHX7PH373G+yG/RZ3l2F0tOTw09WD8PN5eHEJfr7Ekzun+WT3Cka1FFGQGUFGYiAp8f7ER+uZPq2dObO6yM4MZsmi8SxbMYWq5hzcjXLM0TpM0XpkWileFi1OOjeGKgTYqmTYuUqxc5FgqxBjI3dk+EuAhwiGMVRgg6OzBDcfd3z9ffDxV+Old8HXrCQgxIPQSA0xcb6kpAVQWBhFc2M2vaPKaGrIoiDfQmdHFG1tYZQVmSnICKK2OIsda9awcclK6vKLKM/Jorook4zkQPLzgpk0rYoFSzrY9fFccsvDEClsByvxN//AGyOGMMzR9s8R2TFMZMdw6eBGLBu5I8NkAmwVYsSeLii1Hhgt/gRHhBAeE0FQuAVjoB+BYSasKZFkFSRRUpNLcXUOkQkh+Fl8iUoMx5oaR3jc4Ks1OZbUjHiiYkNQe7sidRHiqnbGzUuBROGIt1FNcHQgQVEBaExeePp5YAw14Bvog1wtR+gpQuAlRahxRqgdHNIg8fVErPNCrPNCotMi1fvgYvTDM8iMX0QoAdHhBMdFEREXRXFpAdU1ZVTVlpCeFY8xwAs3jRSDxYv4jAjMkXoCYgwExBjxjzZgiDZiignAFGPBGGtBF+lHdI6VnNpyihqaKa7vIqeilZiUYvSB0Wj9g/APCyU2zUpKTiLRSRGERAeTnJFEbX0V7W1NTBnfx4zx3XTUZFOebKQyUU1bljd9hb50ZHjQlamlO9tIZ1YQzekR1KREU5oQQ3FiHGWZCdSUFNJU20Fj/dtU1y6lcuRORnYfp2XSdzROu0bLgju0Lb1P4/LbNK26Tcv6u7QM3KFx3c1XALcOPPwzun+Zf+8zrv/BK4D/dm9Ma/+D1wD/vRH6z5zWgYc0bbxP08b7tG64S8fAXTr779C1/u7Laykf0rsZOtc/pnfgHlO332PGxu+Yvuo4y7ecZN/B81w4fZ6nt6/w9O4Zrl/aww+XN/Pk1vtw7zOe3z7Ct8ffZ+fqBXzQv4z1i6Yxa0I1i+ZWsWpFFTu3NrJkYRYLZqeyelERm9fU0b+kms0rm9m/cypH9i3k8tmd8OICvLjIpUv7+PCTVby7ZDyTprcw690exs2oo6TRSkpRIGklISQXhZBSGkZKSQSxOYFkV8UQmuxNULwn1iwdoQlu+IUIyCkxM3dhCytXjuHOT4fh+Wl49jXXL+1h9+apbFg1mpWLu1m7fAwZqTp8tQ5YE/yISTCgNkhJzI3i3RVvM+6telITjASbXSjNi2HSmJHMm9HH2+Na6agvpjQ7nrzUcNKtgaTEGDFpJcSGqinICmbN0vHw+Aw8Pc2LJ2fgxSWe3vuGbf1zaB+ZS0tdNukJZgqyIyjJj2H1smmM7i7j7UlNHD+yhYmTGzGGuqM2D1a/Hv6uOOuc0AT54OAuQejphJ2rFFulDDsXGTbOokHEXp6xHeo4nGGOttiLBcjd5Hj7eWII1GAJ1RKXYCInLxL/AAUpKUbKymKpqoinujKJ6sokigpiSEs1UFZhITVdTWCAmNQEI9XFGexYv5IV8+dQmpVCS3UhFYXxpCToqa6KZeasRkaNLqC7twA74e+wlw5niMMI/mgzjDfsRjBUYDMY4SDAIyQOg7dhyewZLrVjhMweR1cJLj4qNP46Iq2xBIQGD97d7OuJytsNT50KQ6AvodEBRMWHUFlfSn5JLqFRIViTEsnOL8CalEpIRDiJyVbSMhOIS4jAFOCLj94Tg78WrUGNi4ecoAgzKq0ShaccH38N+kAfFJ7ywcEVajkObkLsPcWD921rXRBp3QYvBPFVI/LRIDfocTLqUZoMeAaZMUSGEZoQS2RyPDGJcRSXFlBUnEtBYSYp6bEEhvji6euM1uhGYKQvgZG+mCK0GMJ9METo0Ef6oQs3oA0z4BNmwiNIR3hWIjl1dVS09VDXOZm6jmnkl3cSk1SEMSiKwLAwYhOjSc9NJDl9cC5yUkoUpWV59PV2MW3yOGZO6qGvqYiROSHUpPrSlO5Fe4aG+nglrak+dOYE01UQT2tuGvXZOVRnFVGaXUZ2RiXFpT3UNc6noX2A2s6PqO35gpETL9M0+ybN8+/SuvQhbWse0bLmPk1r79Ky/v6r3c6/VL+vAH6J5T9bLPwz+TUA/y3Cf/n71wD/B4DoP2v+bYAf07rmEe1rHzJm00Om73zA7K3fM2vtCd5de5iN2w7yxaGj3P3hHDy7xL0fP+H7c2u5fWUDP9/6iGc3DnD8ozX0L5zMxxuWsHHJZOZPqWDN0hq2DFTw+Wdd7N/TzN7NI/lgSxO7141k3YJSdq5q4+KxlTz56TN4/A08OcfVbw+ye+cS3p7RTlVdOpl5EWSXRlPWEE9SgT8JeSbSSoJIKQ4mtSSMtLIo4vODicsxk14WQUKeGf9oF8KTPKlsiWf01BLGTiplzNhivv5yK8+fnoFnZ9i7Yzbrlo3i6+PrmT2tkqXvdVBZFkFgoBw/fymWKE/yqhOZMLeXZRveITXTgr9Ris5HQEy4FxmJARRmRVJVmEBlQTz1xalU5MTSXpPDvKmdvDOxhfVLJtG/bCKnPt8ID0/x7O4xfn74FTw5y/dnPuDdme1UFMRQnh9LYrSe+Ehf2hvymDi2ntaGbE4d382eHe+Rnh6I2iDFJ8Qd7yB3lHonPAI8kWqcGCK3RRPsh61S9hcASwYrYKkDw0Q2DHEcjr1YwBC7IQy1fROpkwC11pnAYA0paUFUVCWRluZPVJSamCgvcrKCKC2OpSAvgrycCEpKYsnMMZOUqiM+3pe+UVVMfquVPVtWMm18K0nRelJifWmsjqetMYX3FnSyetUkEhL8ULnZIJYOQyBzwEbswFCBHW/a2zDEYcRfAWwjFWAjFTBMMngcyNZJgNhdjpveE2+zHq2/AXdvbxTubig93XDXuuOuVeGmVuKqdkaj9yC3KJum9maq60cysqGFtrZeKioaSUnNIj4xlpR0K4kpMUTHhRIaEUBAkB8avQcuHnJcPOS4eSnw8vPA1+yNWu+OXCVBpBAgUgpxcBNi5y7BwVOOwMsFR83LmcVar5f9Xy1ORj9UZjPqYAumqCgikhOJTUslLjmRgqJ8cvMyyMhMJiklivBofwKCtQQEawiK1GEK1eAb5IGvRY0+zAdjpAHfMD+8Qwxowoz4RocQkZ1Jdm0DlR3jaXtrHj2TltDWO5eq+jGkZRUTn5yCNTGapJQIEpPDSEgMIiMtipKiNHp7Opg66S1mTuphbHsZDQXhVCVrqY53o8aqpDZeRVOaHx15UXQVZ9JeUkpLSR3N5e00VE8gv2gKxbXLqW3fSePYz2maeI6Gad/TMPsmDQvu0rzsIS2rX2LT/4DmdfdoXvuAlnWPaV3/ZBCkvwD4b5H8y2fVL2b8czdj/Uv5Bft/DuaW9fdfA/z3Rug/c1oHHtK86RHNmx7QtvEenRvuDl5H2X9vcDJS/+C31q7+R7y16RFTt91l7o5rLN15gQ17z7L7o+OcOnGSH78dxOP5w8NcPrOM08fm8NPF9Ty/uY9b5z/hi/dX88Op/Rzc+R7L36lm2/p69mwr5czJXr4+3MeFzyfwzafj2LWyitWz8jm4fTyPrn0I90/A3S+5cGIXe7a8x8J3RtPYkENGdjgZuRFklcSQVhhIdIYPCQX+pJUFk5AfQFKhhfSyCJIKgwlL8aW4MZmMsjD8wuWkFwcya3E7PZOL8LMI6OrJ5/y5vcAlbv14hFVLetm8fiLfnOhnyoQi5s4eSWNjAtZEbwLCFGQURfD2e2N4e+lEsiri0fjZo/EehskowuDriMzxdzgM+y1KyR/xcbXFyfb/w8n2d4TqFdQVWqnOiWJ0Sz7jOwsYWDa4S/zpraPw7AxP733F8QPrWLGgj0mjq+hszKWvvZSqonjG91QzrqeaZe+O4/D+9XS15BIU5IopzANTtBZXPznuZje8gjSDgxc8pCgN6lcA2yqk2DhLGC53ZKjUgaFiG4YKR+Aod2SIzZsMs3kDhasI/wAvYuMGq9/6+nSmTBpJVWUcyfE+ZKSYKCmKobzUSmmxlbLSBFLSg8kviqe8Io3588YxeUIrWwbmM31SPRXFIYzuTmPtii4OfbqI06e28t78XqIj/FDKhZj9jQgkjtiIHV8B/KZgxKul5yGONoPncEU2DBPZYCtzwNFVgkytwMVHhauPJ2KlMzKVGwq1O25aT9Q6NZ6+Hrh6uuDkKkOrUxMTF0ljcxOTJr/N+HHT6OmeREvTaCrKGigqKSQnP42M7CTSMhOIjQ8nIMgPX5MGH+PgbOOo+DDiU2MwhxjwNWkICDXiZ/HFyVOOg5sYO3cJ9h4y7D2dcVArX41MdPT2QqT1wcnoh9JoxNXfiD4sjLjMdHLLyyirqaK4ooSS8gLy8jNJTo0mJs5CVFwA0VYzkQkmDMEeeAe44RPoiSnKj6B4CwHWIPzjQjAnRmJJTSA0MwtrQRX59b009c6jd9JKxkxeRu9b82hs7aW8uobsnBRS0yJJTQ4lLTWErPRwcjJiaWmsZtyYLmZO6WVCdxXNxVFUJPtQm+xFc4aW9mwTXQVhjCpOobO0gLayOjqqu+lpnkbvqFXUt+2mpvsIDWPP0DrlGu2z79K68CFNix7QsPQuTWvv0rT+Di0Dd2jdMAhe89pHtK19Rmf/i0GkBv5cnXYOPKKj/yHt6wdvxPpbgH8Z0PDL3dC/FuC/wvzlz68Bfg3w3z3tL/u/HZvu0bXxHt0b7tG94c894LHbYNLOF0zd9pgZm2+wbM919h69w5dnH3Lx8k2e3L/J3R++5PmjL+HnI3x3bjmffTCWrw7O4caF7Ty/cYILR3bz6MpJPtu1iDkT81i+II8VS5P59KMaTh7o5MF378KPazl7YBKHtvVx61w/3P+cx9cPcPKT1Sye3s7o1iLqKlOJifYlIMiduNQAUvPDicsxE5HhQ0JhICmlIcRmG4nLMZFaHExyoYXkQgvxWUaiUryJy9BRUhdDfUcKWSWBmMMkrFw1brD/+uISu7bOYeu6iZz+Yh3b1o2jvjSIDWvGUpRnIDbWjc5ReSxaPYH5qyZR1JiORD2UkGhXdEZ7dHo7jAYheq0DOk9btMrhONv9D1wd/wmnEb9FI/uf6F3fwOZ3v8Fd9A8kBsuZNa6Um99+zLO7x+D5OW5ePcihD5dz8uAGrp37lNPH9/DVoR1sWTeXedO7Wbd8OhfP7GPc6ApCgtwIi9AQFKcnNDkAlb8r3iEaPAPVOOmUeFp8+INwGLZKyV8BbCMTvayABzc62QhtGGLzJmKZAEuIHwVFKdSOzKWto4QxY6rYunU+GwdmM2dGC7XlcWSnminKCaWsIJK89FAqSlNoGllIdWkqY7oqKcoKY/n8XjasHMfAyl5OHV/JF58v5odrH3Lg05UEmJWoPaR4e3ogkciwcXRguNCBIQ62vGE34iW69gwT2b3EePCLwjCRDfZOjojd5ci9XJCpFYjd5TipVbh4e+KkVuHgLMZO5oBUJcdLr0YfoCMgZHAgfX5hAZMnT6Wvdxy1VU3UVrVQV93I2Ld6aWiupqQ0l7zCLJJSrYSEBxIcEYQ1OQ5rchz+QSa89V7oA3ToA3SotErkKgkyTxkilQyBuxN27nLsVM7YuysReLrj6KVGqPFCrvdD4WdE7uuLzNsbTaCF5Px8mkb1MHbqFBpbW2hubaKyqpTkFCthEf6EhhsIjdQTFOaDf6gafYA7xhAvwhICicuIJjYjltgMK/E5qQQnxWOMtRIQm0pcVhXFdWNoGTWL7rFz6Rs/h9Hj3qa9exSVNaXk5CWSmRVNVmYE6WmhJMZbKCnJoKu7jlnTOpkytob2Cit1mUba8iy8VWllTHkKfRV59FRU01beTFNZHy31M+nrWc1bU/bROfUsjVOv0jjtJ5pn36Ft4WPalj2jZeVjGlbdp7n/Ls39t2nbeI+2jQ8GMVrziPZ1P9M1wP8RwL8g/GsB/tsq+Bd8XwP8GuC/azr679Pdf4+e/ruDQxg23KF380PG7vyZiXth6ocw62OYtQfmbn/M4h23WLvzEtve/5rDR85x+fw5frh8FJ6ehoef8+2ZtXx5aBa7NnSyZ8tYbn73ITz7nud3LvHN53vZvu4dtg9M5O0pGRQVShg31sCODUWc+LSLH87M4buTc/jmwAy4/QmXv1jL2UPrmDehjs66DHJTLcTH+RGfaCI+xUxkkoGgeF+Ckg0EpxkJSTcRnmkiJstEfK4/qQUBZBRZyCwIwJriTWySF0kZOjLzzRSWh5Ge509QmBMHP10Oz89w68o+Fs+sp//dNm6f386K6VV0VQaxdWkno+qjmTO5nLUrRzN/QQfWVB1BsZ4Yw5zx9B2Gr8kef4sYS5CMUIucmFAlabEa8pMNZMZoiPWXEW+RYlT9Hl/nfyAzRkFreQATupL5/tL78OICj+5/yd0bX/D83te8uH8G7p/n9vfHuHnpCw5/2M/Aypl8f/Ewa9fMoqIqiZqRmUye1UVVWzGZFamEpARjiPbD0+KFTK/E0csJgdoJW6WIEQoRI5zE2DlJsHeSYC8TYysUMMzeFltHO4bZDcVeZIvaV0VUbBA5BYnUNxbSM7qGJYsnsWzJRFYsGsfqJeN4d3oL7VUJVGZa6KxKZMHkFnrqcyiMN1GWYKItP4KZHfkc3DKHH8/u4suja9i7dx67P1xEXXMWar0MqYs9QaFmBBJHBE5SbCRihgrteVNgyxBHO4aJHP6qCh4qtGW42BZbmQMOCkeErmLEKukgwBolci9XnDRuOGmUKHTuuPt74xOkxxBmwhhqwsekJTwmlPqGGvpGd9PUOJLaygpaGupoa21g9JhOmpvqyMvPIi8vh6ycbMKjY9Cb/FFpNDirVIid5djLBs9R28vtsJPZMkJqi61cip1CgcDVFYGrG/YuSuxdlIjc1ci8tEg8NYjc1Yjc1Ug8Nbh46/CPiKKotp63pk5nwuSZNDS20dTcTnllBYFB/pgteuITQwkN9yMsUk+M1UxSaiip6VEkpYQTaw0iIiqA4AgLARHh+AWHogsMJSg6kbTccsrr2mnsGEtLZx9dfW/R2N5KeU0ZBWVZ5BankpUXT0pGBNbkQGISjNSMTGfihErGjMplZHEI5WlGGnMi6CnLoauojKa8BmpzR1NVOIOSkoUUV66iftQHdM06TcuCqzS9d4uWpfdoX/GQ9tWPaVs9iGzr2v996feXOb4d65/Ssf7py4lsv+559e/pAf+L+b8M8K8F+l/Ka4D/f5yO/vv0Dtynr//eyzGEt+jccJeOjffp2vyYvi1PGbPhIRPW32Xmhtss3nqdNVu+YdP2wxz5/Et+vHKRp7dPweNj3LyynbMnl3Dq87lsH+hi+4axXP/2Q3h+lRePrvL49rcc3reRxe92MmVyDmPGRjBvfgof7K7n3JcTOXtsCqsW5LJrfSsPr+3i0dV9HP94Oe9Oa2La6GraG3MoKogiMdlERJyGsARvwlP9sKQYsKSbCcsMICozgOh0AzFpOqypWqwpXiSmepOQoiE+wZOIGCX+FjGmQBEJyT40NCZx5dKH3LtxiD2bpjJvcjk7Vo3m0La3mdGdzp5VfZzYO5f314/ng03TmDahlLx8C3p/ESGxaoxhzgRGKQiKciI4UkF4tCupKb6MrLYyc0INa97rY+faaWxbOYFPt89m59qx9C9qZ+e6Xrav6WJ7fx+nT23m3t0T3L15jEd3v4QHZ7l/7QseXD/B3W+/4MsDW9i2dg5L5r3FF4e2sH37e/Rvmsu8pePIr07Gmh1FUHwAPmFa1MFqVGYPZHrFS4Dl2LgIGaFwxFYuxk4uxkEuQyCVYucoZIS9HXZCewQSB1ReboTHhJJXkkVNYwnt3bWMHt9IbX0WNTUp1FcnMXlsJZtXTmbHqiksebuZd0ZX8M7YarorEugujqMpPZCiYBWLeku5/sVGvv50FVsHprJ6zQTGTKnDEqdFoZHg6qPA26jGUf7vBViGVOPyKjKtKy5+nngE+OAd6odfpBl9mB8as4bACH9yizNpaKxi5MgKmkZW0t3RSGdnI+Mn9NLR3kRmVipRUVH4mwNx9fBCqnDDXiTDRiRhhEiIjXjwVqzBizlssZHaI3BxwdFFhcjVA6HSHUcXFY4uKoRKd8RunkhUasRunq/eO3v54GsJJTmviJEdPYzqm0RzczftHT00NDaTkZVOakYi2blJWBOCiYg2EBVrIjbOTGycmegYM1FRZqKjBycohUSGYgoNwWixYAoNITzGSmxKGolpmSRkZJFfWkpxTTlVDVWU1peQV5ZJakE86QVxZBVbScwOoaDSSmNbJm2t6dRXxFCRGUxVRiyNeQU05DVSkzOayoJ3KC9fQ1HVVgoaP6L2ra9oX/ADzUtv0bDiNs2r79G69gHt6x/R0f+Y9vWPXr3/1/J/+xn3GuDXAP+HTUf/w8Fe78A9Ojfco23gLq0b7tI0cI+W/ie0rn/CqP6nvNV/n+n9N5nXf4lF67+gf+tnHDl6kp+uX+T54zM8u3eYKxc2cOrYu3z28RRWL61jy8AY7tw4yIunl7hz8wy8+JFLFw6wfHkPK1Y1M7C1lYFNNWzfUsVXR8exfaCW2iI35k7O4MsD8+HRSS6f2sFHW+ezadVUZk9roakhg8ycIOKSfIhO9iE63UBAoi+BSTpCknWEpfgSk6YjMdtAdqGZorIgcvIM5BWYSEhwJzxSTniEM8EhUgqLglm0uIdbN49y6fxeNq+fzPtbZnD5y00c2j2PpTPquX1xL89+OsTRT5ayYE4r6RkGgsLcCYhUE55iQm2Wv9rYlZpjoqQyita2DKZMqGHZwj42r57G3k3z2Ll2Gp9sfYcda8ezYWkPO9aNZduaXj7eNYOTxwa4c/s4N64fflkBn+bhD8e5feEQpz/bwvmjO/lwy7vsWD+Xo59tYO6cLto68ympsmIIcUMXosbTX4WLnwKlSYmrSYVU54xALcfeQ4qNi5DhzgJsZKK/AthBJMZW4IBQJkLsJMLFXYGvUYs5zIg5zI+AUB1BYT5U1mRSWZ1KcWE0dRVWZk+qY2DZOLavnsKeddP55rMBju5Zxv6Bd1g6vpa57QUc3zafa8c2smnpaGZMrmL8pCqiU/VIPIcj9xKhDdTg5C5FrIU1eA4AACAASURBVBD/KoAHd0PbvQLYUSkavDbTXYbES4HYS4HUW4ncxw1XoxceQTq0ESYMMYHowk1oLTp8A30Ijg4kOS2O/IIMqiuKaayvoKOzkYlTxjCqp53M7DSM/iYkTs4MtbFnuL0jbwy35U07B4YLHRkhcRzckS2xY4TMDhu5AyI3N4RKNxxdXBEq3V5FoFBi76TAwdkFgUKJyFWFzEONQqNF4x9ARFIKueWVNLZ00tbeTVd3D+2dHTQ211NTX0ZeUQrWpBAiYoxExfkTlxBIbEIg0dZAouICiYoNItIaSmRSFKHxEQTFhGCOtOAfZsEUbsEcHoJ/RAjxGckU15XR0ttKXWcNGcXJhCcHEZ0WTEphPOmlKaQUJ5BVbKWkMpmqyhQqChMpyUylOL2Q6rx2qgqnUlW5gqqGXZS3HaCs90tGTv+ezqUPaF35YLDSXTdY3XYOPKFrw1O6Njylc+DJa4BfA/w6/+YHdOAhbRsf0LrpIa1bHtGy+TGtG3+mfeAZPQPPmLDxEVPXXeftFV+xdONR9h0+y/kLl7h+9TQ/XT/I3VufcOXyJg4fnM36tS3MnVPMzm0TefbkBLduHufCuf08fHCRa9cO88n+d3n/o6ms2tDA7PlpLF+Wx0fvdzJ9UhyFWU5M6kng/S0T4dkpeHaeG98e4PiBfpa9O5b2tmyKiyNIz/EnPs2H0HgPwlJ8CU7yJShBg8XqQXiCJ8nZOkorQ2lqsTJ6dDYdbYlYYxUYDCNIT9dSWxvD1KlVfHZwNbfvHOeH65/z7YWPuHn9MI9un+DHyx9z7vhmHt84xosHX7N2xXjy8kIJiVITmxZAdEYQgQlmvILd0IY6YbGqSMo1U1gRRWmllbKyWMoKYyjNj6IgNZDEcC8Sw1SEm8REWaSkxqooyPBh7Khsjhxay53bx7n+3adc/GYP9699wc83vuLGmX18sH4Oe9bNYtfamaxdPI5ZUxspKwojPEJJWLQb1nQj+lCvXw2wrUyEvUz6CmA7RyFqrTcqL3dc3JU4ucqRKiVIlEIkSntkrvbIlcMJCHInKyeU9tZc5s5oZeWi0WxfP51j+9bw9OZXcP8cFw9vZvfSiVw9tIn7p/cyMK+T0c0ptDYkUlgWjiZAgpdFgYtOjrdFg9DFEbGrFAfnfx3gPx9HsntZcQpfASxSSRGrnf8MsN4dpb8GdYgfvlFm/GIt+EUH4BtmRG3S4KpV4mPwJjTCQmJCDCnJVmpHltI9ppX2rkay8jMIDLUgUTgx1M4OW7GU4Y4ibCRS7GRSbKUSRkgcB2cUS+0YIRMgdHXBQaHA3kmBwMUFkasKkZsb9k4KRkilDBdLsZXLEbmqcNFqcdcb8A4IICjWSmJ2DsXlFTS/7AM3NtfT1dNCa0cdOQWJhMX6ExZrJCbJQlJmBCm5sSRkRBGVGExwtBn/CAPhSaGEJoUQbA3GFOWPIcyEIdyMJSaEsKQoYtKsFNWX0Ta2g9quOuJzYjBE+hIQYyAyM4LUyjySy/NIKEglMcdKTlEKlVVFlJdWkJtZQVXZBGrrFtPUvpum0UeoH3eW2mlXaF54j47Vz2hf+9fV7l8C3LXh6WuAXwP8Ov/ih3PgIS39T2ja+HhwN/SWx7RsfTL4uvkx7Rse0LziR8as/4lJay4xc81Jdh+4yJUbj7hx8zqnvvqIM19v47tvt3H29Gref38ia9a0MNDfxYnjy3n69CTff7ef01/v5dq1w1z98SCnzm5i/ZYe6ttMFFe6Mm9eJnv39NDTEUxdhY5Zk/I4dXQlLx5/BT9f4P6NY3x79iPe376QqVPqqam1kpVnJi5ZTXC0M3EZOqIz9ESleBNqVRES5UxErBMpqR4U5OmZPb2S+XPqqCwNJMA4nPRkT0b3ZLNj63Tu3zvJsxeXuPvgNPA9PP+O7y7u4/q3n/Hzw7N8fXw7mwdm09dXQXK6BWt6MFFpwfjF6PEI1mBMMOEb6YYuwhmfECe8zWJUPvYo3UegdBmG0nkoMsE/YT/0vyIY9l+wfeM3CEb8BoHNb5AI/h+S4tScOLqR2z8d44dvP+XK2Q+58vX7nPp0PYd3LmbHsklsWjSO/VsXMKmniBB/MYU5AbQ0p5KVZyY+TY8lVoc2yAs3kytKkxIXgytSnTNCjTOOXr/0gB2xkYmwkQqxk0r+CmCZ3BmpXIZIJkUoEyFxkeDqpURjcEcXoMZDJ8dF7YDSw4bgUHdKSqJ5q6+UD/cshuffcu3Sp1w8uZsju5eyb8McHp7/hJ9ObmdmTwEtVdEUFgYSGO6MIVJFWoUVlb8rrnolcrUzUnfFvwnwMJEdw8X2/1sFLHQVI3QbPOss1CgQawcBdjV74xnqhzbKjD7Ggi46cPC8rFGDzNMJZ3dnNDovTGY/jGYd2YWplNXlU1ZTQGZhGlEJUbh6e2AjdsReJkWocMbBSY6dTMpwiYihIkeGCO0ZLhn8n9rKpdjIJNjK5QhcnBGrVIhVrtg7OzNcImKYWMwIqRiRm9vgcASjEY3ZhF9oKEEx0cQmxlFYlEthSS6FJdk0ttfQ2ddIcVUWkYkBBMf4EZrgT1RKCJGpIQTHB2CI8MPbokVt9kQX5o02VIO3RY27WYWnvwc+oXpCEyOIy00mOD6c5OJMShsryK0tICYzFlOsP8EJQUTnJBBbWkTGyJGkVpYTnpZMfHY6VU2NNLT0UVDaRV3TApp7ttE1+Rid0y/TPOsnGhbcp3n5M1rXvaBj/dNXAP/tsvPrCvg1wK/zrwI8OA2pedMTmjY/onHT/cFsvEPLwG3a+28yat0PTOy/yjubv2XjR9/x9aW73Lx7j/Nnv2D39ne5fHEn506v44sjC/l030yOfL6AK99v48G9g9y/e5hTJ7dw7Eg/58+9z4VLuzlybDkLFlVRWOZOcbkbkyYnsHNXDz3dUTTUB7JySRvPH53g3s0jnPlqB1cvfcq9Gye49t1n7Nwxj9FjiigsDSY7V0dmno64VC8SsvSk5xtJy9GRlK4mOcWdjDQP8rK9GDMqmY3retmwupvR3Sm0jIxmxtRyjhxcBs/P8uLFZX66dRK4Ai++5/zpDzn5xTauXP6MBfN6yMkKo6Aoloh4IwHROnRh3uhi/HC1eOId5Yt3uArPIDmuBkek6hEInP+IneSfsBP8Iw52/4RU9AYOtr/D0fa/Yzv0vyC0++8MffM3ONj9V/Jyg7j5w1F+fniWJ7dO8vTmSU4f3MD8CbXM7i1j1cxWzh/s58RHy5k5toykKCXj+gp4660i4qzuBIa7EBjji7dFjULvjJPeCSedAomvE2KtCxIfJQ4qKbZK0SuAbSVi7MVi7IUibAWOvDlkGLZ2DtgLRTiIhAjlYuQeTii9XXD1cULm4YhS44ghyI3UrBCKyuKorElk6dLxPHzwDRfOfMT6FZP4dPsiDmxbwI4lE9i9chKzxpbQWBlNapoOfZCYuFwLxS3ZuJvdEHqKcNW5I/Nw+dUA20jtXwEscBH+8wAbPFAGeOMRokcTYcInOgBthD+aMCPu/t44e7ui8FLi4eOBt16Dj8GbhIwokvPiSM6OJSk3nti0ODz9vAavwhQ6IFDIsJVKGCIU8IbAniFCAcMlIkZIhdjIBl9t5eKX+Log9VAhVrngoHB6BbSdkwSxyhWljxceBj3ufj54GPR4m/X4mXwIjwgkLiGMhJRwiiuz6RzbSENnJdascPxCvdCFqNFYPFD5u6HQuyD3dcZZ74qLwRVXfyUuRifkOhlSHylOOgVewT4EJUdgzU8lLM2KNT+dtPJ8EosyCE2NwT8uBEtSOMHpCYTkFJA6so2sxlai8/KJy82ltKmVplGTqGicQkvPGrqn7GfM3Av0LLhJ68L7NC99RuPqFzSve077wLNXPd+2dQ9f5df0f18D/Brg//Rp3/iU1k2Pad5wn+aNd2jbdJuOTbfo2XyLt7bcZP6Hj5m96VuW77zAsTP3uf7TPS6c/ZLD+wf4cNc7/HT1Q74+sYqTny/i27MD3L/9MTw/ztNHR7hyeQ+H9i2hf9VY9u6Yza5t01i0sJa5c4qZMN5KZ1cwLe0hLFpSy/S38+jrTeazTxcB5/nh+wOcOraNKxf38/Pjczx/cpajR/qZM2ckLW0JNDXH0tqeQGlNCLVNcbR1p9Ddk0ZPbyrjx2YwfUoeC2eXs3B2OR/tmsKpI0s48OFsNq4bza6tU7lwejMvnp7i6aOvuXXzC3669jnnT+/l9Mmd7Nu7jI/3LqepIYOUJDOFxXGYgz1R6eWojC4EpwbjHuSFMlCFW5AzrhY5bgFylEYJCh8hcnd7xPLhCIRvIJUNRyj4EwK7f8Jm2P+Lo/0/MuTN3yCT/oGOjkIe3z8Dz7/l+b2vefLjMU5/1s+iSXVM68hjRlceH6ybwpq57YP91PHFTJ9UTlG+P0FBQuJTfDBFaPD0V+HkK0fmK3sFsMhbMTihx0OOnasYW7n4FcB2okF8bRwECBwlODm7oHBTIXV2QuwsRaqSI1XJELoKcPGRoza54BfqSVi8Dmu6PwVl0SxePoG7D07z2Wf9LJzbxfub5/He2020lsbw3pR6ZowppaI4hLQsA2mFQRQ1phORHYyL0QUHNyFKX3eEbvJ/E+DB6teBERI77OS/DIwQDcZVjFAtx9HLCZGPCzI/FS5mDW7BvniGG/CKNKEONeFu0eNm0uLqp0Gl88JDp0Fj9EVn0ZOQHYM1O4rY9AgScqxYs6x4+XszXGyLjVSAQCFhuFjAnxzseENgzwipGDsnGSOkYt50tMPOSYLQTY5crcLZW4VcrULs7ozARY6dswhHpRMCpRSJuxJXnRpPow4PoxYPgy9eJi3evm74GT0IjTQQEeOPNTWM+vZy6joqCI43o/CVIfeRIvYW46B2xN5TiKNGgtRPicKswsWsRG5wQuIrQ+wjx9nggXe4iaDUWGLzM4kvyiOptJik0mJi83MJTk3GEBuJX0wE+rgYzKn5RBfVkVbbRFZtExlVNeTXNFLZMpb6rndoG7uB0bOOMO69K/QsukPbooe0rHhO81poXPeczo3PXy01/yXCrwF+DfDr/BqANzygc8M9OjfcpmvTDXq33mDCzttMf/8Ocz+4w5qDj5m55jgrtx7jwvf3uHfrJl8d3cOx/cv56eJ2fji/lWMH3uX0keU8+Oljnj84wsObn3Lt/E6+OrySzz9+l8l9OcybUsrUsVnUluqZNTmT1UuqGdUWRk21ibHj01m5qot332vm5s3DvHh+nuvfH+Tnxxf44dpRHj08zc0bR9m3bwlz5zYy9q0cxozNZPRbmcxZMJL5i5pZvLSdJUtbWbmsla0bR3Pok1mcPbmcS9+s4cj+ORzYO4Mj++Zy7OB7XDi9kXs3D/Dk3tHBpe6nX3No3zIWzmnm450L2LP1HXZseoe2pix6R5Uxdkwt1kR//CwqVH5OGGJ8URic0Ub5oI7wwC1EgbNBgsTbEaG7LY4uNoicbBDJhmNv/0cEgjeQSYYhkwzBxdmGYUN/i0D4j7S2FPDdhc/g58vcuXqEi8e38e3xrXy9bwV7Vk5gSms640YmMm1UDl/uX8by+S1UlVgID5EQEiLGECB5BbCzzgknvRPOehfEPvJXS9AitTMOqsEqzEYqxEYswlYoxFbgyHA7e4YOs8VeKMFRIsVWKMBWIkTsJkPhrcRF64y7QYmnyQVtoCtRaf5UNGbSPKqI3nGVzJ7XTf/G2axfO52t/TNpqYyntz6VfVvfYdXCbia9VUZ+SSgdE8poGF2G0l+Ok94JR3cxTholtk5CHJzkvwpgG6n9K4B/6QM7uopx9JQhfDn5SeanQuHvhWuQD+6hejzDDahDTSjNPiiMGlT+PngYfHHz1aD288Uv2EhaUQrJBfFYs6NJKUgiOT8RbaAWgcvg/0HkKsVW5sgQRzuGihxxVDjjqFQwXCTk9zZDcXSVIfdywVWnxt3ghULrjthdjkApxcFFhEjlhKOrBImHApWfGq3FgE+QHz5BRvQhBnT+nuiMKsKi/AiO0mMO15JbkU5RbQ4qowu2Shvs3e0ReAkR+sgQ65yQGl1QBHjiGqxGblQi0Tsj8nVG7KvExV+LT1QwlpQkInOyiS0oJKG4nPiiCmLySghJy8KckIIxLhG/uCTMiTkEJueRVFpDRWcPFa1tZFVUU1TTTnPvO7S/NcCY2YcYv+g7+hbdoPW9O7StfE7rOmhe95zuzTBq089/hfBf9oNfA/wa4H8nUL9u8P2/lP8If/9fvu/Y+JiuzU8ZtfVn+rY+Y+y2J7Svvkbj0gv0DHzHtD03mfPhLRZ+fItV+2+zcPMZdh/6gU+PXOL6tZvcvXaeb7/cyb3vdnHzXD8/nu7n+6/6OXd0JY9/2g8PjnPr4l4uHF3HZ9um8+mWaaxdMJLpPck0lxmoyPKguy6QBROzWDSjmCkTc2lpjWVg4wSu/7ifJ09P8+LFZa5dO8K+fetYuXIqu3YtYtfuBcyb30pzayIlZQGUlJooLjFSXhVI96hkZs8qY/mSRnZuHcexg/P58vN3+fyjGRzbP4fzJ5bxye7JbO/vY9PaHo59tphHdw/z5ecruXl5N6cPr+CTrdNZNb+FpTNHcvHEJpbP66IoO5ANa6ZRWhyNyeyMJcyTwCgNmkAFnmYF6iBXXC0KlBYFbgHOuBjkyL3FCJV2CKTDEIiGYWv7R4YM+R+4KQXERBmJi/Fn2NDfMtzmvzFpYhOnv9zLzaufw8NzPP3pGNw/BTeOsn1JH2Pq4uiriWHTe108uLKPSb05ZKV4Ex+rwkc7nMhYDf6RPmgCPXHWOb1agnQ2uiLTuSHyViBSOyNwlw1WZHLxXwE8WAULsRWIsBeKEEjFCBVyJCo5Tl4KnLVOqM3uaCwqjJEakgvCySyOpqQ2iZaufFKzA8kvjqa7u4i2hnTyU43MnVjLe283MaEnn5G1Vkoqo2gfV05iYTh27sMQaUSoA31QaN2Quiuwl8sYLhLyhoMNf7IfwVCh/WCvWi7E3kn06i5oO/ngzOL/xd57Bkd9oGu+U+dW3dpzdu45E2yCQuecc1B3S63QyjnnCBISiCAQyhICkXMOxsZgMBlENAYDtrFxBBtjE21jG3AAG5Oj8e9+EGbsnZndD1un5swuH55qVVd/6CpV9e//Pm94fql+xXopIr0UoVFCP20I/bVCxE4N6ggruigHpjgfrrQA9uQYDNFeDJEezFFerBE+LOFevLEBErLTKa0rJbcym6S8BNKLU8mryiEmPQadS4fGoUNpVhGiEBAsEyI1aFCZDUj0apQmI2avC2eMB0uEHY3TgMKqRmZWIbeokJlVfWtSFjUapx6j14rJZ8UcbscZE0ZUWizJ+cnEpUQQE+8kOT2S3JIUSqpzqBhWTFZpKtZIE0qXCpFFgsAqQRqmQRqmQehUooo04EyLQBVuRuzUInbo0US40PnD0Uf6Cc/IIbtmOCPHz6C+azqDxo4nd8gYEopqiM6pIDKrjMisMuJyyvHEp5OQnc/w5hY6p06ksbOD+rEdjOmYxdT5u5m6+DDTnjvLlDWX6Vl3k3Hr79G6/h4tG+7RvP4WzRtu0LT+Os0bbtCy8ebjqej/WW/4F/2jAfy/AuD/LiCfAPgJgP8uhMfvvMeUXbeZvusas/dcZeH+qzzz2hWeP3SZ9YevsP3dK7zy/g8cOXmVox9+xtdffMHV8x/x3ek9PPhuH3fOb+Pyqc18+cFazh/fCnc+4ecfPuBQ7zy2Lmujd2kTW5c28Prm8bzZO4EtS+tYO6+KV9a2snvlWGa2ZfHMouGsXdvN0Q83cu36h1y/8TGXrxzn7Gdv0rvzGWrrs+normbS9KG0dBQzZFgcNbWR1A6LZMjQcHomFjB/XjWLF9QwdWIunU0JdDTG0j4qmsY6L1M60ti8agxTxmUypMzGsvm1XDj3EvduHuXE0bXs2zSBA5vHs3RyGUsmlXPstRW8s3cpbcNTWTB9OFO6B5OX5cLnkxIdZyA81oArSo0zRoMzTo8t3ogxVocuQo3CKUNiFCBUDkAo6Y9Q3A+lMhiVIgi1fCBREQaqq9KJitTh8UhZs2Y6F754i7Of7OPLk69w4fR+7l06wo/nDrB7VTfPTK5m+3NtHNw0nfXLWhg9JJ7aygDF+R4yM+xk50dQ21hBZnka9lgbcpccmUOBzK1CbFcTbJQitqh+A+BgmfSvABwkEhEikRCqkCLSypEZlSgfAdjiN+JNsONJsJCUH052aTSFVbEMqkslKc1GaqabgqJocjPdJPqVtAzNoLEmmdF1KbQ25bNwWSuV9WmEJRoxRff1LaVWFSKtvO+BQCZFqtdh8jhxRoVj93vROa2IdYpHKz+/BfDj6lcnQaiTEKIT0l8dTJBOhNSpRee3o492Yo714UiJxp7YJ1dSHN7kBByBKExeLxavj7CYaIqqS8kuzyYhpw/ARTUFJOTEoXdpkBtl/H/9f0+oLASdVYfdayfM78UbFY43yo8r0ovOaURp0yA1Kfp60o+msyVGOWKDDLlFhdqhQx9mwui1YPJZsUe5iEiOIiEngezCZNJyY8nISyCnJJXCyhwq68vIKsvC6DMhscgRWWQIbXJETiVChwJxmBJtjBlnWgQKjwWR3YDIbkLpcaP0eFG4I7DEpBLIq6J0RBcNE+YzdvJSKhrGk14xmrTykSQVDyMqvYT4zCKik1JIz81mZNNIeqaOZ9zELpo7O2kdN4OZC3qZtvg1Ji/7iJ5nz9G14ls6XrhC65obtKy/ReuGm7RsvPkYvL+AtmvbfcZtf/BXfeH/0Zp+AuAnAP4/HsAd2+/+zffGbbvN5B03WbjvHs8dus/yV6/z7KuXePHwD+z64CavHr/Ju6du8cnZaxw/9ikXPzvD9YsfcfPrQ/DDfm5/tZWrn/dy6eRWvju5A75/n/Mf7OSFWaN5bvIQtiwZzebFw9n53AgO93by2VsLOX9kOSdencvBdV1sXNzA6uVNfPrpbm7d/hj4gm8vH+XVQ+tYs34eQ0cWkJbtI7c4ipxiH2m5dnKKnAwblcD4yaVMm1PJ3HnVTJ9WTGdbKqNH+GkY6mN4tZP8FCE+67+QETuAWRNyGD3UR7j935gztYyf7nzAz/eO892Xe9m9ppUP981i85J6pjSm8OqWaWxY1kzbsBRWLW6jNM9DXLQKv19BTLye8BgN7mgVnngdzoAWrU+OPkKN2a/HEqHHEqZFZ5GhVIcgk/Tj9//tdyikT6EQ/QGHOZRpE0ewetVU5s8by+E31/Lw3ud8fuoAp47u4MsTe7j21SHOvLuetQtGs3L2UBZ0l/Pp+xtZMLmG/DQLsX4FRQV+Zs9uYvaCTgaPLCOpIB59uA6hRYjYKv27AA5VyX4D4CCBkIFC4V8BWGpSoLSrUDsVeOId5FenUVSTxqDhOVQOSSU9201OQTh5RX4ycrwkJFlJijOQHNDSPjyb0YMTmdxezoY1k1m1ZhIJ2Q40YSKcCVYUTiUhaiEauxGd3YLDH4E7Ogp3jB+Lz43KaiRUJXvU9xX8BsChKtFvACzSSQjVCghWhyDQCVE4tBgi7Jhi3FjjwnEkRRGRmUxkdjqxBXnE5+cRyMrCn5RCdEoaCVnZFFSWkF2aS0JWImkFqZTUFJNelIIj3IzaLEOsDsHhNeGP9eLwWjDa9FicZkx2M3KdHKFGQqhGTIhaRKhGjEgvQ2yQI9LLEOqkSIwKFFYNaocercuIzm3CEuEgLC6cqNQYCiqyKSzPpKgih9zSDPLLcxg0vIqcijyMHjOhGhFiswKJTUWIWUKIWYLcq8EUZ8eZGo7Mae47fWmxIHe6kdo8CE0u5PYoLFEZRGcOZkTnXCYt3MDo8QupGDmRipETyB3cTFRqMYlpmSSlxJOTn8bwkVX0TGpm5uzxTJsxmQlTZjF55gtMmr+byUvfY+Kzpxm/8gKdL1yic81VOjfcoGvrvb+ymn+9ivRLNfz3IPyPBvB/NiCfAPj/cgD/OoD6N09+vbfp3HqTyb3Xmb3rJvN2X2XOzq9ZuvcbNr59lb0f3eXV4zfZc/g8b7z7BUePnuKrz05z9+pncPs4D398lctn1/HFRy9w+dNtfHtqJz989gqn3tjIzucnsmvVeHatbOfdXVN4eU0Dr6wfxZk3Z/Hd8ZV8fGA27+6Yxsk3V/DW/qXw81nu3TvJ1Wsf8ebbG+maUEfNsBzsPgVpeREk5YQRm2ElLsNIYaWPpq58Zi+pZ9nKRhYuqmP6tGI6WhIZ2xBNZ3M845oTGFltpzBdSJL/T3Q0xjF9fB6DSqw8/8xofr7/MTw4AXeP8fUnG/js7Wf48v2V7FzZwuoFI5nfU8WSmSPo6aggNd5EIFpHbLyJQKIVT7QWX5wBX6IJo0+GLVqHJVKH0avB4FSgs8jQGcRo1SGo5QMJd6gJs4qJ8SqpLIxm+eJWtm6YwbKFjWxZPxUefsH1K8e4+t37XLl4mMufH+CdfUtYPLmKJVMGsW7JWE6+vZ6RgxPISrYwrDqdpYsm8PzK2TS3D8WfFIbFb0RqkyAwC5Da5Y/XkEJMMkRmJUKTAoFGgUAtJ0QuI1gsJkggfAzgAWIBQVIRIUoxQp30EYAVaJwKwuKsVDcU0zKhjhnzmmnrGkRcop7UVAsNDbnkF0YRE2sgNlJLWryBzhH5tAzNYM7EWrasn0FDYz6xaRbMEQqM4VpkFjk6p5GYlHiSczKJy0jHE4hBYzfTTxzKf+/3J/7t6T/yx5B+v+r//hbAv5ZYK0KgESDSiVDYlOh9VqwxYbgTowhLDRBflEdsQQ7x+XmkFBWRU15JWd0wahuaGNHSRtmQGsqGVJFdkk9WYRbFVUXkFmcSneDDG2XD67fgi7Ric6gRSfrzdL9/Z8DAPxIS2p+Bgv6EKoUEq4SEqEWPgSs1KREb5Ah1UgRayaMesAq5RY3KrkPnNmH1OwkL+EjLTaWwMo+qukpKBhWTW55PxdAqcsoLsficBCv67l9LrWpCdGJCdTSiyAAAIABJREFUjWK0Pj2OBAeOeBcimxaB2YjIYkHmcCG2uAnW2Qg1uJBYItGEJVJY10r3nBcYP28VzVOWMHLcHIqHtRObXkh8SgKpqVFk5wSoGpxOR1cts+d1MX/RdKbNmcP4qc8wdcFOZq/4kHnrvmL2pitM23SDKVtuMXHrPSbsePhXPeBfA/fvgfe/igX9BMD/BSD7fzOAJ/beYtLmq0zadIlZOy6x4rUf2fT+LTa/c5V1B86zfNMRNu0+xqHDn3Dy5GmuXz0PP3/Jvetvc/7sJt47NI/j7z3LiffXcfXim1y/8C4fvbGe13csYMvzLexYM4ajr0/h7IfzuHBiKVfPrefrj1dzZO88Dm6dzrULr8H9Uxw7uplXD65k/vwmUjJcpOaG40+04IkzEpFsIZDpIL3UR9WIJEZ15DG2O4/GziwWLK7j+RWjWLOygcXzBzFpXDrtY2PpaIxlXHMCWUmh5KaKmNCaxvwZlezdPYe7tz/k4f2T8NMJHlx5g8O7pnL6rRV8+dFG3t63lCWzRzJ/5mhKimJIiLcRE2cjKtFORLwdZ7QRX6IDb5INbZgUd6wFs1eL1ibFZJMT7reQkxXL0MF5NI0sp21EGYkRWhqqU9mwYgKrn2ll/vQa1q9s5avPXuL+nVM8vPcp8AU3fniPi2f3cPS159iwvIktz3fw3ZmXefeVFbSOzGFiVy0rlk1m+bKZlJT1QcIWacIcYUDr1aBwK5Da5QisEkJMMoKN0r7q16RApFM9BnCoVEqQQMgAgYD+otDHubshSiFCnQSpWYbKLkPjlGMIk5Ga76duZC5LlnezcGELuTlOstIstDUVU1waS0KSleQ4M5nxRjpH5NM5MpdpnYOY3jOE+HgdCZlOXDEGzOE6olKjiMtIID45idziYqxeD0qziQFSIX8WBPGUMPjxENYvwQxBciHBCgGhKhECza+kEqIwSJHrJUh0YmQmGTq3CUesl4jUOCIzE4nLyyY6K53ojAySC4uoGt5Ac/ckJkybx8QZ8xjb1kXHhAmMaGykpLKUovJCCoqzyMhOICMnDodLg1IdTEjofxAq+AMi0VMIhU+jkIag1cmQ6GSI9ArEBiUyswaFVYfCqkNqUiPSKxioEBKsEhOqkT7+jNphxOCxYQ13EZEQSXZpLnWjh1MzciiFVeUUDx5EVlEJTn8EIXIZUoMGmVGJQCtGZpFj8RtxxdmwRJv7/rdmLVKrCYXDjszqQKC3EKK1EKq1EaKx408tYGjLJCbOf46pi1fRNnUe5cObSMkvJCk1jsz0SLIywykujmFEQx5TZjQyd+FkZsybQ/e0pfTM28rUZ95h6qqzTHrhIhPWfE/PpptM3Haf9k19gG3ddOs3VvTfm4b+df933PYHTwD8BMD/ZwP4f2ZBd227y8Rt95mw8RrTd15n+ZsPWP8BvPj2LZbu/oo5648x78V3WL3jQ15/9zPe+fAEF789x89c4vr1o3z5xU6OH1/JvpensmvbdL7/5i249xmfHN3Oqy8tYtemCbzz+gyOH5nN4QMd7N0+ijf3jeONPZM4enARV77Yz+XPX+HUB1vo3TCNDS9OZdy4QcQmmknK8pCUF4EzoMMVb8CXbCQ2x0F6uZf86igKa/0U13jpGJfFwgXVbN3UxcF9M9i/ewob1zSyaFYZU8ZlMKTcQoTr9xRla3hm0XA+OrqeBw9OAp/x093jXL3wCqfeeZ6dL3ZzcPsczhzbTu+GOTSPLcMboSEq1okn2oY71o492oLRb8CZ6MSd7EYdpkTrUmBwKnCEaYmJdZGfm8DQwXmMrS+lfWQ5K+Z1Mae7jt3rZrJpRQdDilwUpiqY3JbB3h1T+f67t7l39zTwOdd+eJfL5w/y3bl9fPz2Ks68v56bF9/gsw928vqeFSyY2UptdR75+ak4w6zEpcZij7RijTShD9chdUgJ0oXQTxtEkEGCwNIHX4FR3rcOo1EQqpATIpEQJOgLY+gv6ov7GygLIUQlQKgXITVLUNllaJ1SrF4lLr+K1Ew3cxc0sWXDTCZ1V9E8KpvOlmKysjwkxFvJTQ+jOMPD+NHFTG0pZ/7EoXS3lpKcbCE504U3YCI+J5ra0UPIKszC7nQQHReP3mFHpFHzZ0EQfwjuz9OiEILkYvpLQvizYMDjCjhYIXg8BR2iEhCqFhKqFKAyyFAb5X3pRCYlxjAL3gQ/gcwkYrJSiclKJyYzk9jsHLJKy6kb3Uzn5BlMmrmQnilzmThtDgsWL2fStJnU1g+jrKKYotIccvP7gg+ioq1YbTJsFilRfjNxARdhDg1mvQSDQYHSrEZm1iAz6ZBbtCitxj4AG7WI9AoGyEQMVAgJUfWBWm7Wo3GaMIQ5Hq0ieUjKzmDomNGMbm+jevhIymrqyC2tIDIhGalWj1SnRaJVIDcqMLj0OKMsOCJNGDxqRCYpEqsaucOAym1F6XQgsVgQ6E0Ea4z0k2vQefxklA+moXsS4+cuonXqDAaPaSK/qozM3Hhy86PJK4ikqDSS2mFptHQNZsK0VnpmTqNpwlzGTn6Bhsk7GTbpIIN73qR6+keMXPwVTS9coWHV94x64XsaVv/AmBd/pGn99cdnKbu23f8vP4T162Siv6UnAP4vALB/dgD//SGsB0zY8ZCe3jsseO0n1n4Ea47CvD3fMXXjWeZuOcOSrafY/OoXfPjlDY6c+YrPv/mKe1zl6x+OcuKznRw7tYadeyaxYVMPFy4e4ueHX3L2zAHefnM1r+ybzcIFRWztHc7+/U0cOTKZ4x/MY+OaUTy7oJa3Dyzj4tk9HN73DK++tISDe5cze3YjJRXxpOT4CGS4iUx340214UkyEZaox5uiJSbbRFqZi+IaH1XVHobWeZk4Podtmzs5+eEqTn64ipe3TWDJnErmTS9jxBAvuWlypk8p4/TJbTx82Ae8+3c+5sKZ3dz89nU2repi89rJfPzhLjZtXERRaRI2nw53tAtLhB1rwI0pxoU6woIuxoY5wY0mwoAxTIPdrcHt0RMeYcbvM+A2y9AK/wPBH39HhCmYqiw3k5sLGFXlpzhNzpAiA+PGxLB2xShuXD3CrdsnePDgND9efpvbV9/n3o/v8flHm/jsw818ffpljh3ewIHdK6kblI3PYyQ+IZqUjHQ8MRFYI6wYfTqULgUCs4CB2mAG6EMINcsR2/tWkH4NYIFS8RsA9xMH008axAB5CMGPASxCZZeidYpxR2vxRqlISbczaVId61dPZu3zE1i9tIOejgpiorT4IzQU5/qpKQrQNSKfjvpc5k6oZXp3NZXlcWTkeEnO8VMyJI+qoeUEkgOYrRYcTjcmtwuJTsufQgfy3/v9id/3/zN/Cu2LJXxaFPR3ARyiEhCiCEWuFaMzKtBbtBjsehx+F1EpAeKyU4hJTyaQkUZCTg6JOXmk5BdTWFXHsNFttHRMoqVjEq0dk5gzZxlTps5iWP0IqqoqKCsvJCsrjqTkcNJSwklKdJEY5yAp3kl8wEaEW4tFJ0IlD0Fl0CAxaBDrtYj1aiQGHRKDBpFOQ6i673pWkEJCqFqJxKBBZbNgCHNgCfdi84djdLvwxcVTXjeMlgkTaersYcTYdgYPayCnuBK9xYFUpUWkkKGz6giLsuOJsWLxqFDZRMitMhQONWq3AU2YCbXLitxmRmw0EqRS0U8mQ+t2E5WeTs6gCmqbGxk7cRwjOluoHD6IkopMyqqSqaxOoro+lZrhadSNzmdUay2N3R1Uj53AkLal1HZtYVD3PsrGHaJs4lGGzPucEc9+y4gV3zFi5SVGrrpMw+ofaFx7lZaNNx9D+NdV8d/qBz8B8BMA/1MDuGNrX6pRx9bbtPXe/Jvf/y9/36Jj+126d9xlwq779Ox+yMSdPzF5512WvQHrjsFzh+4zYe1Zpq47yZrXvmPlnlPs/+Ai52/+xKeXv+XClfPc4TJnL7zJe8c3sf3lmezcO4O9Bxdz6coR4Dw3b53gk5Pb6d0xiQ2bx/LhJwvZ92on0+am0jMlicnTsli8tI7XX10KP53i0+PbOX9mH58c3cbyJR2MGVNISUUiqVle/IkWIlPsxGS6iM1xEZ1pJSLdQGyuhfRiB0XlTnJyNRQV6mhtjmfVc8N5ZfckDr40iT293byycyK7NndRP8jNuOYMTny4idvXP+Dh/dPcuf4R58+8zJenXqJ3/Qy+vfAW3379AbPnthMVaycxMxpXjANrpA1ngg97gg9VuBlVhBF9wI4u0oTJp8NgU6AxCNHoQzDqBVj0QRiVf0Iv/lc0If9CmPb35ARkjG9IZdeLHSybWkL70Aj29/bAz6e5ee1Drv9whB++eZP7149y9etDvPbSAnaun8rB3UtZ9Uw3q1dMZ/SoShKS/FhdZlKy0rCGu3AH3H0VsEeHwqlEapcjtsoRmGSEGCQIjXKERjkivQKRVolAKSNEImKgUMhToUF/BWCRToTMLEJtk6J3iLG5pUTF6snL89HSWMiMibWsXtbF9tVTmdBURll+gILsSNoaKuhpqmZyUw1jarKZ3TOSZQs6qavNpqA0kUH1xVQMK8YXCMMaZiUqJhqnJ4xQRd8hjv4SAf3EofSXCBggFTJQ9kv4gZhghYhghYgQ5V/gG6wMJUQRikQlQGdUYHLoMHsseAJeApnxBHISiUgL4E+LJyYrFX9aMu5ANL64eNLzC6keOpxRjc0MGlxDV1cX7e3tDKkdxKDBZVRU5ZOaHo0vwow7TEN4hBGnS4VSNQCprB9GvQibRY5WL0Gi7euvh6gUhKhkCDQqBBoFoWpl3/EThezxpSy5WY/O1Vf52iMjcEZHoHFYMHrcZJaW0toziQkz5tI5cSZjOyZSP6oVmzsCqUKLUCrD7DARGefBF2PD5JSjMIagtivRunVoPSY0YUbULjMKuwGhQU1/lYR+chFmvwd/WjwRaQEyKvIY1d1E0+R2ahtrGDQsj5r6LOpG5zKitZghjUWUDcuncvggapuaqWzoZmjncppm7aVl0VGaln3KmOUXaHzhKq0bbtO45hpjVl95rMY1felITWuv0bT++iNdpWn9VZo3XKN5wzVaNl5/rCcA/k8GcFPvrcf65b2W7Xce6x8N2H9mdWy9zYSd9+jefouu3lu0b71G69YbtG7tC7/u2HmH8S//RPeeB4zbdY/OHbfo2nabrt4bdPXeYNzWG7SuucTs3fdY8w48u/8uK165y+r9N1i+7VO2vf4F218/xrWHD7nJNT775gOu3jvDzQenOX56FwfeeI6lz7aya/cCPjmxm6s/fgg/nwM+4/srb/HRJxs4fmItazY1Uz3CRc0YLzmDtBQMMTOsI45dr83l4cOT/HzvNDevHOXdN1Yzd9pwRg1Lo6okQEaKjZQkGzGxBvwxWiITjUSn24jJchCXF0ZKsYfcUjv1o6OpHxVBWZmehpE+1jxfy95trWxYUctru7o5+c4Svj25kTe2T+ONPfN4eONDuHeWW99/wBen93Pu9EE+/nAXPLzAgQMvkpMXSVFpApGxFsLjbBg9SszhOhwBC6YIHfpwLeYoIzqfFp1Pj9atQWmTorNLMNmFaLV/xucWMKTMz/wpQ2irT2TS2Exq88xMbcrg7FurOLZ/CW9sn8XV86/x862PufHt29z94Qhnj27hxHubeWXbQmb11LJ8QQc9XbUsXTKJnilNlA3JI6M0BV9SOBEpflyxbuyRVgxhBhQ2JWKjBLFR0pcUZFYi0sv6JnN1CoQaGSFKMQMloTwtCOaPIQP4szCYfnIRoRopIq0UkUaIXC9AZxVjD5NhtoaSnxvBhI7BNNRlMW5MMT2NpTw/t5UVc9qYM24Uy2Z0s2bxDF5cNoulsyfS3TaCirIsEpLCySvJIDU/hcEjBhGbGY/VZyMmKQaj3YzKoEGokhOskNBPJOQPQQP59wH9+WNwCEEyOSKNllCl4hGgQ+gvCSJIEfKoByxApBEi00qRakVI9RJUDiUWvxlbnA1rgg1TvAVrogN7ohN7nBOj34TRZ8IdcJOSl0pFTRGFRUnU1ebRMLqCYSOKGTwkj6LSFGLjwzDbFYRIniJUPgChMgiJJhSpVoRII0So7rPBBVoZAq2MULWcUE1f5nKIWkKwUkqwqu9MpUArQ2LQoLQ9OkcZ7sTm92KL9mKJeRSdmBIgqTCHoY1NTJwxj4lTF9DYNIGyinqMRicms53k1CR8ficybTB6u4iwaBMamxa1zYDKbkBhNyC36ZFYtYgtGoRWDcE6Cd6UaCIyAjhi3SQWplBWX0rlyAqGtdRQMzKH2oYchjQWUdVQQmFdCXlDyikbMYLapnEMHjOZnvm9LNl4nJlrz9C6/FPGPvc1rRtu07n1J9o33qNz0z3GbXnA+N6HjO99SPe2B3RvvU/X1jt0bumbNen4Rb3X6ei9Tttj/WMB/L8L0H+0ngD4Hwzgtk3XaNv0I+2brz4C8DX6YgVv0tJ7g7Gbr9K06QrNm3+kbcuPdG69Tve2G0zcfovJO26yYO8Dntn/E2sOweJtV1i88Wue3fIVz234kH2Hz/DByTNcu3OZby5/xKlPX+bqrSNcv/UuHxxbz/6DSzh44HnOnjnAtasfcfnSe5w+sYv333mRN99cwWtvLOWFF1uYOruMwkEWKkf6KBxqJ7/eTk17DL2vzuYhn3L31sdcvvAW77+5jucXtzK+uYTRtelUFfhJjNISF60hPt5Eaqab1HwfcTkeojKdRGdaictUUTzIztBRkYxuimHy5CzWrq7nwEvjeHPveNYuG8yzM4vZv6GL04ef48dz++DGR/z840f8fPUTTh17iXcPb+bc2de59O0x5s9vIzqgJzU9jIKSWHKLArgjNejsIkxeBfZIPa6AGatfh8QsQGCSYIqyYfBqkRiDsYRJyCvyM7Gnmq3rpzKmLo7ybAPDil1Mb8tjzbxRDC8KI2D6I0snVfPgylG4fYLvzx3kxy/f4MTbGzn+9iZ6X5xJ2+hipk6oZ9aMJpqaqymrziYpO5LO6S3kVGcRXxBHTGY0/mQ/rhgXRo8RtV2NwqJAblYiNyv7oKrtWy8SqKUEK0T0l4TwlHAgfwzp1xcuIBP23TaWhxKiCEauDcVslxHmUzG0LofamnRG1mUzpCSOqrxISjI8dI0s4rnZ7ayeN4n1S2ax6bmFrHlmLgtmTqC9vYEhQyspKM8nryKfyvrBVNYPJqc8n4iESOwRTixuC0GyEFRmHTKjFqFaRZBMykCpjBCFEpnBhNbuRKzVIVApCVZIHl/D+gXAAo0AoVqESCNGapSicCrRh+swBkyY4k0YEwxYU2zYkm3Yk2xYAmYskQacMVaiUnyk5gQoLI5l0KBEqoekUzU4hbLKFHLyAzg9OgYI/kB/4VM8LXyKp0T9+iQeQD9pEE/Lg3laHtwHW5X4bypIKfrNAJbCqkPrMmPyObD63ViiXGh9RtThRoyRdsJTYimuHkxT13h6psylZ/IcenpmUVlZR2ZWDkkpiYT5HXiiLHgDFjR2GUqzGoVZj9ysR2rRI7XpkNp0yFxG5G4DAosSR2I4kVkBItL9JOTFk1uVSWldMdUNpZQOSaFyRBal9fnk1BSQO3QQ5WMaKWtoIa9mLJWjJtE5Yz3z17zHvPVnmbDqK1pWfkPTupu0bXlI24a7dGy8R9fm+3Rv/YlxvT8xrrcPvn9x527+BbjbrtG27Rqt267Ruu06f8u1ewLgJwD+p9AvAO7YcoOu3luM236Hzh236Nh+k9Zt12neepWunbfp3nmL8Ttu0bPzJpN33mHqrtvM3H2bObtvsfTl2yzc/j3P7rrGwg3nWbruHM+tP8Hqze9z5Ph5rt+8wbXrX3Hq5Muc+HgLVy6/zrcX9/LO4Wc4dHAp3148DA++gJ+/5Nyn+9mwZiJTJ1cwa8Zglj87mvaODFraUygeZKV6dDj1bbFUN0UyZmoGr3+0kod8yu0bH/PD1+/y+cl9HNy1jOcWtNE6Mo+cVBuxfgUxfjmBeD2p2S4yisNJLgonLi+MuHwH6cU2igY5qW+MpWtSFpOn5jFjWh6rlg9h37Z2dq4bS1t9OC1DfKxb2sClM3vg+nEunT7IuWMvsX/HEja9OINzpw9y5J1ehtVlEB9voKwigXE9QykqT8ATrUVrD0XvFmPyKnBE6bD5dcgtIhROJRKbDJlFTHy2n4kzx7JgSReDquKwGf+ITftvaMW/o6shnQ3LWyhMVKMJ+h1p4SIaqmL45tMDcP8sty69z5Xzb3Foz3J2rpvFklmNNNbn0txQTHVFCv4ILf6AmYrabEZ11BKbFUFaaRL+5HA8cR6sEVa0Ti1ysxyJ4S97skLNL5L9BsB/FgzgjyH9HoULiAhWSPrCDlShKPVCbC4l4ZE60jI8FBVFM6wmg4ldtbSNLqVlVDFTOmp58ZmpzOoexbyeJhZN62TetC6mTmylo2sMY9tHMqZ9FAVV+dSMriUuK4GY9Fjc0WFobFqiE6PQO41obUZUViMygx6hWkWoUoVYq0NptmJwhSE3mpDo+kIbfjnG0RfIICRU3WdDizRiZCYFCocajUeNNlKHPmDEFG/CkerCnuLEkezEkeDAGbDhiLJh91tw+ozk5EVRWBhFQVGAwuI4SspTyM6LxWRT8K//8f8QLB1Af/EAnhYN4Clhf54SB9FPGkJ/hZAgtYSBCiFB8r/oF7v8L7a5GKFGhtSgQmnRoXOaMXnsWMNdWP1OnHFezJEOjBF2wuL8JGSnUzx4EKOb2+iZMp05cxfSMLqRrLxcImLCcUc6iE+PJDbDj8GtRmM3orZbUdlMKB1mFE4zKrcZldeK2mdB6TFhinERk5tISkk68bkJpBQkUVJTTGV9CZnlCeTXZJJRlUVccRaZQ6qpauuibHQnScXDKB46nmFtSxi/YC+zXjzBlHUXaXvhO5rW3aR160PaNt2jffM92rbep733Ae2992jvvUdrb1/aWuu2m/Tdmb9O8/brNO34Rddo3t5XKDwB8BMA/9Oqs7fPfu7adpuubbfp2N73tNmy5SrNW67QvvUKHVuv0LX1ByZsvcLk3qtM236VmTuuMXfnFZ7Zc5Vl275hzd5rrNvzPVtfvsSW3WfZtusoZ89e5OH9W3x7/gOOvbee0x+t44cLL/PVmU2cOLKKC5/ugvufwU/nuPb9Ud589XlmT61hWHUUQ4dE0NqUTF2th5ENkRSW6iioMFAzykfFiDA6ZuXz0ee93Lt/iquXj3Lx8zc4c/xljr21hUMvP8+86aPITbOTlmAkPk5LIF5PUoadjOJwsquiKByaREVDKiXDAlTWRzOyJZWOibl0dmfS0ZHEzKkFrF0xnGOHl9C7pplnZg3i2dl1nHhnPVz/hDPvbmP76mm8uLyb55d28PZra1j3wiSK831UVcQzeXI902c2kphqxx2uxOaVYfHKUJlDUFpDsYRrsPoNGCKMqMM0mML1pBQEKKtJJybeiFT83xAE/Y6EKDltDVl0NGSSnaDGLP1/8Rn/RM/YInasm8Gnn7z8aK3rBLe/P8bRNzaye9N8ZvcMZ3hVClVFsfhcEhw2Ia4wObMXdJKW58fiURCZ4sbsM2IIM6C2q5GZZIh0fXD6BcACtfiRpISqJATJhb8B8B9DgxkoFyPWKZAZFMgMUnQ2OZ4oEwmpLkorkhnfM5y5c1t49pke2lurmNA5hObRJXS31tBQm8/ouiJaRg2iq72e7vFjaOsaxdj24TR01JNenEpmaTr2SDs2v42wGDcOvx1/vA+Hz47aokdm1CLWagiWyxgg6auChWotMoMJqd6ASKNGoJb3rSGpf9kBfjSQpRAg1kpRWjRonHrUYX25yIZoE5ZEG85kN7YEB/Z4O64EN95EX98Di8+GwaEmIdlDWoaX7JxoCosSKK/KpKAoBbtLz78/9W+EykIIlvflEQ+UhfxmrUiglf1N+IYoxY8lUPe5D3KTBrXNgN5l+QuAw134EiNxRIdhj3LjifUTER9NbHI8xRUljGlppKu7k4LSfMIi3JicRkxhRqwRZmx+CyavCaPXjsEXhjHcjdEfhiHCjc7nRBlmQxFmRud3ovGYCeQkUVhTQnJ+Ksm5SZTXlFE5rILUwmSSS9OJL84iUJRPYuUgcoY3UljfRk51M7mD2ykZNpUR3WvoWfYOk188R/sLX9O87iqd23+mtfc+rb33adv2gJZtD2jZfu+R7tC84w5N2x8lrO24/lhjdl5nzM5rjN3xBMBPAPxPrvYtt2jbfJPWTddo3XSNli1Xaeu9TseOG4zbcZ2JL11n8p7rzHj5JvP23mHxgXs8+9oDVr0Jaw8/ZOObt1m3/3t2v32Xlw/f4ODhq7xy8HP27X2fzz89x/Xvv+DLM69y6oN1XDyzme8/38aXx1/k8ufb4f5xuHuaL07v5+Ud81m2oIEJbXmMHBJN/SAPo+q8TOzOpGd8BiNG+Cgu11NV56R6uIdlqxu4cusdvv/uXb776m0+++gVjh7azKkjL/H9l+/x5oHVtI8tJj/bTVqqhYRkI6k5DrLLIigcEqCqIYOhbXm0Ta9mwryhTF80nGnzh9AzrZRx47MY15HOuPYUWhpi2LiqifcPLefQy4v44uQeHt44xfG3trHp+SmsWtzGC8s6WDK7gbEjMslLt9HZUsyqlRMZOTKXyBg1Lq8Uj1+Ny69CbQ1GaR6IyavAEqFFbpWgcqvRuJSobCKEyj/x9MB/wWoNpq46hfJCPwWZDtITdLSOyub5RW0sntnAvCn1LJrdyKUL78PPF7l2+Tg/3f6cOz+e4quTr7F0VislmeEkReuIj9KRneYmIy2M+Qu7yMyNIDxah9OvxeTRonfr0Tg0KCwKZCYZUqMUmanPhv4fARys6AuUf1oU1Afh4CAGykSP11wUJjl2n4GU3GiqhmbTM6ORRc/0MGNOCz1TRpFXFENBUYDc/CiGDc2lsaGMUcNLaBxTSWfXCMZNaGBkUw0l1TlkFCcRyIzEE+/En+QjKiWCwsoc8svj15u5AAAgAElEQVSz0JrlyHUyVGYdcpMOkUbNQKmEpwRCnhII6S+WEixXIlCpCVHIHw1jCX51jKMPwAKlBJlehdqmQ+c2ovMa0YUbMEdbsSU4cCa4scTYMEXZsAdc+BL9RCRG4Y7yYQ2zEBntICXVT15+IsWl6ZRX5pBfmIbba2aA4Cn6hT7N08L+9BMHPzoMImKATER/qZD+UuFvYPu3JNTIkOiVKC06tA5TXxqT14HF58Tic2LyODGGObD7vYTHRRERG0F4tJeUrAQG1ZRSU19BdmEqjnAzYl3fkJzIIEagFSPQSlA5LWjDnJgivFiiIjBHhqPxOZG7LIjtOpQuE0KTCk98JLkVBWQWZJJdkMmg2ioGDxtMdkU+sYUZBAryiC+vJLq4Al9OGelVo6hrm0n5iB7Kh09hWPuzdMx/hfHPf0znqi9oX/8D43c+pGPHQ1q3/0Trjvu07LzfF226oy9TvHnXXcbuuMmYnX0avfMmo3ddf6wxO6/T/ATATwD8z6y+PkufurbdZtyue0zc+xMzDv7MnNdh2Xuw/D1Y8RasOAwr3/iJF964z+pD91n7+h1ePPA9a/ZeZNvrV+jd/w37X/+WQ298wRuHjvHN+QvcufoFP379Dtcu7ufG1y/z7cn1fPreCi6d3Q43jnL+1F52bZjFlI4SWkem0Dkqlc6GRMaNjmNiazLrnh/FMwurmDEln+HDvdQODaOhMZY9B2bx088n+O7CW9y6dIJbl07w7Wdv8f2X73Hnx1N88FYvEzqqSE4yEhenJTZBR3KWhbRCF6nFLtJKwsisDCejwkfVqFRGdRTQ0JFDY3smTR0ZNIwKMLjSSV6mip6uPHZumcaRt9Zy+8fj3PrxE17auowVCzqZM7GWaV1llGXbSPCLKct1smh2A2tW9lBY4CM52YQ/WkV0nIH4FAeeaB1WnxyjS4rMHIrULELjUiM2hBKq6o/ZLSMqYCIm2kAgWkcgUoXHHkpzQz6rlo9nWHUqUV4ZI2oz2LF1EWdOvQZc4vbNc/DwO36++xXnTr7OgqmNlGX7SYxQkxyjJznWQGdrBaNH5ZOWZic8UkFimgu734TZZ0bv1qO2q5Gb5UiNUiQGGRKD7K8s6BClmIEyAf3EwTwlHMjTohAGSoSEyEUI1SLUVhW+eBdFgzIY2TKI/MpEsksDlNWkMW7KSOobS0jNDSc+xcmg2ixGNJRRN7SAocOLaGwezKiWQRQPTic2zYs7YCYuKwJHlIGoFC+xGX6GjRnM0NGDMNhUWD0mtDYjSosBqV5HiEJOf7GEp4UiBkhkhChUBMnkDJRKGCAV/qYHHKoOJUQlQKyRI9NrUFn16JxGDB4zxggL1mgHtlgH9oALk9+K3mfBFukiPCGSqJQ4IuIDeCJ9+CM9pKbGUFicQUlZNiWluWTmJOPwWggWDeSp4KfoF9qP/qLgR6cx+6az+0lEPC0WEqqSEaqSEKqSPIbury3oXwNY5zRjDLNh8tgxeewYwxzYvOG4I6OJSUwkIS2JuOQA0Qk+ktIiyc6PI7MgjtKabCKTPQxUPM0AxUCUTh1Sq5p+SiEhWgVikx6Fw4rW40Ljc6MMcyC2GRCYtQiMSgaqxGgdJuLSk8grzqe8soQhdTVUD62hZMggEgpyickvIKl8MP7sIiyxGSQWD6Fx4gLGjp9H47gFtE5cSffcXfQsf5cJq04zfsO3TNh+m84d9/rgu/0ezdvu0rT9kXbeeZwx/guAx/wVgG/S+p/8+/gEwE8A/J+qzu0P6Np5n3G7HjBhz09M2gfTDsKs12DuoZ+Zvf8us/bdZPbuH5m5/TtmbD7P9PXnmP7iWaavOcHSbed4/qUv2fLaZTa8/AX7Dn3D+x9e5sgHn3Lpu2+4f+M8964e5+G197hz6QAXPtnAuSNr+O7kNq58/gpvvLSY1YtamNVdxtyeChZPrWTR1DKenzeYbS80sPWFUSybU8JziwYzrj2Z0aMiaW1J4u13nuXOnWPcuXYa7lyAu19z/ZvjnDj6Mq/vfYFlC9qprkwgOkqB3y8jMkZOfJqexGwzMVk6ItO0RKZpicu1k1cdoK45h+aeUibNGsycxfUsWlzPwvl1LJxfR3dHHhO7S9mzYyH8fJ67Nz5j7arZLJjRRHNdChWZZpK8wcQ4+9PWkEHvhmlM6q4iLclAWpqV1AwHJRXxVNakk5obgSegx+qTo7IJUDvkOAMOzOF65IZQFPpgdMYQDKZgnHYRPo+C/CwfSbEWIr0qOporKS8K0P/p35Gd6eG1VzcBl+HnS/DTd3zzxREO7H6B7rGVVBfFkZ1gJTFCTUrAwNzpoyjK8ZAUpyM7qy+MwR1lxua3YfQY0Tg0j3vAQu2jXqlG8ngI69eDWAOkofQTBxMsExMkEhAiEaA0KHBGOojLjCK9KJGssgRsfhU6l4i0omg6pzUwdWEHuZWJeOLMhMdZyCqKJS0rioycGPLKEsksDBCVbMMbMOFPsBGX7iE62YnTryeQ6mFoQyVl1bm4wk1ExHkfV8BireYxgPuLJQTJFIQq1QTL+6ag+1aS/hJJGKwMZqA8GLFOgUSvRm7SoLH3pQ5Z/Q5skU7Mkba+13AbRq8VW2QYvvgYIpMS8cXF446KxB8VQWpaIgWFOZSUFlBclk9WbhpOr50QcTBB4iCCJcEESfsSkYIVEkIUckIUSkIUcoQqOaEKMaEKMSFyEcEyIUFSAQMloQwQhyBQShBr5CiMGrQ2IwanBYPTgt5hRme34A6PIjI2kYSUdBJSE0lOiyUtK0BqVgRJ6WFkFERRVptBZIqbUM1ARCYpOp8VmcuIyKonSKMkVKdGaNQhsRgR20yIrEYEZi0hRjVBWjnBGjkirRJXZDhlVZWMbBhBfX09w4bXUz1iGBklJQSysgnkFRGRnoczPp2UwiqGN3fTNWkOk6YuYcrMlUyes5nJSw8yc80nzNx0kclbf2Dctpu0bbtDy9ZbNG2+8Vhjt97s+93ffvuRfrGi/6Km7U8A/ATA/+zaepf23nuPIwa7d99n3K47jN95jfE7rtC99RI9W75l0uYLTN30FbM2n2fOlq9YuPUrFvV+yXN7v2Pj4Wu88jHsee8Wbx6/zSfn7vPhiQtc+Poi3148waUL73Lj8ltc/eYA35zdwQ/n9nL7/CEun3mFl9ZNZ+uq8by0bjKHd8/j9R3T2L2mhde3d/PZkWW8tq2T9cuH8OruCWxYNZqFs8pZtnAo31x8BX4+Cw8v8uD6l1w5f4wjr/eyZE4bjSMKqK5MID/XR3y8jqiAgqg4JQnpBpJyTCTkGInPNpCQZyW1yEdSfhhxOTai07R4okOwuP+A3fkfeH1/prbGTyA6lECkgFnTh3H/7jngEm+9sY3Dr25geHk0SZ6B5McryU9Ss3zuKF59aREluW4ivKHExWrIL/LT0jGI9u46ckvjcEdrcUVpcMWYkJlFCPUCQlVBKI0itBYJIumfkCueIjrKgMclRyn7I6LQf+P3//o74gImxjQUkZRkpbo6lTcP7wSucPfORW5cPcfnpw/zUu+ztI4ooizbT36yg6q8CDrHFDGhvZzMJCOVJRHMmj6MQLweb8CGI8qBJdyC0WNE69Q+sqIVSI1yRFopYl3fGtJvVpFkfecehXIpweJQRAoJNo+V+Mw4UgsS8MU7UTskhMWb0XskRKU7ySiLpWFcLUV1WWSUxROe5CQqyUV4wE54wEpkvANXpA6jW4wrSkNSjg9fwEBGUTT2CCUZhQFGNg0mkOxFa5Yi1QoQqWUI1HKC5TL6i0WPLehfKuBfLOhfhsRCVSJCVAIGygfSXzoQiV6JSKtErFOgtOgwhlmw+p1YI+yYfFZsfgfmcDsWX1/aki8ulvD4BMJiYnGERxIdE09qajp5eXkUlRRSVlFKQVEuvigvIrmQUFkoIdKQx0AdKBESJJMSqlQhVKsQquQIlBJCFWKCZUIGSkLpLwrmacFAnhYM7HMWVNI+m9yiR2vrGzzTWA2oLWYUWjNmhxeP14833EMgPoKsvHhyi+JIy/YxuD6HgqpEHFE65DYxOq+REJOcP8mFyF22/5+994quwkzTNWtmrbP6YrrndHeVCYo755y0k8LWVs45IKGAhEAIRFQACQUkQIick7HJOUgiY2OCAYPBBJtgG2zA2ZicwWU/c7GBKnedMzUzPX3GfYaLbylc7aWL/9H3/9/3vIhNekRGDUKDliC9kkCtCn+dAn+dgkCdgkCNHIlBQ5BSitkRwqCqITS1NDNm1GhGjhzJ8JEjyC/uT2xqOp6kFCKT04lJzyazoIgBFZU0N7XROWUmM2YsoWP6CqYt3M2CdR+zuOsrZmz9kQlb7tG4+SENmx4wdsM96tfffbXrW7fZt2b0chjrv1X/0efj/+8B/D+7iOP/6883vvu5b/LwxWdp7H5EY899Wnp8AG7vucXEbT8yacs3dGy6ztSN15i//Xs2HnnC3guw+fSv7LgI207/wrYPn7Dr1APW7fqEjbuOce6zy3z/4xVu3jzP8ycXeXTnJNc+3cGVc93cvHKY+18d59zhNZw/upqPDy/n+N45vN8zmRO7p3Dp6Fy+/vgtLh2bw76NtWxfM4YD29s4sncaZ0+8zU8/HIA/fwZPrnH/u4ucfr+bI3vXMWpINqnxZor6eWhrHUxOjpO0TAvRCSrcXiFhcWLiMrQk5RiJyzIQlWokLtNKbIaJyCQlnlgx3jgBkV5/wtx/JDtdTc3IJMpLw9i8oRN+/ZYH967Arz/RvWk+QwrclKZryY2VsmTqEL4428XczkoiHAEU5jspLYlifMtAOqaNZtioAtLyPMSkOnHGGFCFSBHqBYgMQmRGMWK1LwdYKH4DucIPvTYIjbIPYS4FgX7/gET4v9On1/9CZrqTadNGMXnycPbuW8+v3IFf73Dj+4tcuXSEzWvmMKYym6qSJPqnu6gqjmXx9BrGDEklLV7Lkvl1VFXEERenITTGSkxGDJEpkahD1AQqAxHrxSgsKiQG2d9cQb98B+4rCaKPOJDegf4ESQTorUbcXheuaCfmMB06lxK9W4ElUo3FqyEi1U5MdhhFw/IYWFdKcmEsiXkxpObG4Y60EJMcSkq2F2eklrAYve/vlGIjKd1JdLKVtDwPZVU5FA3MJCI2BIVBiEQTjFAlJVglI0AmpY9IyJ+Cgn9zBf2y0wyQi30ijlcyDp86s7cogGCVD75Kiw61TYfOYcToMqF3GbFF2LFG2HFEhuOOicYZFU2Ix4s7OoGY5EycoZHExCaRkppJVnYuJQNKKRtcTkpmMkabHoVejs6qxeq2Yg1zYHLZ0VgtKAwmZHqd7wZBHPSbrre3wJ9ewX68EdSXvqJA/CXBCJSSVxD2wVeL3KBHqjKg1tuxWB24Qp3EJUaS0y+RorJUisqSKB6USnl1Dq5YM33lvRCbFQSZlPRSStGEu1DazQQoRQg0CpR2IwK9ij5KIYE6GQKjEqFBjdJqROew4vKEk1dYwLjGBjomTaa1pYnmprGUDigkISmW+JQEMnNzyC3Mo7ikgMGDBjC+fgwzJ09kydwlLJy/knmLupnz9iGmLz9J65ufUP/WVcau+onmDfeYsPkhbVsevfj6hLZtT2nvekbLtic0bXn0CtINmx7QuPkh47c8oqnrySs738szddy2R4zd+pD6LQ/+hzQw/5Gijb9Xr01Y/8kBPG7rE5+1ZetDxm69z9it9xnXdZfxXXdo7r5Nw4ZvadnyHZ3dN5i39zbLDz1h/bE/s/79pyw/+IBlh5+w8sNfWXboEYv33mDJri+ZteYIizfu4/3TZ/nm5lVu3fuc5z9f4cHdM3x+YSeXzm7n5vWTPL7xMV9f2MOl4+v4cN8CDnZ3sH1lLduWVXG0u5FrH83nwVcbuXZmMZ+8P4tje6ZwdM80rl/YAk/PwS+Xuf/9OT479Q7H9q7nna43GTE4k9x0BwPLEli0qImEZAMxiVqiE1TEpmhIzDaRnGsiIctITJqW7KJwYlINRCWqSMsxkZVjJDo6mFDXvxIR+iccln9kYKmL5oY83j+44hWA79+5wqqlk6ipiKUkTcPYyliO7p7HF2e7WDavhprqdGZOrWbL5lk0NJWRlh2GN9GCI1LrUwCagjCEa1A7VEhMUiQGCfoQFc4ICw6XDqm0L2/8y39BIe1FQpQFj1uJVPCP+PX6A0F+fyA/z8nsmbV89ukx7t259grA3RsXsfatqSycNo6SrDBSI9TMbKlkVvsQ+qVYWDq7loWzRlNWGE5mho3mSbX0r+xPWEIYBrcBjV2DzCQjUBlML1GfF93vXzpggVpKsEry6s3SXxiMQCZCZVRhtBvQhmiQGYVIjMEorEKskTqsUVrCkm2EJdvJKkuheER/EgvjyShOITY1koTkSNKyYvDG2knNjKS0IoPkNBfxyTaS0+3Ep1rJ6x/LsJoSqkaVkJjlRWuVIVQLXnye/+cADpALfRGKOgUyoxKNTYc51ILD6yQsLhxPnAdXVDh2Txj2iEjC4xNJyS2kf8UwKkfUM3DwSEpLK8nJLSQ9I4eC4hLKBpeTnpOGzWXB7DJgC7Xi9DhwepxYQu2ozAaCFXL6CAX4iQX0FQX+DYBfQthfEkywQoxYI0eiVSDRKl5dR+vtISi0ZtQGG3qzDXOIDW9MOFm5SRSWpFNQkkTJ4ExKKrMIiTTSV9obeYgGpdOEyGrEHheNJdyB8MWut9KmRWpSIjTKkVrVyKw6lDY9GocJtc2E3m4lPjmJqmFDGT9+PI0NdUyd3MT4sdVUVhZTVJxLfr8M8vLTKe6fTnlJFi31w5g6oYH506cyZ+Yipk5fSfv0zYyftpOaaQcZu+gy4976gQlr79Kx+TGdW5/S2fWMzq6fmdr9ZyZseEjbxkdM2PzYB+UtT2jf+pT2rU+ZsPUJzd1PGd/zlKbtz2ja/uxvwmNeA/g1gH/XAP5L/NdDGrbc91mwuu/R1H2Xlp47tPbcYub+pyw+9GcWH3zGsoPPWXn4Z5a9+4DZPT/w5ge/sujor8zcc5cZ239g/o6vmL3hJPM2vMvmd97j2s1r3H58lZ9/vc6d22c4f66HS5/s4t7Ni/D0Os9un+XyRxs50DWFrW+PYX57Di3DXcxpjmXnysFcPz2Pbz5ZyrcXVvDph4u5dHwZ975+l1/ufsSNqwe4dLybzcs66V49m9WL2ygriCI/201ZWTxvrWinqCya1JwQ4lINJGabSetnJzXfRmY/B/1KI8ju5yQ+VUt8soqiEhdjRiUxfKiXrFQpbuv/hl7+B+Ii/GlryOXUsbX8+vwLHt//jM8vHGJK6xDqKxOoGehh74bJ3Ln+Hvu2TKdxdBazpg5j396lLFvWRkFxDBpLICaXDJtXj8QsIEDrh8IhJ1gvIkDpW/uxhltIy0misCiTnMwEYr12rHohRbnR1FQXkJZgYnBZDAnRclLilTSN68/JEzu4f+8qPz/9nk8+2s++7St4Z/ty1i6dwviRBdRXZrFq3ng6myqY11HNl+f3Mn1SJYNKvEydMoIRdYMIjQ/FX+6PSCd6BWCRToLSqv7NFPTLDjhALnwVdh8sFSKQiZCoJch1MkQaIUHKvgg1/iisQmxePa44C7FZEURneehXmcOgmnLSi1PIKskgKT2BtPREUlJjSUgKp3p4KcNHFBHl1ZOdFU5ev0iyc8MpHpDMqLoyqmvKSMuPw+LWIjNI/90AFmglvsg/tRipUY7eYcAV6SQq0Ut8WhxxybHEJMXhiY0mPDaetH6FDK0Zx/iOGbRMmUN7x1yaW6czqqaR8kFDKR1YQWnFALIKMolMCCc5M5aIGCc6mxqhQkCgJJBAcTCBYiGBYiEBoqDflL8w8G8qWCpEpJAQLBXiLwwkSCJAqVdjstswOtwYQkIxWO1YnE4iY71k5KZRUJRJfv9U+pdl029AJjaPGaFWjDHMisXrRusOwR4VgS3UhlghRKgQoLFp0dh16FxGzBE2DKEWLB47Fo8dg8uKLsSEJ9ZLycBSahvqaGltoLO9numT6xjfUE1JaSZp6V6ysmMpLkqiojSFCQ2VTGoayfSJE5jaMZPW9oWMbFzC4HErqRjfTVnLYQZOPM2w6RcZNecyo+Z9yah5XzJ6/lVGLbjGmEXfUP/mDzSuuEPr2oe0b3rKpC3PmbTlOW1bntHS9VsA/1sIvwbwawD/rgHc3P2Upq4nL8on4Wja/oiWXY+ZsPMhU955yqIT8OYJmL7zPu2bvmPWjtu8degZK4/5fj/30C907LzLjJ03eeu9W6zaf423th/jra4ert+6yoOfv+YXrnPz5oec/mgrn13Yw9OHl+HXb+DhRa6f7+bQ9mlseXsUizpymVQXwazxXtbMyWV2k5fV8/I5sLWejw/P5NtLG+HBKX69+xGXT21hy7J2JteVsPXtThZMrSEnJYTcTCeDByexZuM06ptLyC/x4ElQEx6nJCpZR0KWieKKWOoaCykdEEllZTRlJaEU5pkYOyaJZQuGMHVCLkWZMmKc/4xe/AeGlrk5cWgZPL0Mz6/xyckdzGivYuQADz0rm7h9bT/njqyks7mYSS0lrFzWwoL5Y0lMthIZa8Du8ck3zJF69BE6pCFyAnRBvCH3p48ikCC1ELlRQYjbSkpqLJUV/WkYM4SxI8uZ0jKcpXMbGTs8i7mdVSydO5xFs6p4b88Crl85xp+ffcejO1e5dPY9Pj93kB+/PMW1Tw5y5vA2dq6dTdeKTjYsm8i3lw9z8tB6Fs+pZVJzGSuXT2FAZT6eZA96lx6D24A6RE2AIgB/eSBKq/qVCeuvp6Bf7gL3EvoTKBMSJBEgVAiRqMUI1QKCVX7IjEL0TiXmcDWuOAsp+XFkFCczpK6CMa0jyChKIyEjloyMNGKivUSGuaiuKmdyWz0DitPIzQhnzPAChg7JZmB5KhWDM6kaUUjJoFxiUsIxunVo7Lp/J4ADCNb4/gESasVobGocHhthUU4i48KISYwiNsFLckYSaVmZZOTlMXDYCFqmzKB95nzGTphK04QZTJuxlNnzltE+eRoja2opG1xOXnEu6flJpGTF4IwwIVQG8Ef/f+ZP/n/EX+SPQCZCKBe/gPFfKkgi+E0FioMJlgoJlgoJFAcTIApCIBOh0KnQW824vNE4vNGEeCJxR8WQlJFB/9ISSisGUFxaSL/ifPL65xAeE47ObsARFYY9OgxViAGlRYPKIEMo6YtSI8QaasASbsTqMb9whPuG0GxeB+YIG6ZQK2FxEWQX5TN0VDX1DaNoGT+UGVNqaW2ppqAwifgkF/mF8QwZmsvQqlzGjimlvqaC5sY62tqmMm7CQqoa3mRg41oGTdhL2YT3KWs7RXn7R5S1naK09RTFrScpmXCKkvbTDJp6iaqZlxkx7ytql/5Iw/LbNK99QOv6J7RsfEzT1qevrqBf1v/Qc/U1gH/f9XsHcFPXE5q7HtH0srY/8tmvdj2ldfcTmrrvMmnPEybtekjrlhtM3PYjCw8+ZfVJWHsapu59wqQd95ncdZupXd8zb/tXrH7vKl1HL9Jz+DDf3LnK01+/4he+5LvvDvLRidV8fmEnz+5fhCdX+PO9c9z4cg/njizhYE8bezfUsmtdNbtXV7J7zSBmjg9n/sR4Ni8t49iuNq6eW82j7w7w3cUdvLN5Og1V6Ywbks7xvStZPq+RtAQDuTlO2iZVcujYet5aM4nGtnL6lcWQlG0nJslARKyCxFQLRaWR1I5OY9KEQupGJZGbJqMwU8HkxhQWTytmanMqw4pNOFR/YHSFmy/ObYJnn8Hjzzh3dBPdqzqYXJ/LT5f38uCb93l7zghmTKzg3d2LWflWG4mJRuxuKVFJVjzJDjQuBSKzGKVLjdytJdAoJdgoRWiUE6wR00vQm3/p9V8JCu6N06YlPSGC+AgjCeFaqgckUDMkhfwkFcPLQulsyuLM0RXw6zdcv3Kc76+d5qvPP+DI3nV8ffF9ePotN774kJPvruPorhVcPrOXK+feYdn8Jrasm87sqSMZWJ5KQVkWeeV55AzIIa0wjej0aN/hG27F4DahtGhQWjTITRqkBhVCjYwgpfhVBxwgFRAgFSBQiRBrJYg0QoSaAFQmMWa3Glu4Dme0hcTMKFLy4xlaV8m4iXVk988gNsFLbmYW2UnpZMTFM6djElOa6umfGc/kpuF0tAyjprqA4cPyGDY0j4rKPNJz47FGmJCb5cjNyr8LYH+pDH+p5NUQlr/MF8TgL/f3TULL/fBXBiAzybB5zITFOHB5rDjcRpyhFiK9oSSn+t42cwoLGTR8FOMnTaVx8nSq61oYVT+J1va5TJu1lM6Zcxnf1sawMcMoqiggqzAZnVWKXBeEQN4bkcIPpV6KSq9AJBfiF+yPQCr8mxLKRK9KrlEgUUoRycVIlFKUOhU6sx69xYDGpMPhjcQZE0VYQgKx6Rnkl5YzbFQto2sbGFU7lsoh1ZSUDyQxNYWQUBcmlw2dw4jUKEesFiBXBqBQ+mO3a4iMsWMPM2Bxa7FEmNC7tGhdOgxhRkwRZkzhVkKinHhTYkjNTye/OJux4wYza2YDHVPrKa/MJrNfHAOH9mNYTQkDh+RQWJxCcWkOg6qGMGrcRGonLadm+nbGzDlC7eJPaFn1Lc0rfqBh2beMWXyNEfOvMHLBF9Qs/pr6t75nxILrDF9wnRELv2HU4u+oXXaT+hV3aVj9gPEbfKlJY7c+/Jvr5pfvwK8B/BrAv1sAj9/2mMYt9/9SWx/Q0HXf1wXvfEzzrieM23aPuo0/Ub/xRybvfsSS47D8I1h0+Fcmb79L/ZrvaNr4E9N23Kdzy7d0rDnH2v1fcOrqLT7/8Tuu/nCB+08u8eTJOb74vJvj7y/l6qUent0+y+OfzsCjj7n97XucP/Em+7tb2b52JD2rBrNxSSErZqayfUUZO9dUcmR7A+ePzOabixu4c30fHx9ZwVszR1CSZqN9TD+unN7B6kVNpMRrKC6KZPW6To6d3ELHzMua148AACAASURBVBHUNpcwZHQOlaOyqRyeyYDBKQyoSKayMpmpk8t5c94wViwazqz2fjRUexg/PIJFHblse3soC9qzGFNmZcWsgTy78T7Pb57gypltvLNpNkd2LuL43kU8+PYwl09vZtPyFjatnMjCOTUU948iLEJBUrqL8Dgz5ggd2jANKrcOcYgagU2JwKZCYFEiMMoJUovwlwbSN6gP/gG9EAb0Qhb4JywKP0Rv/K/Eu4RMrs+nOFVNSbqC9tp4Ln64HJ59wbdXT/DFhcN88fF7nH2/i7Pvd3Hh2HZO7FvHx+9v5cielXz8QTerlraz+q1JzJo2mooB8RjNgbi8FrypXuKy4ohOjyYpL4nM4kxiM+MxhVmQm1QozGpkRjVinYJgleQ3a0iBMiGB8mCEajHiF8H2AnUgSqMIk0tFVLKb6JRQEjK8xKVEMLh6AK2TGxhcXU5JaSE1VaPpHD+JzoYJvD17Nk3DhzK0KJs3Z7RSP7SQ0VV5jKjKY2hVPgMGZpGY7sXg1CPQiAhQ/v034L8H4D6yvgSo/FGHKHHHOoiIcWK1a9EZpBjNCsLCQ4iJ9RCfGEd8ajI5BUUMGjmakY0tjBjXRn3TNGrqJzOmvo2xTRNoap9AXVMtZVVFpOXHIVT0wl/0z/QJ/icCJX9Cqg5GoZMgkgvwC+6LQCokWCL475ZUJUMoExEsESBRStEYtRisRjRGLVK13OeGDndij40iJj2TfmWDGVnfQuvEWUzqmMe4cZMYObKB/MJSwiK9qI1aFHo5aqsKvVWO3abEZVcSFxNCXLyLEJcGQ4gcvVOFKkSGMdyAMdKEKdKKKdKK2WsnJMqJMzaU0Dgn1aNK6ZxeT+ec8VTVlZFfkUXx0H70G5RJXGYkkQkuYtPjSS8soWh4MyM7NzBh1Vkmbv6W1o03mNL1gMlbH9C24S7Na27SuPoGzetuMXHLIzp6njNh82NaNj6kcf0Dxq29R/2qe4xb84Cx6x4ybuNjxm7yDVu9hPCrlKKtD18D+DWA/7MA+O6rMIbG7ge+LnjXE1p2P6V1zzPqt9yhsecus47AklMw6+CvtG69Q/2a72jedJPm9T/Q2XWb2T3fs2jHFQ5/epdvHv3Cd/d+5PjZvXz+5Tt8dX0nZ08s5cTB+fx4bTc8OMeD747x/O5HXP+0myN7p7Ft1WiWzy1icWcqS6cms3JuGhuX9mP/luGceqeNMwemcf38Onh8mic3PuD9XQvoGFvIyrm1nHt/PbMmVpKbYaFhXCE7di9hyqyReBK0eJP0JGY5KCiPZ3hNAeMnVDFxyig6O0cwfWIpi6aVs2ZRNZveHMnmpcPYtHgQ298eyrvra+h6cwhdS4dyZFs73DzCj5e2c3TnXPZunMqVj7byy+2PuPfNYc4dWU3Phg5mdlSRlqQnJCSQ/P4xpOR4CPHq0bpUWGNsWOKdSJxa/ExSAi0q+mol+GskBGukPuGCRoFaI0enFGNSBJPuteHW+mES/gNFKVpGl7qoH+Riw8KBfHV+Hfe/PwHPv+HHLz/kwont3Ll2kkvHt7PtrU72bJjHkZ3L6Vk7iyUzG5jSOpS50+vITnMSGaHEaA7C4tYS4g3B6rGidWgxuA1YPVZUNg29RH1+E8bw1yaslyIOnzgiiCCFAKFagEQjRKoVoA9R4Iw0k5gRSUp2NOm58cQnhzNwcH86pk6geUIDbRNaWDx9IVuWrWfn6q0s6pjKxNEjmdYwhkk1VYwoy6RueCHDKrIoKU4mKyeO6OQILBEWJEYFQWoJArX8/xTAfhJfXKHfi7AIP2kgfrIA/GR++Mn8CFQHINAFonOpcMXYcIQb0RhEqLUCzGYloaFWwsIdhHvCcEdG4ImJJzk3nwHDRjK6qZ2m9jnUjZ/KmPo2ahuaqW9qZETdcEoG55PVPwGdTYhU2wc/0T/RO+gf8Rf+EYHMD7EsGLFUQJA4mCBxMIGiIAKEgQQIA/EXBOAX7I9fsD+BoqBXPweJgxHJxcjUciRK3/pSsE6OxK5HF+YiJDqGxKwCKobW0zxhLlM632R84wzq6yZSXV1PZlYe5hAbeosWZ6QVT7SN9JRwUmJDSImzE+21YAmRYbHLcUQaMYVrcSc4sMVasURbMUdbscY6CIl1Yo9z4U5wUVCeTl1LFQ0dtQwYWURiUSIJ/ROIzY/HnuDEneQhOjuDxKKBZA6dwLDp2+ns+ZbOfU9p3HKXcetu0LD2Bg3rf2LcuhuMXXuDxg23aN76kLaep7T1PKe1+9mLgIaffd7ozU9p2Oz7WvdvAPzybHsJ4tcAfg3g3zWAW7Y9elWtXQ+ZsP0xbTueMGn3cybveU77zic0d99lyr5HLDj6C7P2P2b8xq9p3fQ9c995yty9T5iw+jqT115h8a5r7Dr9A189/JXbvzzl9KVjdO9ZzJFjb3P65Fscfm8mxw/N5/6PB+HZBR7fPM6P1/by4aEF7NjQQNfqUWxcVsG6pcUc2DGGry4t5P099Vz8cAZnDk9n26qR7O1u48md4/D8Uz4908Xxfcs4vGMh73XNZeyITCrLY1j2ZhP79i/HG68lPiOE6BQz7igNFrcEV4SSmEQLSalOUpLMlOaFUJyuITMmgIIkIe210fSsrKZnRRULJiazc8VQju9u40hPO/ev7uSrs5u5cHglV0/3wMNL8OgCPL3AhQ830tpQQGaK7wq8eEAs/YrjSM3z4k1z44i1ofcYkbu1BFsVBJhkBJhk+Ot96x4ivQJ/mYA3/HvjH9AbrUJEqEVNYriRUWVplGc5qS5wsWtVAztX1fDpkTl8dW4NT298xL1vz/DFuXc4uutt9m9dyNFdb3OgazGb3pzI0pl1bFreyagh2bSOG0RijAmjzp/kJDs2hwJ9iApzuBlzuBmFRYFQK0SkkyAzKZCbVD538r9ZQ/rrISx/mQA/6UunsgiZTozGIscZaSUuzUNEnIOkjCgy8xOJTQ5nwMB+TJrSxMSOZubMns6qxStYOf9tdq7fxtTGZhZ2TGTdotkMKUxnYv1gWsdWUFWeQUZ6OFExdsKjHTi8dnQuEwqrzgdgpeK/AWAxATL5bwDsLwnGXxqIv9TnZ/aT+SEyCJGYxOicGuxeKyanFokqCIVagMNpwuG04HDZcIQ5sYc5sYaFEhobQ86AAYxoGE/DhA7ap8ykc+ZcJk3rZMzY0ZQMLqBfWQb9K9IJCVdhdsnQh4jQWEVoTBIUOhFCeSD+gr4ECP0JEPq/gmyfwL70DuhDL//evOHf2wflFwNaL9+JBTIRYqUUkVaJv0aGwKxHHmJD7XDiioont6CcMaNbmdg2m5rRLYyrb6O5qZ0hVcOIifPi8oQQlRRObHI4pUWpZKWEER8TQqhLg9EsxR5mwJsSRkRSGO7kUCxRIWjDjegiTJijQ7AnuAlLiyQmK5rUfglUjiljWMMQMsqzcKaH48704O2XgCcvjtiCNNIrSskcNILM6jaGzdzJjN0/0bnvOSNX/cDYjbdo3HLXF2/a/ZDWLl9N6H5C245n1K2/5Vs92vKY5u7njO/2eaPHdT1n7LZn1G9+9Aq+L8/Uv15Jeg3g/8kB/PcA+/sH8F/G+ls3PaB54x3aNt1jSvdjZu1+yuIDvzB9xy06t33DzO3fsmjfD8zf9TVTN19i4uqP6VzzOct2/8DS7Z+x/r0LXL3/mNu/3uPox3t4c1Ur3btm8NHZNezYOZWVy+u48Mlmfn72CXdufcC3X+3l4unlLJxeyNTmZA7saOL6p2/z6Zl5HNzXSPeWasaOcbJvTzObN9RSWeFg7+5Z/PzzJZ49v8yHJzZx8+tjnD+5mcWzRjO4LIYJrQM5ebKb+nEDMFqD8MaZiIjW4/aocYYrcYUpCY1QExGpISpSTb90Cwmh/qRFBZEVF0SI9g+U5gh4p3sMB3bW0b2mkn1bajlzaBa3r+7g19unePr9SX68dIBPj2/j0K5FHNqzkCltZWSnGeiX76SkLIb8Yi8DhqYTlWYnLNmGPd6GMdKA0qVGYlMgMEkIMkgQGuUIDDLfFbQsyDegIwpEoRBgUgtJi3OxdFYTq+Y30FydRkdtGitmlHFsRzvcOcL9r4/x/aeHOLV/LdtWTGbvplm8t30hW1ZPZm/XXKZNrKR2RA6ZKU7iY8xkZXiJ9towGCQ43UZMTj0Gtwmd04DSqkakk7ySb0j0yr9aP3rRacp9MOsjDqaXMJBewQEEynxrMlKdEoVJ5cvsTYkmozCdkiHF9B+YR2llP6pGl79SSda1DGfanEnMnjuLNWvWsGjeXCZPaKJ13CimtNYyZ8o4aoYWUF4YT1F+DCmJTqJjbMQlhREW40BhUuIvC0Ki0yLQaAiUK+gjEtNLEMwbwUH0FgTTWxBMX1Ew/hKfZSpIIvBZqYR+LwxVfkh0YmQmGUqzCrlRgUQnRa6To7casbntuCMjCI/2EhYVgdkdgsZqwOwOITYjgYKB/RlZO5zq0UOpHjOE4TWVVA0voWhgJnklifQbkIzdo0Gq64tQ1RuFWYTWqsDo0KG36RAphYgVQkRyAUKZgGBJ0CtxR4DItxvsJ/BJPAKkIoIVUoQqOWKNEpFWiUinQeF0EmQwoXW5CfFEordaiYqKomrQYMaNGUN5cSFNDbXMmdlB/diRJGfGEp8eRVZJBrnFGaRlRJGW4iExMZyoOCf2MBMqixKZSYHCrsMQYcMY6XxRdoyRduwJYURlxZNSkE5WUSbFVcXkVxaRWJxJeG48hjg7ulgL4TlRpFfkUji8ksyKIfQb2UbLsgNM33aVprXf0LjpDqPX3KBm420auh7S0vOECdufMqH7ySsQT9zxlLaepzR3+UBbu/k+Y7Y8pKbrsU9ZueXBb+D7svNt7H5C0/Zn/+4z8vcu4ngN4P/kAG7c/JjmLb6duglbHzFxywOm9jxhzu6fWbr/F5btf8rb+x+wbPcPLO7+gqU9l1m55wtW7f6UZd3nWbTpAsu2XWD9njMcu3CFG49v8PWt8+x6dwFz5g/h/IUNnDu7mm2b29jR1cmDex8Cn3Ljh0OcP7eWg7smsmtDDbs2jGF/TyMHdo2nZ/MIZnQmM6BETGNDJPv3T2bTxnGMb8pg7fpWHjw8z5PnX/D11x9w/kw3N787xqK5tZT2j+Crax+wYdNc0rJCiU6w4PZoCY3UER5lwBNjIMKrI9yrwR2mwOUSEhshISdZR3aygtS4AMId/0B2Sm8Wzclhx+ZqLn8yn/Mn5/DT1S08v3UI7p3l2Y9n+PjgRjYtbWfhtGrG12VTXRlPfk4I6Rlm6scXM2nmKHLL44jKcBCRaseeYMHkNaAJ1SILkSMxSREZxIjNCgK1IgRaCTKjEqFaTJA4EJNRQ0qCh7GjB1GaH8PkhjLqKxOor4hkz5oGPvtgMdx+n1tX3uOHTw9w/sgmju5+k90bprFiQT1L54xmxdIGBvSPIDPVQkKcmcS4EGKiQggLM+FymQlxmjE5jOhdRnROAyqbBqlBgUAtRqSVI9ErXykog1WyF5F+LwAsEtLrBeCC5BJEagVijRyxRo7KosEZ5SI2PY60fqmkFSSTV5ZNWXUR5cOLKKvuz4jGwbTNaGLKrA7mLZ7LlM52WlpqaRpXzfTJdbw5dwKNY0rpnx1JXmY4RQVxZOfE4AzTo7cqMTp0SA0KxFoNwWo1ATL5KwD3egHfPsKgFwD2TRIHSQQEigLwF/j5Ok+xP8FKAWKtyJeLa/Dt2Up1StQWMwaHHbPbhd0ThivKQ0iEC5PbgjXcRmSSl/T8JLzxLpLSPGTlxZPfP4mCkiQKS5MpLE+meFAa3qQQZPoA/GVvIDMKUVpkqK0+2AfKgwiWBCKQBiGUBSOUBRMs89mzXhqxXoo4AhW+63axToVEr0Zq1CM2GlG5w1C5I7B6o7BHetGbTTgdVvplpzKqqpSxowfRWD+U1uZRjKkZREFpJrkDMigYlE9WcTpZeQkkJofj8doJCTWit+lQWtVonWbMkS6sMRHYYj1YosMxRjoxeBzY48OJz0kiZ0Ae2cW5lA4tp6CqlKSS7FcA1kSbcKaHEtcvgYKhAyioqqL/iCZGT9vI+CXHGPvmRVo2/ETL9kc0bvcJgFp6ntDW85SJPY9p63pI69b71Kz8jprVP1C3/hZ1m+8ydtsjX1LSDl94w9i/gu34nqe/OZebdzx/DeDXAP79Anhc12PGbHlI7Tbf9+O3+f7rnLLzMXP3PmfJu8/YcOxXdp+GvSef0XXgB7r2X2P/se859tENjp76kYMnvqNn/yccP3uZu4/v8/jn7/n8i/fYvWcWq5aP5sj+2Vy7tJkrn2zk8scb+OXxKfj5HFcurOPA7g52ra/j0gfz+PT4PNYsKqO+ysLY4RZmTkpk8dxcli8t4+D+SaxYNowFcwfTtbUD+II///wFN747wbXL+zl1bC1T2gexd88SzpzZyfCR+ThCZSSlu3B7tLi8OsJi9ITHGoiI1hPm1RDqUREWJiHMGciooQlUVURQVmShrTmVjatHcPS9yRzZP4lTR2dw7sN58OQEz24e5vJHG/ns+EZ2ru5kUUc1IwbGkp2qJzPFQP/CUMbU5LBsZTszFzUQm2UnKsOBJ82BI9GKOcqILlyPwqFEblUgNctQ2LX0VQbRRxqAQC0mQBaEQBpMbFwkY2uHUTdyIMlRZkLUb9A2Jpe3p1eyYcFQfr7xLjw8wZ0vD/L8xlluXjnMjSsHeHfrbCaO68f09oFMaCzE4w4m2iMjI81BRqobr8dEZIQFj8eB2abFaDegd/kgrLHrUJjVSPRyRFr5C02j9EXJX0T6SfCTCuktFNBbKCBAKkKglCFSK3xaSLkIsVaK3mHA4XUSGuvGmxJBWkEyBRU5FFRkk1eWQfmIQupbR9A5axLTZk5i8pQmps9oYdb0RtavmsmB3StZOreJoeWp5GeGUpQfQ1H/RGLinHhiXYTHupEaFAjVKoJUKvylst8A+KXk4mX3+9cADhD6EygKIFASQF+xn8/+pZMh0csR6xRI9EoUJiNqqwWVxYzB5dNQOqPDsXtd2KOcOGPchCe4MYYoiYpzkJYVTVqWl4xcLwUlSRRVpNN/YBpJ2RHIDYH0lfwRmVGI3CRBoAomUB7kuw4X9CVIHPAKwsGyYALEAfQK9uNPgX188JUJCVa9dFZrUJj1KCwm5FYrSrsLW3Qcjtg4rOFhmELMmMxaYrxOBpbm0N406hWAG5tGUFKRR3xWFJ7kcFwxdtwRJhwuLXanHke4GUeEHWOoGa3TjMZlweQNJSQuEmdiNPZ4D7bYcNzJXpL7pdGvopC8Af0YMLScgsGlJPXPxJObgCXRhTbKhC3RTlhqKHkDCygdNowBIxoY0rSQkR3d1M0/wcQN39O69R6N2+7RtO0+bT2PmbLrOZ07nzGx6yEtm+5Qv+oHGtbfZPzm+zR3+8IbxvY8oabrMaO3+jzSTdt9Kt2m7X9t9HvdAb8G8O8cwPXdjxnd84TRO55Su/0xdV0PaOp+wMSeB8zYcZ/5O2+zfN8tNu2/xc5DP7H3wNe8u/8KB969xAeHP+PUB5c5d/ZLDh48zqefnef+3etc/+IwHxxaxoE9M9i9uZlje6fz8833+fnmUc4dXszZ9xdz9fxajr/bycr5pSxoz2DplFxmNSfSMtJJe42bjsYI2seF0lRrZ193PYffmci2DXVsXdfAgX3zeHTvNM8eXuTm9ye4/eMJ3t29kA1rOjh3toehw7OITTSRmOYgPNaAN9FGRJwRl1eDLUyGzSXBES4lIkpNdJyapEQNJUV2SovtzJxWxsnjS7l8aT3nTi5lT1czPRsbOLp/Bjw9yY0vd/Hu5g7e2zqdFbNG0dlQRFGmlYKsENKSdYwZnU1PzwJWrp1K0aAkXHG6Fx2wE0dCCJZoM7pwPSqXGoXNB2GJRUmARkiA0hd8ECgPRqwQEekNZfDAItw2Ff2zvNhUf6K6xMvaBaPYtGQ4Nz7bxOPv3+XHz/bA/Yv8cvMsf751mr0bpzJ2aBKTGvpTXuDG4wyktMDDkIGpFObHkJMVTVJCKE6nAZNVg9FuQOf0ldahR2XVIjMqEesUvzFfBatkBKtkBCp8E8V9xSL6iIQEysSvrkaDFeJXANaG6LBFhGAONeGOdZCUG09OaToZ/ZNIzosluzSZgdX9GVM/hOEjy6keXsz4xiFMGF/J/Jl1bFrRwaTGMmqHZlI1MJkB/ePpX5hAdm48ETF25HoRbwT3QqBSEqhU/gbAvYUC/MSiF/D1eZZfAvjlm2ugKIAgaSC9hX3wl/sj1EiQGhRIDSqkBhVyowGl2YTcaEATYsYS7sIZHY4rJgx7lJMQrwObx4wzwkJaVgwFxWlk5cWTmRtDUVkqpZVZFJankpIbicIYRIC8F2qbL66xl+ANegn6vAJwgNCPQJE/QeIA3/WzOOCVD/qvASzWqZAZtSjMepRWMwqbDYnFgjU6GrPHg8HpwBHmxGozEO42U1yQRtWgAkYMLWHS5LF0dDaSV5SGwiwmUOmPRB+MSheMQhWAWivCGKLGFupbP1OFGJDb9EhtBgweF66kGCLS4wlLjSUyM560/pkUDi6iZMgABg4fRE5ZIdFZyURkxWNPDvPFOUabcceHkNEvmZKKAQysrmHY2JnUTtlIy4KjTFx9maZ139K8+RYTtt1lYvd9Jm27R+vGmzSs/J6aZV/RvO4WzRvv0Lz1IS3dPm9B/daHjN78gBEb7tLw4s33rzvgl8NXf90RvwbwawD/7gBc1/OYUbufM3LPc0btekLtrsc07XzMpF0PmbnrHgt2/sTyXd+zdvsX7H7nGqdO/MDHx6/z4TtnObX3FBePnuGz06f47MxR7n13nsc/neHyR+s5d3ghn594i/PvL4J7x/j1p/f5cNdsFk3sz8qZ5RzZ0cY7G2uZ355Cx6gIptfF0DDQTE2phlnjo1k8JYXWUSEMLZGwaGoWqxeX0bV2NEtnlbF84Qg2Lh/PR0fWcOXiLn785ghffXWQ85/spKQ0kvhkE0kZdrIKowiPNxCf6SIqxYYrWovJKUJnDsBgC8ARKsETJScpRYnT9UdKBzj54Phyvv36Xd57Zw57uzvZtXUyu7dO5OwHb/Hro1P8+MVOjuyYxb717XTUZ1GYrCE5SkpuhpXqIcm8/XYbe955i7rxpdgipIQlGolMCyEs2Y493obJa8QQpkftUKEMUSG3KvBTBSM2K1CF6JCbVIi1UqQqCXKFCLkkkN5//AdS42xMbRlCYoSEsmwTR3ZO470trZzeP4cPdy/g3pcHufX5u3x3cSdrF9YyZlA0bfV55KUaSI1T095UTv2YAgr7RVM1JI/c7BgMRjF2lwGDXYvWoUdj94ktVFat73O8ALAPvpJXV9D/FsABUhFBcgkCpQyBUoJILUNhUmF0mXB4nZhDTYTFu0jOSyCzKIXkvFhi0iOIy4ogvV8sxeVpFJUk0i8/ikEDU6gsi2dYRQJjR2TSL93C3CnVdG2Yyeq3OpgxtZ72iTVk5MShNkoJiwv/vwXgQHEw/gI//AV+rwDcR9T3FYBlRiUKs9ZXJiNKswml2YQmxIwp1EFIpBtndCjOGDf2KCd2rxVnhIXUzGjyCpNJz44hIyea0oFZVFTnU1qZRXxGOCqzAIk+CKNbg0Qn5l/8/5k/Br5BkEJAkDiAQJE//oK+9A3qTZ/gPvQV9H0R3OC7fg6QCgh6MXQlNWiQm3TIzUakFiMSixmjJwy1MwRNiBm3140rzEpoqJmcrDjSUyPJy4mntq6SCZPqyC5MQqwLJFDVF02IHKtDhUIVQEDQH+kT9K/4i/wIUgmQmTWonWYERjVKpwVzVBj2eA/ORC+RmfFkluRQMnQAI+pGMLJ+JPnlRXjS4glNicKeEOZbX3KriYi1EhvvIjMrhdIBFQyvmciEGeuZuvQAE5Ycp2PT17RvvsGEjT/QuPI6oxd/zrC55xk25yLD531O48ofaVj1I+NW32Ts+tuM23ifcZsf+PS52568WjV6eZa+dED/v+WBfg3g1wD+Dwbwn6ne84yRu55Qv+cpE/Y+Y/o7T5i/7x7L9v7Epvd+ZOeBr/nwxA98efE233zyHVeOn+fq0bN8d/o0108f4O7Vo3DnNH++cYS7l7u4/0UXj67t5Pan2+DeKS689yarpg3hzUmlbFpQxY63R9DzViXb3ixnzYxCPuhqomvxIFqqLLQPt7O0I4V18/LpWj6QJVMzWDI9j+VzSpnSmMqahSNYOn0I29dO4tCexfzw7RHOnO1i4aKx2Bx+RMZpyCuNwh2jJb0gkrgMJ1EpVsLjDVjDJRhDAjHY/LC7hYR5xeQX2RjbkMmmLRM5f3EbO3bMYGrHQGZ0VNA2Lp/ZHYP49PQmeHaBpzePcfLd+SzpGEBVoZk45xtEhQWRHK9j1szR7N69jMaWgXhitYTG6ojOdBKaZMWVYMUaY8bg0aN1aVDZfd2vzCInQCNEZJIj1EnpJexLL0EfJEoxUpmQvn3/BamwF3pFH1rqyxhS7CXNK2DDm6P4+P1FfPTubPasbuPzo2u5dHgVJ/csYtn0oYyrSmDyuH6MHBzPoBIv82fW0DSulMJ+0QypzCYj04PeICAs0oLOrkUdokVpVaO0qlGY1b8B8EsFZZBS+hsA+0nE9BWLfgNgoUr66g3Y5DZjj3Rgi7ASkRhKUm486YVJJOXGEJ0WTmSKk+gUB+nZYRQXx5Kb7aasOJIhZTGUF7gZUuyhNMfOqEHxTJtYyYTGcmpGF1FbN4iYBDcBol7o7Pr/y1fQgeJg/IW+Peu+QX0IEPoT9GIiOlAZiEgrfQVgpUWH0mxCYTKisflyd02hDmweF44oN67YUELjw4lICMcbH0pKRhTp2bGkZHhJz46hf2kaAypzKRmcSWKWB4NDgdIiQe/UIFQL+NeAP9Jb2JdgpRCBNIhAkT9+wX3oE9iL3kG9fUNi4r9ITgJlQoKUUoQaBWKdCqlB43sDNulROUNQuawo7Wb0TguuViiw5gAAIABJREFUSBfuSDsRkSEkJ3soKsogMyuG0rJsRowZSG5RCpZQDWqbDLNLg9kqR6EKIEjwBn2C/pVegW/wx+A36CMNIlAjRRZiRG43IbebUDiMaMNsOBM9pBZm0L+ymNrxtYxvH8/g0cNIyE3DnRSJzevA6NZhC9USFx+CJ0xPrNdOTkY6FRUjaJ20mJmLdtI8ezetb59j3LJLjF5wlqEzTjJk2kmGzz7H2CVf0Lr6ByZtukfbhru0rL9L49rbjF1/l3Eb7/v0udueUrvpHvUvBrHGbXv0Cr4vB7FeA/g1gH+3AK7vfkzNzj8zcsdTX7j1jgdM3P2QGXvuM3/XTyzp+Yq3t17i3cNfceajbzl5+BNO7jvC+QNHuHbsBFc/2M/XJ7u5damLny5s5vuP1/Dgi608ubaDe593c+tCN7fO7+Loltkc2jCdiweWc2L7DNbNH8S6BQM4uLmO3curufBOJ0c3jWPbogEc3lTDse569qyu5N0Nwzm5p4UPdrXQs7ya3WvH8d35zXz+4Vr2rJ9M9+p2jhxazqTOSqJiFeQWuolK0JFREIY9UklWaSzRGXa8aTYiEozYI+XYw0SEx8hJybSSXxxKy+Qi9uyfx469s5i/cAR19TkUFriJj5KhEP4XyvLDuPLJLvj5c3jyCWcPLaFpaBTDCo1U5BnJz7BSO6aA5csn0dE5iqgEA7YwGXFZbiJSQnDEmbHGmDFGGtCG+cIX5FYZUrOvBAYxARohfxL24b/6/StvBPVFJBei0shRq8XoVMGIA/8Jq7YPdVXp1A2JY8mMCp7cOMjlU6u4cOgtvvxwA58eWcWx7XNYOWckjcOSaBmdycIZw5k3fQRvLmhkRudIqofmkpPtwRtlwuFU+QaaHDpUNg0ykwKpUY7MqHz1FvpvAewLj5f4BrFeADhILiFY4cu1fdkBywwKNDYtRpcJa7iFsHgXcZnRJOfFkZwXS3yWl6g0N95ECzFxBgaWx5GbaaMw10H1wBiKsyyU5zuorUqkuiyaQUUeKssSGVGdT/mgHOJSIjDY1Uh00r87hOWDsE/h2DfYn94Bvegd0At/gR9B0kAClcEEqn1OaLFBjsysQW7RIjcbkZkMaB0hGEMdWD2hhESFYo9244oLw5MSRVxWHGk5CaRmRpOUFklyeiSZuXEUFKdQXJFF6eAc8krTcHpNqKxSZEYxgXLfu3OQQkCALOg3HbDfi+73JYBfBjEIlJIXkYmKV0NYEoMOkVGHymVFYtWidpqxeRxYw224I+3EJ3lISfNSNayE/IIUikoyqRxWTHZBMi6vBa1dgdosQSrvi1jaG4nMH7EyEIE8mN7ivvxJ6EcvaRBKpwVZiBGxRYfEqkXpNGHyOghL9BCTEfd/sPeewVUeWLpu3V/3VJ25J3W3CYo7STvnnLOkvZVzAEkgMgJEkoSQRBQ5B4OxjcEm55wxNsmAAzbJ2ICNbQzYBpMMGLvdz/2xJdnunpmec6amZuYUP1btokpF7ULU93zvWu96FwOH9mfi1AmMnTyO8r5VeLPCmH02HAEz0SwPRfk+0rxqMjwGcsIeinIKGDViHHMXrKZt3hZGz9rH4OmHGTj1MMNmHadp6QXa3viK6eu+Yeq6u8zY9Ii2DQ8Yt/YeTau+p3HVXepX36V+zX3q1z1g9Ib7NGx6+LsAjg74PjdhPQfwf2gAN217QtPun2nY8YTGrQ9p3nKXSVvvMGPrTWZvvMa8tedZvukj3jt/j2tX7nP0wAkObNzGxWNv882Fs9w4+yZPPj/MwytbuXpyCddOvcTPN/fyy7dHeHRtH0++OMqzL07z1fv7+Ob8mzy4dpz3DyxjzaJals/rxdbXanlzXQNfnFzCnXMruf/Jau5eWsHxLaM5tHYo96+8zsmdY7l6aiFHt7Xy2XvL+fn2W3x7eRfLZw5i0dT+jKkvYtDQLNIylQQiMnoPyCSYpaWkV5j0IgcZxU7CuSZcaUosXhGuoITcIhOD63IZP6U302b3Yeb8vhSV6+hRaWPGzIEMqc0i6BYT9kgYVJ3GnS/f4ZcfYvu+Ny5tZ3ZzHlPrI0xpzGPMqGL271/J8hUzCEcMmOwiokUuQnkOjAE1prABQ1CHxqtG4ZQjs0hJMUoQ6yWIdGKSVMl0lcaRqBAgN8XuvQpShMQldCU+oQsJcf+dVMEfkAv/Ox5TPONHF3H22KvcurKT9996kT/fPsGDTw9w48OtvLd/KWuX1DO6XxpDqwNsfL2NN/e+zKoVbax8bRqTJw3FF1CjNyXjD+nRmFNQW2PqV6yNHWAQa1Jj7uJ2ACdIhX+jgBOk4thurVjUbr5K6bxrmyQVIVSKkWhSkOplGFx67CELwRwfkaIQ2WXpZJelk17oJZhpokdVkEkT+zBkQIQBvf00Dc+lpsxMvzIL05t70FCbTXWJndbGatomDyM9akdtTMHsNSFQihFp/rk1pAS6i5I713m6Jnbnhbg/0SX+BbondYu5oBUCEpVJJClFCNQSxDo5En3MZSzRaVDZLOjddqxBL/Y0L/Y0N66Il1B+OlllWUTzQgTCDjx+C2lRFwUl6fSozqNmUCmDhlfRd2hP/BEHqXoxidKETvgKFSmx9SJBXOcMOEEY17mG1HGiMFkmRiCPtZ/FGkVniTQqBFoFqWYN8SoJGqcBR9iN1q7D4beTV5JFUWkOFZUFFJZk0qtPGYPq+lBQkY3Vq0NpSUWuF5Ei7Y5Q/ALJwi7EC1+gW3JXuoi6kaxKQW7TIzZpEJs0pFh0yB0G1B4LGq8ZtUOHwqKiqLyA1knNTJs7jf51gwnnRbEGHISiPqqq8+ldkUF+mon8kIlsv5l0t5P+vfsxZ84yZi/eROOMbQybupcR0w8y8aWzzN94gwVbv2Py618yauElRi66wrBFVxi66HOGLv2S4S9/zYjltxi58g6jVn1Pw/pfAfzbZ3LHffPnAP6/HMD/O4D+p36pf/2zv/25f8vv1rL1CRO2P2PS1idM2vKItk33mL7xW+ZvucnLO27w+u7P2bjvUy5cecz7H1xn2+Y9vL1vP59d/IDvPrvIoxtnOXtwKWcPzOWtja28f3A2z757E344w91rh/jy3D4ef/kRz25f5v5nH3L5nd0c2foiW1aOY+Xiwbw0s5KFrXm09LWwYlopX723jPufvMHHR6fz6YlZ3Pt0Je8fmMjp3eP56uyr/HT7AF+f28D+1RN5eWo/pjaW0be3j5wCPelZKgbW5ZBX4sDmlzB4dDnDx1ZT2juNaJEdb4YSTziV9CwVeUVG8otN5BSomTSlgl59LKRHhFRUmJg4rpJXlzaxcPZIGoeX0FxXytPvPuLPDy7y54dn+fDoq0xpyGb1ooEsmlbNzq2LOHlqB1W9MnF45UTyHRg8MjyZVpQOKfqAFp1f22m+klnkSAwpiDQiBBohSapk4uUJdJXE0V2SgFCRgt5iwB/0kJmVhlQSj0oehyTxH0ju+v9QkW/gxMEl3L/1FhffWcE3F3fw4NN93Lm8l/cPLOPk7iW8vqiBlhHF7N22iHdPbGbvjleYN6+RgYOLyC5wEYgacQSU6B1S9C4NKpuGVIMMsTbmBO5QwEJVKvGpAhKkQhKk4k4Ax6eKYvGOko7ZbwoCeSrJMnEngFO0qShMSlQWJcEcH+kFIQLZbqLFMQiH8934Iwai2QaG1+UzsE+Y2n5h6odkUlVopK7Gx8tzhjKtpYqGukLqaguororgDxlRm1ORm+Wx03kqBQKViiRZrA3dAeDftqA7FHCcIOF3Jqx4URyJ8mSS1QJE2lTEOikSvYIUgxKZyYDCYkLvdmIJeLCFfFiCLmxhF77sIJllORRWF1JaWUhTywhGNw6hqCxKbmGIqppCeg8so7JvEX2G9CBaEMQaMKG2qhAqRQgUIgRyCV2S44hL7h5TvoldYpXcjThhXGfruaOtL9EqOytFF1PoUoseoU5OikWF2qFH7dCjcxpxht3kFGfTo1c5vfpVUVCaR2WfcvrV9iacHUCkSCRZkYDGIkWS2g1JajfEKXEkp/zaFUhWpZCskbYrXw1SWwy+prAbW8SLPc2FNWgnMz+dXv2qmDh9ImMmtlDbMJJ+dQPIL8okK9tLTrqZ8hwX1bleKrLdlOWE6VPVgzFjxjJ19ss0z9zEwOY1DGhaR/2MQ7QsOsPIWScYMPkYA9pOUzj6ED0mnGLg3E8Z9tJXjFr+LU1rHjB5289M2wPjd/ztCcJ/7Nn6b1Z/B4D/2noO4P+LAdy69QfGr7vPlI0PmbnpETPW32H66hvMXvMZSzd9xupd1zjy3h3eOvU5J059wtWrN7jz3TdcufwRbx3axuHdK/jqwk52rGhkbmsBO95o5OHNQ/DTJZ7e+YC7X5zmyTef8PSbz7jz2Xnee3M7616exuSxlfTrYaMgLYnGvg6K3P+LYu//ZP7YCEe3jOXU7hbe3Teea2cW8Nm7C/n6wnJ++WYvv3x3mKunV7LztWamjyqiV76B4gIjeUVGynq4cHiFlFcHWfTqeCbOrKN+fF/sASmusAxfugx3QITTm0QwJKKwUE91tZ1Jk0vJyhbi87xAUZ6CoYPSWLGsic2rpjJ2eDGrXxrHT/fO85dHF+HZJ9y8vJuVCwaze00Lh7bO4uhba9m+ayVFpSGsTgWhbAfWoBZHxILKrUAf0P2TABaqhYh0YgQaIYkKAQKVCJlehdlpJZDuJys7neLiTApyAnhsMtTS/0V5gZm39y+Gp+f4+d5pPnnnDb65uIuHn7/J958d5tsrb3Ji7yu88VIrbx9cyYWz+9m4YTGjG3qTmefAEVBiCyiwhVTYQjq07VeFUvRSRBoJInUKInUKQlUqAmVKJ4D/ugUdJ4mp4N+2oDvapQKFqBPABpceb9RFekGIwqocqgeXU1SdQzDXSTjbRmGxl8EDcykttFFeZKVfTy8lmWpGDkhn7SutLJheS8PwEvrWZFJSFsSbZkHv0qCwqknSSP4GwF0Eyf8iACeKEkgQx3cCWKhJQaRNRaSVIdErkJkMKK1mzH4v1mCszAEnlqADX3aQ7Io8SvuUMnLMMKbNnMi0meNpahnByIaBDBxSSVW/YnoPLKOsdx6+DDs6pxqFSYlQ2a5oFVK6CuI7AdxZgu7ECX/d/02SihAqUmK7v78BsNSoR2ExIDYoERlkpJiVaJwGTF479pCHcE6EgrIi8ksLieZlUVFdTv+h/YnmRxArBXQVdkGkSESc0g1xSleE4m4kiruSlJJIojwZgToVkV6B2BRzQsvsRjReK+Y0D/aoD1fEiyPNhd1rJj07yLD6YTROaKZubAM1tf3JzotQUJBGeUGAnvle+hT56VuaRnVxhMryPIYMHUjL5FlMXbiZxikbqR27in4Nb9Br9Dp6NWxjwMQj1M0+S+3sC4xY8hljV96hdd1Dxm18woTNPzJ5289M3vEL47b/PvXqOYCfA/g/DYDHbfmBKRsfsHDbE17a9YxlO5+waNO3LNn0NW/svsW2I7f55gmc/fQ+pz/4gouf3OC9989y4OAe9h3Yyomj2zmy8yWah2QyoMLKmlfruXF1Lw++e4dvvjzB9U+Pwo+3+enhLb785EMObFvDzInD6VeZRk5Yht/6JzJdL9AjI4mR1SYGlUrplZPAyzOK+eTUAj49vZB39ozn9P42rn+wnG8ub+L03vksndKboRUOcrwC0oIS8ovMVFT6yC2yMGtBPVt2LWXA0EKihTYiuUayC63kFlnIyFQR8IsIhUQUF2jp19vJ6BFpuGz/gNP0X0nzdCXgeIGmEdm88VI9TcNyeHleHY+/PQNPLnHr6iEunlzNid0LOb5rATvXzeDC+TeZt2gSmbkeLG417gwrzgwL5qABQ1CPPmBA69ejduuQ21W/AbAEoVpMgiKR7tK42Nwt+QX+lNiN7snxJEsEpKQKKSvLo7lpCMuWTOGVJRNYs3IyFz7YxA/fn+HBrWN8d2U/968d4ptLe7hz5TDXzu7izR1LObx7OcePrGfVyjmMbRlAQWmQYJYVX5YFR4Yeg1+B1iNHbVd2zoBFGglCVaw6HNC/VcDxqaK/MWElpIhISImBODE15jhOlguRaFKQGxWYPEZsQTPBHB+VA8uoGzuIHv2LCeQ4SMt2kpvnoX+fPIpy7eRnGinJNVMY0TCpqSdHdi9j6fwGRtWVUF4WJCvfjTvDijloQuHQ0l0hIkkdA3CyXPFPAri7KPF3AE4QxpMoSiBREjsDmaBKJlEtjpUqBaFOTqrZgNJhxRzyYw5528uNPeIlWJhBYZ8y+tT1YcLUFqbOmMD0WROYM38K02a1UlvXm4re+QwYVkVJVS6ukBmVVY7MIEegaJ/pylLoKoine1I34pK7da4jxYviOwHcVRAfc3BLRb8GcLS7oGMvCEZUThMig4xUswZzyI03Mx1PJExaXi7FVZUU9uxBfkU5lX1603fwQLILc5FpZcQJ4xDLk1FphOgMEiw2NTaPAYvbjMahI9WoIlkj7TRhyR0mtD7b7wDsynBh88RWsXr26cHwptGMHt/M4FHDKe1ZQr9+PRjYq5Da6lxG9S+maVhPRgyuoF+fEgbW1jBybAuDRkylcdIbtC3YzaQFBxkz8yAjZ7xF3YwTDJnxHq0rbjFu9R0mb3zClG0/MWXHL7Rt/zMTtv5Ey+bYGdV/bJz3HMDPAfyfAsDzdj5l2d5nrDz8F1Yf/oXVB5+y7vATdhx/wsEzjzh69gGHTn7BiXe/4NjJi+za+yZ79x1g2/ZNzJ87iebhVfQpdTN7cl+unNvO0wfv8/D7d7n77Wlu3zjNT09v8NPT23x74zJv7tnIlJahVBZ4yArIyfKLyfLEM7iHiUEVegaUq5g/qZD9mxrZuWY4KxZWsmVlLS/NKmX32ka+vrSRD44sZfqYEmryjfQutJCdoSC/wEhurpEXX2pm8/YX6TMom0CaGptLSHqmjmCGAo9fhD8gIpqeSkWJkYE1HkYODlORL8Ot/y/4zf9AhusPuPX/hb5lOt5YPJRd68bz6vzBfHv9EPz0Mdcv7eTjU+v57Ow2Tu1/hb2bF3H+3FsMq+9HJNePJ82KI2zGnelA69Ngj9rQ/R0AS3SSWCtaISAuNYFuoji6t+cCxyd2Q61OIZLuZMSwaubMamDTutlcubSHnx9/xLMH7/HLvfd4euskV9/dzKVTG9mxZhaLZ9ezdcMiVq2cQ0NjP8p6ZhLKdhEtDpHbM4onz4HGp0BmT0Vpj82AJbrU3wE4WSHpzH7uAHCn+v3NGlLHqk+sYq7dJJkAiSYW72h0G3CErYRy/fQcUMqIllr61lWRVRYiI99DRc8cxrcOp35kHwb2yaNvZZQhfXNZtmAsh3cvZ9aUoQzsn0tegZv0HBeuiA1zuh2ZS09XpYhElZxkpZJkeYcRS9BpwuqIoewAcLwwsRO+SeLEmNprB3CCSkS8UkiCUoJAK0NqMaJy2jAGvBgDbixhH/YMP768NCLlOZQPqmJQ42BGt4xgTPNIxjSPZGJbE5OmjGXI8Bqq+pZQO7KG3oMq8EdcqCxKpHoZSbJ2V3aKiBeSutM9KWa+ihd0jxmy2mfAXQWxXeB4SXJMBbfPgDsALDcbUdlMaNwWRHoFUosWZzRMMDcbb2YmWaXl9B02nLqmZoY1NDFoxChqagdTUFaCyWFBqpZjtOnxBcx4/UY8PjMOnwmL24zariXVqCJJnYrUZkBmN6J0WdD6bBiCTkxhJ7awE3vYTijqwuk3k1OcTUW/amobRlI/oYUBQwYyuLYPfSrzqetfyti6SsYMr2T40AoGD+1J/2G96VtXy+ARE5kwbRUzX9zD+Dk7aZixm9ZFJ2l77VMmrvyClhU3aH79G5rf+J6W9Q+ZsPlHxm95Ruump4zd+JiWrX/7rH0O4OcA/k8B4NatD5m96zELdj1g6b5HvHboCWvf/omtJ//Mznd+Yt/JR2w5cJ2N28+zY89HHDj4IWfeucznV29x/MgJxjfWE3WbqCkOsXHlNG5dP8btG0e48slOrlzezaXzu/j+znl+fnaDPz+5yaWzR1gycyyVeW4y7CLS7Un4LV3oWaiiNCeFpfN68+PdI+zd3ExJVneG99fz+tIaFs8s5ejuafzlwTt8e3Uvy+cNoa6Xn4GVXopy9eTm6BjQP8ratTMZN7E/Bks8mTlGavpFKSp1kZtrJJKhIJImJS8qo7JYz+BebkYN8NO/VEePiJBs1/8iav9vpNv/P0KW/8LgnmrWv1zLhZMvcff6HvjxHH95cJYnt85w7f1dnN7/Ol9fO8PefRsor84ntzhCekEIR5oNT5YbjVeLO8eDLmBC6zf+CuB2tSlWtytgWQJJiiSS2lvQIpWEFFUKUpUMuTKVZEEcXbv+AxLRH8mMmJjeNoj3Tm/gzu0T3PzsAI9uHufe9SN89uFOPvlgB5ten87sqcN57ZXpTJ44kqbmofSoKSCc5yNU4CdQ6McYMaEOajCkm1DYlL8DcKz9HAvf+BW+wt+r3/Yoyi6C5E7IdbZ6/wrAeqeOYI6PaHE6BZXZ9B/Ri8H1fekxoJDCnpnUNwzj1WULWTB3CpPGjWLWlEZef3km29a/yEsLxjGiroKyijDZ+T7S8n3Yow60QStSl5HuGikJSlkngGNGLMHvXNB/DeAO+CZLkkhOTSJRISBenUy8SkS8SkSCOgWBXo7UakLlsqPzudH6YpGMruww3rw0AkUZ5PQqompINUNHD6F5XH17jWLSlLGMHTecQXW96T+kiv7DeuPLcCLVpyJUiugujoG1uyiZLskJdE3o0gng35qwOgAcJ04iMVX4Owd0ik7VqYBTzRqSNVJSzTqsaUFsaelYQulklVdTN3YCU+YvYcbCZYydPJ3aUQ307j+IcGYmJocDX9hLJNOH26tHqRZ1mrC6p8ST3N4JkNmNKJxmVG5ruwErlgdt8Jox+UwEok5cITOhnCCh3HR6DuxP4+SJ1AzsT05eJpkRN5WlEarL0sjLtJKZbaOsOpseA0spqC6j18BRtEx6mVmLd9C2aDfjFx5m2vKzTHv9Cs0vX2Hs8i+pX36DUctvM3rlHRrXPGDsxsc0b4rF6I7d/OsVpL9+1j4H8HMA/4cGcMu2h0zf/ZCZu+4wZ/cdXjr0kNXHf2LzqV/YeuIp2956wJFTj9i261M2bniPXVvf58Thi3z6wZd88t41Tux7mzcWzefg5hV8dekYP947x/ffnuD2zcN8c+stbt54k19+usJffvqch99d5qOTu3h5TgvDq7OpyXPQr9hJWbaWgTUe1qwcw0fvvc6uzeNoGhWkulxKzxIR9XVOZk0u4MzRRfDkXe7fPMqeTdNpHVlEeZ6RrHQFpSU2lr86gWlTBxON6sgtsFJZGWTo0EKGDSugob6UljE9aBpdRP2QTJrqspjZWsHLM/vz5oY2DqxqYcX0Kl6ZWs7axTXMbk5nZlOQt7Y38fm55Ty+tY+n377FtQ8389Hba3l7x6vsW7eUc6cOMXfuJLKLM8gryySzJANXhgN3pgudX48zy/U3AJb/BsAilZAuoi50Fb9AN0kccakJJKQmkShNJlkiQChOQiCMRyzujtkoITtqZdSIMrZtnsOnF3dz/dN93P3yKLc+PcC1c3s4d2ozW9bM5dWlk1mxfC5tU8fQZ0A5OeWZ+LO9uHM8WLOcaNMMqNP0mDKtyGzK360hxRzQKZ3nB3+rgDvVrzgWQ9mRBf3bWWucOIlkuZAUbSpyowKlWUEg20tafpBAtpuCyix61VZQNbiEqv6lNIwZxby5s5k0sZXJE5p4fflijr+5g307VlFfV02Pigyycl1kFgSIlISxRpwofCYkHjNJZi3xSkUngBOlMrqJhH8XwMmSpNjxA1lyJ4AT1GISNRKStFJERiUymxm124He70HjtWMIurFHA9giXkxpDpzZfqJlmQwZVUvbtAlMmzmRSVNamDV3MjNmT6SufgA9a4qo6l+OxaMnITWR+JSEzoSrbkIB3YRJdE2Ima86INyRhNXhgu5QwL8FsET7q0ks1axDYtSgctowB4MY/SFM/nRyevRhWHMbE2e9yPyXVzF13ks0TphGQ/N4yqt64/QF8YX9eHxmzFY5CpUQoTQegTSZZKWQZFUKCUpJJ4DVHhsqtxmly4TKbUTvMWH0GnGGjHjSLWQUpBPITaNsQF9GT5hAQY8KdGY9Ho+J9LAFr0uOStkVlT6RQI6D3F45ZPYsIqe0F8MbZzJn6XaWrDrOSxs/YtmO68zd/BWtK64xbvVNWtfcYeza+4xZ+5Ax6x/RtOGHGIC3PO08RTh2Wyz56q8NWc8B/BzA/2EBPHbbQ9r2PWDq/jvMPnSfxW894rVjT1l19Anrjjxg48E7vPzGR6zfeIGdWy9wYNt53t7xEYc3nOTk1tN8cvwiX3zwIbc/PstXl05w9fwern68naufbOGL6zt4eP8d+MtlvvrsTY7sfoWVi8cxp2Ugk4aWMbG2iMkjy3hp3nBWrWjhwocb2LxhAiUFKTSMDLJ0cW8iaX8kPyeekUNc7NvexsPv3uberWMcP7iMRTNrqesfobrCzfjmKjaunUXz2Cp6V6fR1FRN35oIxYUOKsrdDOqXQXNDOdMm9mb+lH68NGsQa5aOZseKZl6bWsO2RcPY8+ooTm5p5cKRGZzZ3crx7fWcPzaVc8dm8Mv9Q3x9eROblo/l1bmjeX3BRFbMbWPB9PEMGFRFtCCdzMIM0vLCuDJcuKJuzGEbpjTbbwBsQG7X/A2AJToJEp0IiSYFkSpmYIoFNAgQiBLp2u0PCIVdUaqS0GnjiWZoWfJiI9/dPg1/ucIvP5znxif7uXB6M9s3zGPZolaWLp7IlKljGFE/gLQsH/5sP95sH+5cL84CH5ZcB+qIEXlA2/lSIDXKSTXIOveAO3aA/xrAHZeQOmatv14bEv7q3FWISNVJkRsVqK0qvFEXgWwv/iwXkaIg+T0zqRxUzIimIYyqH83ECVNobmqhbcL+K25/AAAgAElEQVR4li6cy8a1y1m9cjHDanuSXxAgPdNFtCBIpDQDU4YLmc+IxGtBYDcSp4i1oAUKJYlSGd3FolhOdfsa0m8BnCBK6lS/wlQByXIBCfJk4tXJJGlTEOhj8E2xxAIu1G4HxqAPtceGxmvHFHZjDDlQuvUYw3ZCBWF61FRQN7KWEaNrGT5qMOMnNTJh8hgGDutFSc8cSqry0Vjksczp1NhubyzlShA7FpEYC+DogHB3QXcSxAmx8I2OmbpMjFAlQ6SW/6qC9VpkJgNquxmt04re58boD6BzBzEHomQUV9Fz4GiGt0xn9pI3mDp3GWMnz2bStDkMHDqCUEYm6ZEMnG4DFpsCvVGGxiRDa4n9HxVpZcTJRUhtBuQOEyq3FZXbjMptRu0xYfRZsIUsuNOMeDPMZJVFiZbmUNq/D31HjiSUk43aqMXltWCzKzGbRBgtQsweOc6oFX9JkIye+fQdOpqRY6bTNHEJIye8wsi2jbS+eJw5m75k8d4faF19k/Eb7zNx+zMmbP+Zls1PadzwiMYNjxiz8QcaNj1kzJYfaP5nIimfA/g5gP/DArhl5z0m73vAzDcfM//Nxyw8eI+l+77jlT23eGP3V2zcdY0jR7/mwM4L7Fh9hOPb3+H9Pac4t/cUX7zzIV+f+4Dbl09z+fQOzh1fy2cXt/Dlla38cPdt+OU8t756k307FzJ1fA2NQwtoGVZES20+Db1DDK6wM3dqDV9+to8P3l3B0Fon5cUpjG0M0TwmyNDBZmp6qhjSz87WteP56eEH8OQiH76zjq2rprF6WStzpg5i87qZtI2vYcrE/ryydBxTJg9m9MhySotd5GabyM0xUFJgpU91gLrBUeoGpVPT00ZFtoJR1S4Wt5RxbNNEzh2aybEtY3h7yyiOb69n+8p+3PxkFTw+wWcfbmTfhtmsWTaZhVPqmT2+gYljh5NXmEGkMAN/th93xI0z4sIRdWPLcKL1G/8GwLLfGp7Usd3QWCW1VzIJqbHrPUniRBTKFITibiQk/jck4v9Bfq6FdWunceebU/z05Dx/+fES1z7ezbsnVvPKkiamt9UyZfIwigr9uLwaSntkkV8eJb0wjDvHgyPXg73Aiy7ThtTbDuD2JKwOCEu0UgRK8T8P4OTYKcJf06ZisEiQChEoxaTq5SgsKuxhJ/7cAGkFIbIrIuRXZZPTI0rvYT2ZumAyk6e3sWjxEhYuXsTCRXOZOLGJpqY62qY0MnxkX3ILQ4SyXWQUBkkrTceY7kTuNyEL2JE4jcQrpCQpZLFELGkq3cXtYRztu8CxPeBYJYiSSBQnk5SShEAaM4slyJNJUAkR6FIRGZVIzGpSrXoUDitKjwtTKIjKZUfpsqAPOND5rajdBqzpDjLLowSibiK5QdKyfGQXhqkZ2JMBQ6upqCmkuDKHwqo8VBYl8Smxgw9CpTh2S1mYxJ8Su9E1oQtd4v9El/g/0TXhhU4AJ6YKEchju9XJCkn7+UF5Z0l0GiRGHQq7qb09bEPhsCK329F6/DgzcgjllzKwvpXpi5YxYcZ8Gse1MWXmXIaPbiQ7v4CConyiWX6cbh0pskS6JPyBLkl/JC41IeYK18f2jGV2I2pXrAWt9ljQ+SyYw07cETfeqB1nyEhGUQbR0hzyK8sprK7EEfZjdduxuswoNWIMFinRfD/ZZRk4Mp2YIg78xVmU1fSh35AGhtZPYuDwKVQMnEL5wHn0alzFoLYDNL36MePWfs2U7Y9p2/UjrVue0LD2HqNX32PUmnuM2RiLpmzZGlPAHWtJ/zvPz6b/w8/nAP5PAOB/62rZ+s9X85bH/2xN3PsL43c8pXnzfVo3fEfbxm9YsPM2rx34ho1HbrD/+HWOHL3I6WNnuXj6fa6dPsXVY4e49e4RHl5+hx9uvMuV97dx/cOtPLx+iK/Pb4QHp/jpu+P8+N0pPjm/k4ZRRcybO5w1r7cxf+ZgpjSXUltpYexQP4d2TeHAroksnFfGi4vKaG50MGmcnz3b6qntqyEv3I26Pm7OHHkNfv6cX+5d5M5nx7l77RjX3t/JmSMrmTdjEItm17H29TbGjamiKM9KTpaZaNRANMtEOF1LWlRPZr6ZUFSD2ZOM2ZtIOJLKoF5e9m+cwoqF/WmqdTCzNYNDm+u5fGoRW1fW8fm5Nfxw6zi3PjnC/k0vsXzBRGZPHs3IwZWUlURIz/URzA8QzA8QyPPjyfXizHJhTXdgDtvQ+YxovQZULj1yu4ZUi4oUgzy28qKRIFQKECmSEUiTSUpJJCE1KQZgmQCBNJkUpZBURQIpshdQKv9IQb6RDWun8ODuKeAyX355iO/unuTYsdeYNKmKPr38ZEdUpAWkFBc6qB9dzejGvmTkuvFE7NgidoJlEWQeA5qQDaVbj9KpQWlXITXLkBhSEGokJKtEJMmFJMoEsZeClJh5qLsokW7ChNid2qS42IGDduUbnyogXiYkUS1GbFIgd2oxhu2Yo048eQHSyyPk1xRQ3L+E0n4llPQtZvDoQcxcOI05L05nVPMQRjYPZvaLk5i6cBwDRlUTLQmQXhQgXBggUBjEkeVD5TOTYteQYtEg1sViM5MVqZ0BIbH5tJAXkgWdgSHdOrOhY981SSYgSS5EoBKRrBKRrBKTrJEi1GsQW0xI7XZkLicKlwuZw4HMaUXpsqByGdC5jTgynKQXhwjmubCladF7ZViCWrxZDtKLguT2zKSkTwHZ5ZnYQjYkulQS5AISpMl0S0mgizCeLoJudIn/E93a4ds14YXOPeCOeXqyQoJAnYpQLSdJLSNJLSNZp0Bs1CGx6pG5TSj9ZrRhO7o0B7qQE23QgT7gwBhwUlXblxEtDUycOYW2mVOZNnsqU6dPZtCQfoQzvGjNSsTyRBJE3UiQdCdO0j0WFiJPjl3G0kmRGFXILVoU7ReStB4rpqALe5obrVOLM+yguLqE3PI8qgb2ol/dAGxeG0qDEo1RhdFhwOg2oWz/fckdJrwFOZQM6E1R7wqGNoxidFMLoxpaGTa0lXB6FTJ1JgZPX2TeQZQ1rGfy+uvM2fcD0/c8Y9reX5i882ea1j2ice09Gtqrft09xqx/wNjNP9C67SnjtseAPH7HM1p3xqp5x4807/iRsdufMnb7U5q2xTjyf/LZtO3J3wXcvzVA/7V//3MA/7sC+CmtW39m/PZfaNv5F6bt/JGZ2+8zb/stluz4nBU7LrFm22l27TvOuyfPcPXsab4+d5xvPzrMvfMHeXz1TT7/cCuX313H9Q82cOeT7Xx7YTPcPcGl48vZs66Nja9PYvb0WpYsGcvsOUOZ3lbNwlm9mTu1lM1v1HHx3aVseGMIUyeE2LS2P3u2D2PXpsG8vX8sc9qyWdBWxsIpNZw58gZ/vn+ZRzfe587VYzy7dZZHX53m3DvrWb60kWkT+jBmVAkleRayIzrych24PDKC6Tp8YQ2+DB3+TAPmQCoatwBXporS3l7Wr2ljwphCHPr/l7KcRFYv68PyhT2ZOzGb9a8M4+qHG3h86wx3r7/PrnVLGTu8L73LsygrCBDNdOLLdODOceHO8eDO8eDKdmOPOrCk2TsBrPHoOwGcYo7tbQp0qQg1EsQKEUJ5zBCUlJJIfDuEE6WxGaVMI0GlE6LRJ2A0dqe8xMr61RP5+ouDfH/nGLe/PcqjHz/k4sfbeOWVehpH51NZbiE/S0PPUgezpg2jfnQ10WwHjqABW8iCKyeALuTEmO7pBLDcriKlA8DaGJQSFTFQ/RbAHes8HQBOECV1up/jpAK6y4QkalIRWZTIXHpMUTe2HD/ekjRCPTLJrMwluzqfnKp88qvzKO5dSM3QSvqP6k3vYRX0G1lFbVMNNSMqyO8VIVIWJK3YR7CoA8AetH4zUpsGqVWNWPf7mXUHbH8FsITuYgndRDHzWFyKkPhUAYntAE5WCklWiNqDJ+SIDFokVjNSpwOFx4s+nIYm4Efj96L1OVC7jWhdBmwhG8E8L8V9oqQXO3FnGvBkmQkX+IiWhsnpEaWgKo/8ynzcETepBhkJ0mTiUhLpJo7nBUE3ughi7efuHfD9TRBHnDiJuJQYgDu+W7JGTpJWjkCvRGTWk+IwIvUakAVNqMPWWAUtqIMW9EEzppCV9OIMqgZXMWZCPVPnTmb+opnMmD2ZAYOqCKY58aW5SNWI+UPc/+CP8f+ThNR4hEoBQqWIZKUQqUGB3KJGadOjdsTWnjRuC8aAE0vYgz8rhDfTT255HjllufQb0peho4fg9NkRSQV4wh6cYTcWvxO1y4rCbkHr9eDMySJSXsLgsXWMntDA6IYR1A0dxqA+Q/HZI3TvquaP3Sz8T0GIrAELmb7hGnP33ad1wzeMWfMtk7c9Y8YemLL7F9p2/ZkJ258xbutTWjY/pmXzr8+4pk2PYscb2iMqm7Y96YRv844f/1Xsadz+HMD/7gD8965/LYAb1/1Ay8YfmbztGdO2PWb65u+YueE689d/zNINH7Bpz0ccPXGBj89d5otL57h54QzfXTjO9xePcPfyYT7/cCffXjvIt5/u4+4nu3h0bQ/cPcHB9ZOYPa4Hg3sHaGooZeSIQmp6BxgyOMjYhghLZvfg5IFp7Fw7mhdnFDO3LcJL8/OZNNbO0L5iXpqbzycfLGXj8hFsXzWB6xf3w5PPeHzzLN9ePcqTm+/z+NZ7HN2/jBltfRlQE6Ioz0jQKyEzoqO0xE9G1EQo3UAoYiSUZcIb0WH2SjD6JOT0cDO8qYLG0YV4rX9gUC8zm14fzuIZhdT2UjC5McjxvTO4e/0wz74/x4MbH7Fz7RIGVOYTDZiJhkx4fTocYRPWDAu2iB171IE96sCaYcOSZscUsqL1GtB49CidOmQ2dSeAk7UpCNRiBAphJ4DjUxL+BsBStZhguo3hIyuZOnUIkyf0ZsnCobz3zmvcu3OM+w9O8913J3j7yEtMmdiTftVuKooM9K5wM3poPovn1zOgXw6RLDs2vw5nuh1j2I4lM4A25Py7AE6UJv+TAO6eHB/7c7tai5MKiJOLSNJKkdjUKDxGjBFXJ4AD5RFCJRmklUWJVmSTW5mDJ+rC5NWi96jwZtlIK/Tiz7XhjBrxZFuIlAUJF3kJFPoJFAZxZnvRBSzI7FpkNg1infR3M+s4ibgTwF0Ewr8L4M5SSjoBnGKzIHe7UHo9mDLS0YdD6EMBDEE3Oq8NnduILWQjkOuhqFcWaQUuHGk6XBkmwnleosVhcsozyeuRTc/+PQjlBFGaVbGZc2oicZJ4uovjSBDH/w2AO4I4OgCcKPv15UCgVSDQKxGbNKTazcjcFmQ+I9KAEWXQjCJgQuEzovSb0AfNmMM29F4DgZwAlf0qGDm2joltTYxtHUlVr2J8QRsmhw6FQYpYKSBZmkB3cTe6i7shVIpQWtVo7Hq0LiN6jxW9x4rWY0XntWEKurCmeUnLzySUm05+j0IKehZRM6iG2pG1ZOZFMTtM+NJ92AIOdE4zCrsJtcuKIeDFlB7EFvHTc0hvGic3Mn3mFMa3jqNXRV/0CgcJcQakqij/IzlIpO88Jq++zKzdd2la8zUNq24zaesTZu+HqXv+QtuuPzNxx0+M2/qU5k0/MHbjI8ZsfEjjhgeMXvs99evudWZGN275gaZtT2je8SMtO589B/BzAP/bAvifq9YtT2jd9IzWDY8Zt/4BkzbcZdbWb1i88xav7fmStXuvcOT0Dc5fusX1azf4/OIFPjt7ihvnTvLg6rs8+uJdvji/n/tfnuDmpd1c/2ADX5/dwLeXtrN64TBmtvagYWgOtQMjlJZY6dcvSFNDNhNbc1i3fDBnDk+jvp+J3vlJ1Fan0DhEw4R6Mw21Shprtezb3MCqJYM5c3gZv/zwMfz5Kx7dOss3145x5/pJvvr0MK+/2sLAfiGyszQUF9nIyTGRkaEjN99JaXmQtIiJ9KiZ9Cwz/ogemz8Ve0BKboWLIaOKyM6QUZIjZ9MbTeze2MSYITZaRjhZubgXJw/OhqcX4IfL3Pn8PfZsWMbIQRWU5vnIizpwuZVY/DqMIQOmsBlLuhVLuhVzmgVTyIohYEbjie0AKxxapFYVEpMCoV5KUnubV6AQIpAlkij9FcDxKYkxJ3RqEmJ5Ml3i/gGPT8nMGUPZuWUOh/cu5MJ7q7l78xB3bh/lo/fX8eqSkdT28dIzX8/QmgCzJtSwckkzC2aNoKjASUamDVfYRCDPjy5gwZYdItVp+BcBOCE16W8A3AHhOEFCp1u3A8DJOhkpdg1Krwl10II504O7KISvNJ1AURrB4nQi5VnkV+eRX5mLI2xG7ZBhC+sJ5rkI5NlJL/FSWJNJtDxEuMiLv8BHoDCIK8eHIWRD7tAhs2mQ6GX/KIC7CkX/IgAnSJN/B2CxUUeq3YrC40bt96ENBlD7vWgDHgxBN3qfHYPXgiPNRTgvQHFlDmm5HlxhE540K+m5PrKLM8gvz6KoZy49+5YTyvKjMEhJSo0nXtyNOFFX4kRdSRB1Iy6xC3EdMZT/CIATpL9+N6FOicioJsWiQ+qwIPdYOwEs9xuR+QzIPHoUPmMngI1+E7aQjXB2gOLKAvoPqmLA4GrKe+SRHvWi0KWiMsnRWlUojTJEKiHJ8iRStKmobBrUNh1qhx6N04TGaULZroK1Hit6nx1b0Is/K4Oy3j2pHtiHXv1r6Du4P1V9qiksK8BgN6CyaJAZlUgtWjTuWJylOeLDku4mWJjG4IbBzF84hzmz5tKvehAOYxCTIUo0tw5jYBCFw5ZRv+QMLWs+Y+zamzSvv0vzunuMWf09DWtiVd9eDWtjbeiG9fdp3BD77MiLbtz8iDFbH3eq39ZdPz0H8HMA//sCeMqOn5m0+TFtmx4wb+cjVr71jG1nfmHPu0/Yf/oub535mnMXb/PZ1Vtcufgxl99/ly/OvcuD65f4+bur3P/6I57dvcj9L45z55P9fP3BFr58dyNbXm5i55rJvLJwFP37hCgsMDJqVC4zp/Vk3et1HN8/ic3L+zOrKZ2WgRZaBukZUSVm/oQAry8opHmInrkTszi4bVIsCOMvX/Dz4yt8+9Vp7t1+jxvX3ubYmyuY3FZDr75+8ovMlFa4yS+yEwyrCaRpiWRbCGcYYyo43YA3pMbuTcHqFuMNy8nKNVBZZmP7+sns3dLGoGoNfUrFjBpoYNxID5fffw1+ugCPP+b21ZPs2/wyExr7U12WRm7Uiser7gSwOc3yK3zDZgwBM3q/CbVbh8qlbZ//KhEb5Qh0qSSqxSQpYwEcSbJEElIT29VRDMJJKYkkSxMwOTTIVfH4vApGjSzhtWVNvH3oRb68sp1H377N1XNbOLhlJgsm96KpNoPxdTm8Nm84b25dwDuHVrB4zigqir1kZjnwZlgJFQTRBCxYcwOInZq/C+COmXS8JHZVKEGU9DsI/1YBx8uExCvECPRyUh1aVD4zmpAVc6YHT3G4E8CBojQyyjLJrcyhpKaIcJ4PS1CPLawnkOskqyJIYU0m5QPzOwHsy/cSKAziyQtgSnOgdBk6ASzRxnKrE2Ui4lMknQDuKhT9XQB3tqJVKQi0sdmq1GFB6XWj9ntRet0ovW40fjfGkAeD3xEDcNhNODeNHn3KyC3OJJzpJ5zpJ5qXRnZhOgVlWZRW5lPcIxdv2E6qSkC88AXiBH+iW9If6Jb0B7on/5GE5C7E/1UUZbwoPvZvmiqIqWCFOPZyYFB3RkN2AthrRuo3xYxpPiMyj+F3APbl+PFl+WJmsfwQ5T3z6dWnjNLyLNIiHnxpLnQ2NWKlAIlKiMamxuQxojSrSJQnI9FKSTHIkZrUSE1qxAYlEqMKqUWLwm5CY7NiDwYorqpkaEM9Q0YOZ+CwIfQZ0J+M7AgyrQyZQYHSokHtNmAIWLFkuLBle3Dn+vHmBijqVUJTcwNT26Yxorae4pxeZGb0ISt/BEV9ZtKreT11808y/KULjFh+jVErv2b4qzcZuPg6w5bfpO61W4x4/VtGrbrTCeCmTY8Yu/mHXzuBHWbY9hlwy85nzxXwcwD/2wO4ddvTf7LGbX3K+A0PmbTxPjO3P2TZoWdsOgP7P4KDHzzjwKnvOPrubT44f4srn97myuXPufDuB5w9cZxr5z7g+xuf8pfHN+DxF/DgMnx/nvufHODupb28s2sR54+vZvnieqorXBTmaelb42JCax5v7pvM8QPjmDzSwfyxEVZMK2X1nFImDTEws8HOmkXFrJhXxKGtTXx+YS08PQe/fM6d2+9z+8Zp7tx+l2NHXqdtcl/6DArTf2gmPWr8ZOTqCEbURHPMZGSZ8QSUZGRaSIvEWtGBsA5vUIXTnYLVLsRiiaNfrwBvvNzA9nXjmDOliKahdipyuzO8r47PPlrFz/dO8+cHH3H9wiF2rF3ItPFD6FkcIOCW4w9qcKaZO1vQtogda4YNc5oFQ8CMzmdE5dKidGra28+KzvZzgkpEouL3AI6TxP8OwILUBKwOLQMGlzN7VgNTJ/WjbVxP9myZytdXd/Ld57v56O1X2bi0gTlNZUwdmc/C1ip2vz6RD4+s5MO31vDKgjEMGZBPTq4bV9iEO9OFIc2BMdODImD+uwDuUOR/DeDOZKn2GXBCiuB3AO5QwMaIC3tuAF9pOsGKKOHSCMHidEJF6WSUpBPM9eOJ2DEHdJj8atxRC2lFbjJKfaQVe8isCBMq9ODN8+AvCODND2JOd6JyG5Fa1aQY5J0ATpKLiU+RtM+Bxf8iACcrRCQrRAjUqQi0sk64KTwu1H4vmoAPTcCHIezHmh7CEvZhDjhxpvkI5aSRmRclnB7AF3DjC7gJpnlJj/rJK8ygR1UhPaoKSc90Y7DIkKuTkamSkMi6I0zpSrL4BRIFXUloj6GM6zjE0A7guJRkukuSSJCLSFLLEOlVnZeJUu1mpC5zJ4CVQQuKgBmFL2bK0getmMM23JkewvlhIvkhIvkhynrkUd2nmJy8IHqzlECGC0fAisaiJEUtQqIRozDJUZiUSHSppOrlSE1K5BYtcosWqUWL3KZvV8F2TB4vOoeTcHYeo5pbGd82jYaWFmr6DyBVIUeqlqMwqdC5DOh8RvR+E4aQCXPUijPHidanI5AToG7EEKa2TWPU0Eb69BhO/z7jGFA7lwENKxg55zCtr12gccUVhr38KcNeuc6oFd8wZvV9Gtfeo2n9A5o2PKR50w+0bH5M65Zfn38Tdv7EhJ0/MW7XT7EVpb8yYj0H8HMA/7sBePzWx0xYf49pmx8wf9cPvHzwCauO/MDGt++z9egddh39mvcvPeKDc99x/sJNLl34gneOv8uhvQf54NQp7tz6gsd3v+T+rUs8vvkRP3x5hisnN3L7/B5O7V7C4S1zWb64ngE1IXpXueldbWPa5CKOHmxj26oBLBwfprW3nhmDXbzSGmHVjDz2v9GfM3vGcGpfC5+cXsyjmwfg8UfcvXma905t5tiRVeze9SLTpg+itIeDoionvYZkUNrbSzBLTThHT36pm6x8B6GIkcwcJ9FsB+kRE6E0Pf6gGp9PhtMpxmqJo1e5i2ggiWH9XOzZ0sK2VXVMb03njRd7c2zvVJ7dPcGf753l/bfXs3rZFF5eOJ5hA4oIuKWkR4z4s+2dJqwOA9ZvAax0alA41J0A7mg/J6hEJMgFsXN47e3n2GwwBuFESQLJKfEkCv9IeoaF2kEFjKorYN6Mfnx0ZgX3vtrP5dMruHT0NfavmMCmRSPYumQ025Y08vaGmby3dxmHN81j5ri+1NeVEs2y4gobsGZYcOT7UYZtaNLs/2oAJ0kEnWcIE+Qi4hXizha0wmPEFHV3AjitMptIj1illURIKwoTKU7Hn+XCFbHiy7YTyncTLnSRXuIlq0eIrB5pvwOwryCENeJG7TEht2s7ASxSSzsB3E0k/BcDuCN6U6iRItTJkZi1pNqNyD12VH4X2pAXXdiHJRLGnR3Fkx3FE00jlJtJdkkh+YUF5OTkEY1GSU8PEwx5CYY85OZl0KOygH4DKigoSsMXMOFwabDaleiMImSKBCSp3UkSdiNR0P3vAjhZI0ekV3VeJxJbDDET1v/f3r39NH2HcRy/XLKbLVm2hQ3kDBa70pb+2v56Lj0CRUspiAgioE4zHOjkJIVSGBIPiWYmGCRTFzdUxtHDdEPGxbLp1EWN0ahbNuPmYUdF1AGbee+iyOKWHe52MS+ev+GV7/M83+djFpDYtMgc+nDZtcjsWpR2LYJDh2BTh3OLC7LIznNTuMjLkuULyMo2E5PwHMkvxaK1CFgzTKgMCqIls4hMepFkxWzkBmU4IlObikyvCrehTRqUVh2C3YjotmFyZ5Aq6hEtTipr19LSvpHg6+1U1wdQqjXI1UoU+jQEq4DKISA4VQhuFWqPgOhRk6KXoHfpqXh1BW2t61hdUcfKpWsJBrpo3zhEbdt+gp0nWN9zhZaeG9S9HZ4BN/WMsW7/L4QGJ8I1NEloaJLmwYnwLHh6ASs4NPFIYMPD7eX6gXvUD9x7DPBjgP9bgDcdnGTr+1N0Dk+x7fBtOgau0TV0hZ6j33Dk2E3OXZrk+KlrHD/5JSdPXGR05DiHDw5z/twFeDDFr/e+Z+zmJcaunubG+VHODO/i1uURzn64i74dQXZ21LNiiZ2lZVbKS3Vs2VREX3clm0I2hnaU83F3LcOdFbzXUc7RnS9zoKuEPVvz+Wiwhu8ud8P4MSZ+OsGZT3t5s7OJUGMZFSvnsqjEQuFiE6UrM1i4woGv2Iiv2EhBqRNPno50l4LMeSKuTA2uTA12pwKTZQ5GQzIm42xMhkTM+jiM6gjUsicR5U+woSWHoXdWsX3zfEYGA1y90A33T/Pg9hmO9L5B15a1HOrbzuYNa/Bla/B4RZw+EzZ/Olbf71+QNG7tnwAOz39TZgCOlMYRlRLLrJSYvwU4IuopVEI8RYU2qqt8rG8t4XB/G9c/7+futQ/4+uQ+Lo7s5NvT/UxdGeWHswf46pM9fHaok73bGvonAVAAAAHtSURBVKgqc7PqlVwcLiVmt4AuS8S+MItkq4o5Du2/Bvjhlauo+EcRjkkK4/tHgBNFGSmmNJRuPUKWCXO+E3fJPLxlfrxlfrKLvWQWZDC30IPBpSHNIkPnSkPvViHYpBg9At4SN9lFLuy5Jsxe018CnKSQzAAclZw08wKOiE/4R4Afpj/FyyWPACwxiUithhmERY8bW64XZ54Pt9+Hd+F8CssX0xgIUV8bYFXlapaUlePPzSEr00FOTgbFxTksW1ZIXr4bh1ON2SJHb5CSpkogKfl5omOfISY2gui4cCZw5PT8d+YSVmI0LyRGEymJI1omIU4hJS4tjHC8WkmCqGS2WYPEpiXVaUDuMiJ36kh1iCjtWlR2EbVdg7fIy4JSP96CDBaV+amoKiUn10F0/LM8F/k0EkUSolWN1iKQKsqQqucgSUshPjVxpgWdopEjFZVI9aqZLWitKx1Lpge5aEJttLG8spraQDNNre1s3tpB0eJSDOkWdHYDepceQ7YeS44Zq9+EOd+Axa/H5rciOjTMX+Cn+rUaaqoCBNZspK3lLeobd9OyZZRg5ylad39BaN91mnt/JNR/h+becRr33SHYf5/QNLrBgZ9p6r9Pw7vj1PWMUbP3Fg19d2nou0t9f7jqpqu2b5zavvH/PcC/ATXSrBHJ3Dkz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" y="14033"/>
            <a:ext cx="158857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76" y="7937"/>
            <a:ext cx="158857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" y="1343956"/>
            <a:ext cx="20907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3x3 Convolution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22552"/>
            <a:ext cx="5029200" cy="58104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3 by 3 kernel with weights </a:t>
            </a:r>
            <a:r>
              <a:rPr lang="en-US" i="1" dirty="0" smtClean="0">
                <a:sym typeface="Symbol"/>
              </a:rPr>
              <a:t></a:t>
            </a:r>
            <a:r>
              <a:rPr lang="en-US" baseline="-25000" dirty="0" err="1" smtClean="0">
                <a:sym typeface="Symbol"/>
              </a:rPr>
              <a:t>ij</a:t>
            </a:r>
            <a:endParaRPr lang="en-US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048000" cy="19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3962400"/>
            <a:ext cx="5050224" cy="65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7791450" cy="101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288268"/>
            <a:ext cx="570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convolution of an </a:t>
            </a:r>
            <a:r>
              <a:rPr lang="en-US" i="1" dirty="0" err="1" smtClean="0"/>
              <a:t>I_old</a:t>
            </a:r>
            <a:r>
              <a:rPr lang="en-US" dirty="0" smtClean="0"/>
              <a:t> image by the kernel is denoted: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95072"/>
            <a:ext cx="872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Aside: Normalization helps keep image values in the desired range</a:t>
            </a:r>
          </a:p>
          <a:p>
            <a:r>
              <a:rPr lang="en-US" sz="1200" i="1" dirty="0" smtClean="0"/>
              <a:t>-- caution must be used in how and when this is done in program code to avoid undesired data loss, truncation, rounding, scaling…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961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Convolution: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66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Pseudocode for the convolution of an </a:t>
            </a:r>
            <a:r>
              <a:rPr lang="en-US" b="1" i="1" dirty="0" smtClean="0"/>
              <a:t>image f(</a:t>
            </a:r>
            <a:r>
              <a:rPr lang="en-US" b="1" i="1" dirty="0" err="1" smtClean="0"/>
              <a:t>x,y</a:t>
            </a:r>
            <a:r>
              <a:rPr lang="en-US" b="1" i="1" dirty="0" smtClean="0"/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with a </a:t>
            </a:r>
            <a:r>
              <a:rPr lang="en-US" b="1" i="1" dirty="0" smtClean="0"/>
              <a:t>kernel k(x, y)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produce a </a:t>
            </a:r>
            <a:r>
              <a:rPr lang="en-US" b="1" i="1" dirty="0" smtClean="0"/>
              <a:t>new image g(x, y)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4455772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y = 0 to </a:t>
            </a:r>
            <a:r>
              <a:rPr lang="en-US" dirty="0" err="1" smtClean="0"/>
              <a:t>imageHeight</a:t>
            </a:r>
            <a:endParaRPr lang="en-US" dirty="0"/>
          </a:p>
          <a:p>
            <a:r>
              <a:rPr lang="en-US" dirty="0" smtClean="0"/>
              <a:t>     for x = 0 to </a:t>
            </a:r>
            <a:r>
              <a:rPr lang="en-US" dirty="0" err="1" smtClean="0"/>
              <a:t>imageWidth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sum = 0</a:t>
            </a:r>
          </a:p>
          <a:p>
            <a:r>
              <a:rPr lang="en-US" dirty="0"/>
              <a:t> </a:t>
            </a:r>
            <a:r>
              <a:rPr lang="en-US" dirty="0" smtClean="0"/>
              <a:t>         for </a:t>
            </a:r>
            <a:r>
              <a:rPr lang="en-US" dirty="0" err="1" smtClean="0"/>
              <a:t>i</a:t>
            </a:r>
            <a:r>
              <a:rPr lang="en-US" dirty="0" smtClean="0"/>
              <a:t> = -h to h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for j = -w to w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sum = sum + k(j, </a:t>
            </a:r>
            <a:r>
              <a:rPr lang="en-US" dirty="0" err="1" smtClean="0"/>
              <a:t>i</a:t>
            </a:r>
            <a:r>
              <a:rPr lang="en-US" dirty="0" smtClean="0"/>
              <a:t>) * f(x – j, y –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end for j</a:t>
            </a:r>
          </a:p>
          <a:p>
            <a:r>
              <a:rPr lang="en-US" dirty="0" smtClean="0"/>
              <a:t>          end for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           g(x, y) = sum</a:t>
            </a:r>
          </a:p>
          <a:p>
            <a:r>
              <a:rPr lang="en-US" dirty="0"/>
              <a:t> </a:t>
            </a:r>
            <a:r>
              <a:rPr lang="en-US" dirty="0" smtClean="0"/>
              <a:t>    end for x</a:t>
            </a:r>
          </a:p>
          <a:p>
            <a:r>
              <a:rPr lang="en-US" dirty="0" smtClean="0"/>
              <a:t>end for 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2362200"/>
            <a:ext cx="2439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Assume:</a:t>
            </a:r>
          </a:p>
          <a:p>
            <a:r>
              <a:rPr lang="en-US" i="1" dirty="0" smtClean="0"/>
              <a:t>      kernel width is 2w+1</a:t>
            </a:r>
          </a:p>
          <a:p>
            <a:r>
              <a:rPr lang="en-US" i="1" dirty="0" smtClean="0"/>
              <a:t>      kernel height is 2h+1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5715000"/>
            <a:ext cx="2779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Aside:</a:t>
            </a:r>
          </a:p>
          <a:p>
            <a:r>
              <a:rPr lang="en-US" sz="1200" i="1" dirty="0"/>
              <a:t> </a:t>
            </a:r>
            <a:r>
              <a:rPr lang="en-US" sz="1200" i="1" dirty="0" smtClean="0"/>
              <a:t>  Be careful about non-symmetric  kernels</a:t>
            </a:r>
          </a:p>
          <a:p>
            <a:r>
              <a:rPr lang="en-US" sz="1200" i="1" dirty="0"/>
              <a:t> </a:t>
            </a:r>
            <a:r>
              <a:rPr lang="en-US" sz="1200" i="1" dirty="0" smtClean="0"/>
              <a:t>  Align their (-w, -h) to be same corner</a:t>
            </a:r>
          </a:p>
          <a:p>
            <a:r>
              <a:rPr lang="en-US" sz="1200" i="1" dirty="0"/>
              <a:t> </a:t>
            </a:r>
            <a:r>
              <a:rPr lang="en-US" sz="1200" i="1" dirty="0" smtClean="0"/>
              <a:t>  as the image (0, 0)</a:t>
            </a:r>
          </a:p>
          <a:p>
            <a:r>
              <a:rPr lang="en-US" sz="1200" i="1" dirty="0"/>
              <a:t> </a:t>
            </a:r>
            <a:r>
              <a:rPr lang="en-US" sz="1200" i="1" dirty="0" smtClean="0"/>
              <a:t>  i.e. upper left corner or lower left ?</a:t>
            </a:r>
          </a:p>
        </p:txBody>
      </p:sp>
    </p:spTree>
    <p:extLst>
      <p:ext uri="{BB962C8B-B14F-4D97-AF65-F5344CB8AC3E}">
        <p14:creationId xmlns:p14="http://schemas.microsoft.com/office/powerpoint/2010/main" val="4218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Border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pixels do not have enough neighbors</a:t>
            </a:r>
          </a:p>
          <a:p>
            <a:pPr lvl="1"/>
            <a:r>
              <a:rPr lang="en-US" dirty="0" smtClean="0"/>
              <a:t>typically: corner pixels and edge pixels</a:t>
            </a:r>
          </a:p>
          <a:p>
            <a:pPr lvl="1"/>
            <a:endParaRPr lang="en-US" dirty="0"/>
          </a:p>
          <a:p>
            <a:r>
              <a:rPr lang="en-US" dirty="0" smtClean="0"/>
              <a:t>Addressing these issues</a:t>
            </a:r>
          </a:p>
          <a:p>
            <a:pPr lvl="1"/>
            <a:r>
              <a:rPr lang="en-US" dirty="0" smtClean="0"/>
              <a:t>Extend the image limits with zeros</a:t>
            </a:r>
          </a:p>
          <a:p>
            <a:pPr lvl="1"/>
            <a:r>
              <a:rPr lang="en-US" dirty="0" smtClean="0"/>
              <a:t>Extend image limits with replication </a:t>
            </a:r>
            <a:r>
              <a:rPr lang="en-US" sz="1600" dirty="0" smtClean="0"/>
              <a:t>(of problem pixel value)</a:t>
            </a:r>
            <a:endParaRPr lang="en-US" dirty="0" smtClean="0"/>
          </a:p>
          <a:p>
            <a:pPr lvl="1"/>
            <a:r>
              <a:rPr lang="en-US" dirty="0" smtClean="0"/>
              <a:t>Generate specific filter for border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example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396081"/>
            <a:ext cx="8169867" cy="5632311"/>
            <a:chOff x="200378" y="2069303"/>
            <a:chExt cx="8169867" cy="5632311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69777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filterImage.html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2" y="2438635"/>
              <a:ext cx="8164223" cy="52629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&lt;!</a:t>
              </a:r>
              <a:r>
                <a:rPr lang="en-US" sz="1400" dirty="0" smtClean="0">
                  <a:solidFill>
                    <a:srgbClr val="A31515"/>
                  </a:solidFill>
                </a:rPr>
                <a:t>DOCTYPE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html</a:t>
              </a:r>
              <a:r>
                <a:rPr lang="en-US" sz="1400" dirty="0" smtClean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&lt;</a:t>
              </a:r>
              <a:r>
                <a:rPr lang="en-US" sz="1400" dirty="0" smtClean="0">
                  <a:solidFill>
                    <a:srgbClr val="A31515"/>
                  </a:solidFill>
                </a:rPr>
                <a:t>html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lang</a:t>
              </a:r>
              <a:r>
                <a:rPr lang="en-US" sz="1400" dirty="0" smtClean="0">
                  <a:solidFill>
                    <a:srgbClr val="0000FF"/>
                  </a:solidFill>
                </a:rPr>
                <a:t>="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en</a:t>
              </a:r>
              <a:r>
                <a:rPr lang="en-US" sz="1400" dirty="0" smtClean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head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="text/html; charset=utf-8"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http-</a:t>
              </a:r>
              <a:r>
                <a:rPr lang="en-US" sz="1400" dirty="0" err="1">
                  <a:solidFill>
                    <a:srgbClr val="FF0000"/>
                  </a:solidFill>
                </a:rPr>
                <a:t>equiv</a:t>
              </a:r>
              <a:r>
                <a:rPr lang="en-US" sz="1400" dirty="0">
                  <a:solidFill>
                    <a:srgbClr val="0000FF"/>
                  </a:solidFill>
                </a:rPr>
                <a:t>="content-type"&gt;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    &lt;</a:t>
              </a:r>
              <a:r>
                <a:rPr lang="en-US" sz="1400" dirty="0">
                  <a:solidFill>
                    <a:srgbClr val="A31515"/>
                  </a:solidFill>
                </a:rPr>
                <a:t>title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  <a:r>
                <a:rPr lang="en-US" sz="1400" dirty="0">
                  <a:solidFill>
                    <a:prstClr val="black"/>
                  </a:solidFill>
                </a:rPr>
                <a:t>Example: Filter Loaded Image Data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title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 </a:t>
              </a:r>
              <a:r>
                <a:rPr lang="en-US" sz="1400" dirty="0" smtClean="0">
                  <a:solidFill>
                    <a:srgbClr val="0000FF"/>
                  </a:solidFill>
                </a:rPr>
                <a:t>   &lt;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src</a:t>
              </a:r>
              <a:r>
                <a:rPr lang="en-US" sz="1400" dirty="0">
                  <a:solidFill>
                    <a:srgbClr val="0000FF"/>
                  </a:solidFill>
                </a:rPr>
                <a:t>="filter.js"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type</a:t>
              </a:r>
              <a:r>
                <a:rPr lang="en-US" sz="1400" dirty="0">
                  <a:solidFill>
                    <a:srgbClr val="0000FF"/>
                  </a:solidFill>
                </a:rPr>
                <a:t>="text/</a:t>
              </a:r>
              <a:r>
                <a:rPr lang="en-US" sz="1400" dirty="0" err="1">
                  <a:solidFill>
                    <a:srgbClr val="0000FF"/>
                  </a:solidFill>
                </a:rPr>
                <a:t>javascript</a:t>
              </a:r>
              <a:r>
                <a:rPr lang="en-US" sz="1400" dirty="0">
                  <a:solidFill>
                    <a:srgbClr val="0000FF"/>
                  </a:solidFill>
                </a:rPr>
                <a:t>"&gt;&lt;/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    &lt;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src</a:t>
              </a:r>
              <a:r>
                <a:rPr lang="en-US" sz="1400" dirty="0">
                  <a:solidFill>
                    <a:srgbClr val="0000FF"/>
                  </a:solidFill>
                </a:rPr>
                <a:t>="filterImage.js"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type</a:t>
              </a:r>
              <a:r>
                <a:rPr lang="en-US" sz="1400" dirty="0">
                  <a:solidFill>
                    <a:srgbClr val="0000FF"/>
                  </a:solidFill>
                </a:rPr>
                <a:t>="text/</a:t>
              </a:r>
              <a:r>
                <a:rPr lang="en-US" sz="1400" dirty="0" err="1">
                  <a:solidFill>
                    <a:srgbClr val="0000FF"/>
                  </a:solidFill>
                </a:rPr>
                <a:t>javascript</a:t>
              </a:r>
              <a:r>
                <a:rPr lang="en-US" sz="1400" dirty="0">
                  <a:solidFill>
                    <a:srgbClr val="0000FF"/>
                  </a:solidFill>
                </a:rPr>
                <a:t>"&gt;&lt;/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head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endParaRPr lang="en-US" sz="1400" dirty="0" smtClean="0">
                <a:solidFill>
                  <a:srgbClr val="0000FF"/>
                </a:solidFill>
              </a:endParaRP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&lt;</a:t>
              </a:r>
              <a:r>
                <a:rPr lang="en-US" sz="1400" dirty="0" smtClean="0">
                  <a:solidFill>
                    <a:srgbClr val="A31515"/>
                  </a:solidFill>
                </a:rPr>
                <a:t>body</a:t>
              </a:r>
              <a:r>
                <a:rPr lang="en-US" sz="1400" dirty="0" smtClean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&lt;</a:t>
              </a:r>
              <a:r>
                <a:rPr lang="en-US" sz="1400" dirty="0" smtClean="0">
                  <a:solidFill>
                    <a:srgbClr val="A31515"/>
                  </a:solidFill>
                </a:rPr>
                <a:t>div</a:t>
              </a:r>
              <a:r>
                <a:rPr lang="en-US" sz="1400" dirty="0" smtClean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/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table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       &lt;</a:t>
              </a:r>
              <a:r>
                <a:rPr lang="en-US" sz="1400" dirty="0" err="1">
                  <a:solidFill>
                    <a:srgbClr val="A31515"/>
                  </a:solidFill>
                </a:rPr>
                <a:t>tr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id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 err="1">
                  <a:solidFill>
                    <a:srgbClr val="0000FF"/>
                  </a:solidFill>
                </a:rPr>
                <a:t>sourceCanvas</a:t>
              </a:r>
              <a:r>
                <a:rPr lang="en-US" sz="1400" dirty="0">
                  <a:solidFill>
                    <a:srgbClr val="0000FF"/>
                  </a:solidFill>
                </a:rPr>
                <a:t>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style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>
                  <a:solidFill>
                    <a:srgbClr val="FF0000"/>
                  </a:solidFill>
                </a:rPr>
                <a:t>width</a:t>
              </a:r>
              <a:r>
                <a:rPr lang="en-US" sz="1400" dirty="0">
                  <a:solidFill>
                    <a:prstClr val="black"/>
                  </a:solidFill>
                </a:rPr>
                <a:t>:</a:t>
              </a:r>
              <a:r>
                <a:rPr lang="en-US" sz="1400" dirty="0">
                  <a:solidFill>
                    <a:srgbClr val="0000FF"/>
                  </a:solidFill>
                </a:rPr>
                <a:t>180px</a:t>
              </a:r>
              <a:r>
                <a:rPr lang="en-US" sz="1400" dirty="0">
                  <a:solidFill>
                    <a:prstClr val="black"/>
                  </a:solidFill>
                </a:rPr>
                <a:t>; </a:t>
              </a:r>
              <a:r>
                <a:rPr lang="en-US" sz="1400" dirty="0">
                  <a:solidFill>
                    <a:srgbClr val="FF0000"/>
                  </a:solidFill>
                </a:rPr>
                <a:t>height</a:t>
              </a:r>
              <a:r>
                <a:rPr lang="en-US" sz="1400" dirty="0">
                  <a:solidFill>
                    <a:prstClr val="black"/>
                  </a:solidFill>
                </a:rPr>
                <a:t>:</a:t>
              </a:r>
              <a:r>
                <a:rPr lang="en-US" sz="1400" dirty="0">
                  <a:solidFill>
                    <a:srgbClr val="0000FF"/>
                  </a:solidFill>
                </a:rPr>
                <a:t>90px</a:t>
              </a:r>
              <a:r>
                <a:rPr lang="en-US" sz="1400" dirty="0">
                  <a:solidFill>
                    <a:prstClr val="black"/>
                  </a:solidFill>
                </a:rPr>
                <a:t>; </a:t>
              </a:r>
              <a:r>
                <a:rPr lang="en-US" sz="1400" dirty="0">
                  <a:solidFill>
                    <a:srgbClr val="FF0000"/>
                  </a:solidFill>
                </a:rPr>
                <a:t>border</a:t>
              </a:r>
              <a:r>
                <a:rPr lang="en-US" sz="1400" dirty="0">
                  <a:solidFill>
                    <a:prstClr val="black"/>
                  </a:solidFill>
                </a:rPr>
                <a:t>:</a:t>
              </a:r>
              <a:r>
                <a:rPr lang="en-US" sz="1400" dirty="0">
                  <a:solidFill>
                    <a:srgbClr val="0000FF"/>
                  </a:solidFill>
                </a:rPr>
                <a:t>1px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solid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#</a:t>
              </a:r>
              <a:r>
                <a:rPr lang="en-US" sz="1400" dirty="0" err="1">
                  <a:solidFill>
                    <a:srgbClr val="0000FF"/>
                  </a:solidFill>
                </a:rPr>
                <a:t>aaaaaa</a:t>
              </a:r>
              <a:r>
                <a:rPr lang="en-US" sz="1400" dirty="0">
                  <a:solidFill>
                    <a:prstClr val="black"/>
                  </a:solidFill>
                </a:rPr>
                <a:t>; </a:t>
              </a:r>
              <a:r>
                <a:rPr lang="en-US" sz="1400" dirty="0" err="1">
                  <a:solidFill>
                    <a:srgbClr val="FF0000"/>
                  </a:solidFill>
                </a:rPr>
                <a:t>display</a:t>
              </a:r>
              <a:r>
                <a:rPr lang="en-US" sz="1400" dirty="0" err="1">
                  <a:solidFill>
                    <a:prstClr val="black"/>
                  </a:solidFill>
                </a:rPr>
                <a:t>:</a:t>
              </a:r>
              <a:r>
                <a:rPr lang="en-US" sz="1400" dirty="0" err="1">
                  <a:solidFill>
                    <a:srgbClr val="0000FF"/>
                  </a:solidFill>
                </a:rPr>
                <a:t>none</a:t>
              </a:r>
              <a:r>
                <a:rPr lang="en-US" sz="1400" dirty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        Your browser does not support the HTML5 canvas tag.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 err="1">
                  <a:solidFill>
                    <a:srgbClr val="A31515"/>
                  </a:solidFill>
                </a:rPr>
                <a:t>tr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 err="1">
                  <a:solidFill>
                    <a:srgbClr val="A31515"/>
                  </a:solidFill>
                </a:rPr>
                <a:t>tr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prstClr val="black"/>
                  </a:solidFill>
                </a:rPr>
                <a:t>        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id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 err="1">
                  <a:solidFill>
                    <a:srgbClr val="0000FF"/>
                  </a:solidFill>
                </a:rPr>
                <a:t>outputCanvas</a:t>
              </a:r>
              <a:r>
                <a:rPr lang="en-US" sz="1400" dirty="0">
                  <a:solidFill>
                    <a:srgbClr val="0000FF"/>
                  </a:solidFill>
                </a:rPr>
                <a:t>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style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>
                  <a:solidFill>
                    <a:srgbClr val="FF0000"/>
                  </a:solidFill>
                </a:rPr>
                <a:t>width</a:t>
              </a:r>
              <a:r>
                <a:rPr lang="en-US" sz="1400" dirty="0">
                  <a:solidFill>
                    <a:prstClr val="black"/>
                  </a:solidFill>
                </a:rPr>
                <a:t>:</a:t>
              </a:r>
              <a:r>
                <a:rPr lang="en-US" sz="1400" dirty="0">
                  <a:solidFill>
                    <a:srgbClr val="0000FF"/>
                  </a:solidFill>
                </a:rPr>
                <a:t>180px</a:t>
              </a:r>
              <a:r>
                <a:rPr lang="en-US" sz="1400" dirty="0">
                  <a:solidFill>
                    <a:prstClr val="black"/>
                  </a:solidFill>
                </a:rPr>
                <a:t>; </a:t>
              </a:r>
              <a:r>
                <a:rPr lang="en-US" sz="1400" dirty="0">
                  <a:solidFill>
                    <a:srgbClr val="FF0000"/>
                  </a:solidFill>
                </a:rPr>
                <a:t>height</a:t>
              </a:r>
              <a:r>
                <a:rPr lang="en-US" sz="1400" dirty="0">
                  <a:solidFill>
                    <a:prstClr val="black"/>
                  </a:solidFill>
                </a:rPr>
                <a:t>:</a:t>
              </a:r>
              <a:r>
                <a:rPr lang="en-US" sz="1400" dirty="0">
                  <a:solidFill>
                    <a:srgbClr val="0000FF"/>
                  </a:solidFill>
                </a:rPr>
                <a:t>90px</a:t>
              </a:r>
              <a:r>
                <a:rPr lang="en-US" sz="1400" dirty="0">
                  <a:solidFill>
                    <a:prstClr val="black"/>
                  </a:solidFill>
                </a:rPr>
                <a:t>; </a:t>
              </a:r>
              <a:r>
                <a:rPr lang="en-US" sz="1400" dirty="0">
                  <a:solidFill>
                    <a:srgbClr val="FF0000"/>
                  </a:solidFill>
                </a:rPr>
                <a:t>border</a:t>
              </a:r>
              <a:r>
                <a:rPr lang="en-US" sz="1400" dirty="0">
                  <a:solidFill>
                    <a:prstClr val="black"/>
                  </a:solidFill>
                </a:rPr>
                <a:t>:</a:t>
              </a:r>
              <a:r>
                <a:rPr lang="en-US" sz="1400" dirty="0">
                  <a:solidFill>
                    <a:srgbClr val="0000FF"/>
                  </a:solidFill>
                </a:rPr>
                <a:t>1px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solid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#</a:t>
              </a:r>
              <a:r>
                <a:rPr lang="en-US" sz="1400" dirty="0" err="1">
                  <a:solidFill>
                    <a:srgbClr val="0000FF"/>
                  </a:solidFill>
                </a:rPr>
                <a:t>aaaaaa</a:t>
              </a:r>
              <a:r>
                <a:rPr lang="en-US" sz="1400" dirty="0" err="1">
                  <a:solidFill>
                    <a:prstClr val="black"/>
                  </a:solidFill>
                </a:rPr>
                <a:t>;</a:t>
              </a:r>
              <a:r>
                <a:rPr lang="en-US" sz="1400" dirty="0" err="1">
                  <a:solidFill>
                    <a:srgbClr val="FF0000"/>
                  </a:solidFill>
                </a:rPr>
                <a:t>display</a:t>
              </a:r>
              <a:r>
                <a:rPr lang="en-US" sz="1400" dirty="0" err="1">
                  <a:solidFill>
                    <a:prstClr val="black"/>
                  </a:solidFill>
                </a:rPr>
                <a:t>:</a:t>
              </a:r>
              <a:r>
                <a:rPr lang="en-US" sz="1400" dirty="0" err="1">
                  <a:solidFill>
                    <a:srgbClr val="0000FF"/>
                  </a:solidFill>
                </a:rPr>
                <a:t>none</a:t>
              </a:r>
              <a:r>
                <a:rPr lang="en-US" sz="1400" dirty="0" smtClean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 </a:t>
              </a:r>
              <a:r>
                <a:rPr lang="en-US" sz="1400" dirty="0" smtClean="0">
                  <a:solidFill>
                    <a:srgbClr val="0000FF"/>
                  </a:solidFill>
                </a:rPr>
                <a:t>           &lt;/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 err="1">
                  <a:solidFill>
                    <a:srgbClr val="A31515"/>
                  </a:solidFill>
                </a:rPr>
                <a:t>tr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table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  <a:r>
                <a:rPr lang="en-US" sz="1400" dirty="0" smtClean="0">
                  <a:solidFill>
                    <a:srgbClr val="0000FF"/>
                  </a:solidFill>
                </a:rPr>
                <a:t>&lt;/</a:t>
              </a:r>
              <a:r>
                <a:rPr lang="en-US" sz="1400" dirty="0" smtClean="0">
                  <a:solidFill>
                    <a:srgbClr val="A31515"/>
                  </a:solidFill>
                </a:rPr>
                <a:t>div</a:t>
              </a:r>
              <a:r>
                <a:rPr lang="en-US" sz="1400" dirty="0" smtClean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&lt;/</a:t>
              </a:r>
              <a:r>
                <a:rPr lang="en-US" sz="1400" dirty="0" smtClean="0">
                  <a:solidFill>
                    <a:srgbClr val="A31515"/>
                  </a:solidFill>
                </a:rPr>
                <a:t>body</a:t>
              </a:r>
              <a:r>
                <a:rPr lang="en-US" sz="1400" dirty="0" smtClean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&lt;/</a:t>
              </a:r>
              <a:r>
                <a:rPr lang="en-US" sz="1400" dirty="0" smtClean="0">
                  <a:solidFill>
                    <a:srgbClr val="A31515"/>
                  </a:solidFill>
                </a:rPr>
                <a:t>html</a:t>
              </a:r>
              <a:r>
                <a:rPr lang="en-US" sz="1400" dirty="0" smtClean="0">
                  <a:solidFill>
                    <a:srgbClr val="0000FF"/>
                  </a:solidFill>
                </a:rPr>
                <a:t>&gt;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81000" y="1754179"/>
            <a:ext cx="4648200" cy="6096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1" y="2366220"/>
            <a:ext cx="24384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Using TWO script files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90" y="152400"/>
            <a:ext cx="33474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00199" y="3396902"/>
            <a:ext cx="1219201" cy="155609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38450" y="3774840"/>
            <a:ext cx="3962400" cy="8002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And TWO canvas elements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one to show input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other for output </a:t>
            </a:r>
          </a:p>
        </p:txBody>
      </p:sp>
    </p:spTree>
    <p:extLst>
      <p:ext uri="{BB962C8B-B14F-4D97-AF65-F5344CB8AC3E}">
        <p14:creationId xmlns:p14="http://schemas.microsoft.com/office/powerpoint/2010/main" val="202982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</a:t>
            </a:r>
          </a:p>
          <a:p>
            <a:pPr lvl="1"/>
            <a:r>
              <a:rPr lang="en-US" dirty="0" err="1" smtClean="0"/>
              <a:t>filterImage</a:t>
            </a:r>
            <a:r>
              <a:rPr lang="en-US" dirty="0" smtClean="0"/>
              <a:t> HTML file 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Next is filter image </a:t>
            </a:r>
            <a:r>
              <a:rPr lang="en-US" dirty="0" err="1" smtClean="0"/>
              <a:t>javaScript</a:t>
            </a:r>
            <a:r>
              <a:rPr lang="en-US" dirty="0" smtClean="0"/>
              <a:t>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809067" cy="6000044"/>
            <a:chOff x="200378" y="2069303"/>
            <a:chExt cx="48090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8034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Pseudo-constants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SOURCE_IMG_CANVAS_ID: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sourceCanvas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,     </a:t>
              </a:r>
              <a:r>
                <a:rPr lang="en-US" sz="1200" dirty="0">
                  <a:solidFill>
                    <a:srgbClr val="008000"/>
                  </a:solidFill>
                </a:rPr>
                <a:t>// canvas id used in html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OUTPUT_IMG_CANVAS_ID: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outputCanvas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,     </a:t>
              </a:r>
              <a:r>
                <a:rPr lang="en-US" sz="1200" dirty="0">
                  <a:solidFill>
                    <a:srgbClr val="008000"/>
                  </a:solidFill>
                </a:rPr>
                <a:t>// canvas id used in html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Variables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width: 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width...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height: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height...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xOffset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yOffset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dropArea</a:t>
              </a:r>
              <a:r>
                <a:rPr lang="en-US" sz="1200" dirty="0">
                  <a:solidFill>
                    <a:prstClr val="black"/>
                  </a:solidFill>
                </a:rPr>
                <a:t>: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srcData</a:t>
              </a:r>
              <a:r>
                <a:rPr lang="en-US" sz="1200" dirty="0">
                  <a:solidFill>
                    <a:prstClr val="black"/>
                  </a:solidFill>
                </a:rPr>
                <a:t>: 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destCanvas</a:t>
              </a:r>
              <a:r>
                <a:rPr lang="en-US" sz="1200" dirty="0">
                  <a:solidFill>
                    <a:prstClr val="black"/>
                  </a:solidFill>
                </a:rPr>
                <a:t>: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destCTX</a:t>
              </a:r>
              <a:r>
                <a:rPr lang="en-US" sz="1200" dirty="0">
                  <a:solidFill>
                    <a:prstClr val="black"/>
                  </a:solidFill>
                </a:rPr>
                <a:t>: 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Functions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00600" y="2057400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“global” variables for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190067" cy="6000044"/>
            <a:chOff x="200378" y="2069303"/>
            <a:chExt cx="51900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1844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Main: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Setup the listeners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.dropArea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</a:t>
              </a:r>
              <a:r>
                <a:rPr lang="en-US" sz="1200" dirty="0" err="1">
                  <a:solidFill>
                    <a:srgbClr val="A31515"/>
                  </a:solidFill>
                </a:rPr>
                <a:t>theDropArea</a:t>
              </a:r>
              <a:r>
                <a:rPr lang="en-US" sz="1200" dirty="0">
                  <a:solidFill>
                    <a:srgbClr val="A31515"/>
                  </a:solidFill>
                </a:rPr>
                <a:t>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.dropArea.addEventListener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</a:t>
              </a:r>
              <a:r>
                <a:rPr lang="en-US" sz="1200" dirty="0" err="1">
                  <a:solidFill>
                    <a:srgbClr val="A31515"/>
                  </a:solidFill>
                </a:rPr>
                <a:t>dragover</a:t>
              </a:r>
              <a:r>
                <a:rPr lang="en-US" sz="1200" dirty="0">
                  <a:solidFill>
                    <a:srgbClr val="A31515"/>
                  </a:solidFill>
                </a:rPr>
                <a:t>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.onDragOver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.dropArea.addEventListener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'drop'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.onDropFileSelect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Get handle on the OUTPUT </a:t>
              </a:r>
              <a:r>
                <a:rPr lang="en-US" sz="1200" dirty="0" err="1">
                  <a:solidFill>
                    <a:srgbClr val="008000"/>
                  </a:solidFill>
                </a:rPr>
                <a:t>destCanvas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endParaRPr lang="en-US" sz="1200" dirty="0" smtClean="0">
                <a:solidFill>
                  <a:prstClr val="black"/>
                </a:solidFill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   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theProgram.OUTPUT_IMG_CANVAS_ID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</a:t>
              </a:r>
              <a:endParaRPr lang="en-US" sz="1200" dirty="0" smtClean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initialize the filter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theFilter.Init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1976" y="914400"/>
            <a:ext cx="5108224" cy="8382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98010" y="1567934"/>
            <a:ext cx="363464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Event handlers</a:t>
            </a:r>
          </a:p>
          <a:p>
            <a:r>
              <a:rPr lang="en-US" dirty="0" smtClean="0"/>
              <a:t>        to allow user to drag an input </a:t>
            </a:r>
          </a:p>
          <a:p>
            <a:r>
              <a:rPr lang="en-US" dirty="0" smtClean="0"/>
              <a:t>        image file onto the 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190067" cy="6000044"/>
            <a:chOff x="200378" y="2069303"/>
            <a:chExt cx="51900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1844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Main: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Setup the listeners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.dropArea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</a:t>
              </a:r>
              <a:r>
                <a:rPr lang="en-US" sz="1200" dirty="0" err="1">
                  <a:solidFill>
                    <a:srgbClr val="A31515"/>
                  </a:solidFill>
                </a:rPr>
                <a:t>theDropArea</a:t>
              </a:r>
              <a:r>
                <a:rPr lang="en-US" sz="1200" dirty="0">
                  <a:solidFill>
                    <a:srgbClr val="A31515"/>
                  </a:solidFill>
                </a:rPr>
                <a:t>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.dropArea.addEventListener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</a:t>
              </a:r>
              <a:r>
                <a:rPr lang="en-US" sz="1200" dirty="0" err="1">
                  <a:solidFill>
                    <a:srgbClr val="A31515"/>
                  </a:solidFill>
                </a:rPr>
                <a:t>dragover</a:t>
              </a:r>
              <a:r>
                <a:rPr lang="en-US" sz="1200" dirty="0">
                  <a:solidFill>
                    <a:srgbClr val="A31515"/>
                  </a:solidFill>
                </a:rPr>
                <a:t>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.onDragOver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.dropArea.addEventListener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'drop'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.onDropFileSelect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Get handle on the OUTPUT </a:t>
              </a:r>
              <a:r>
                <a:rPr lang="en-US" sz="1200" dirty="0" err="1">
                  <a:solidFill>
                    <a:srgbClr val="008000"/>
                  </a:solidFill>
                </a:rPr>
                <a:t>destCanvas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endParaRPr lang="en-US" sz="1200" dirty="0" smtClean="0">
                <a:solidFill>
                  <a:prstClr val="black"/>
                </a:solidFill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   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theProgram.OUTPUT_IMG_CANVAS_ID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</a:t>
              </a:r>
              <a:endParaRPr lang="en-US" sz="1200" dirty="0" smtClean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initialize the filter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theFilter.Init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},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onDragOver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evt.dataTransfer.dropEffect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'copy'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Explicitly make this is a copy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9786" y="3657600"/>
            <a:ext cx="5108224" cy="2057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63720" y="3886200"/>
            <a:ext cx="363464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onDragOver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Give control of response solely </a:t>
            </a:r>
          </a:p>
          <a:p>
            <a:r>
              <a:rPr lang="en-US" dirty="0"/>
              <a:t> </a:t>
            </a:r>
            <a:r>
              <a:rPr lang="en-US" dirty="0" smtClean="0"/>
              <a:t>    to our program</a:t>
            </a:r>
          </a:p>
          <a:p>
            <a:r>
              <a:rPr lang="en-US" dirty="0"/>
              <a:t> </a:t>
            </a:r>
            <a:r>
              <a:rPr lang="en-US" dirty="0" smtClean="0"/>
              <a:t>     Make drop event a ‘copy’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onDragOver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evt.dataTransfer.dropEffect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'copy'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Explicitly make this is a copy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},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onDropFileSelect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files =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evt.dataTransfer.files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files that were dragged 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= </a:t>
              </a:r>
              <a:r>
                <a:rPr lang="en-US" sz="1200" dirty="0" err="1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0);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5016" y="1600200"/>
            <a:ext cx="5108224" cy="10668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1123771"/>
            <a:ext cx="4038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onDrop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Again give full control to our program</a:t>
            </a:r>
          </a:p>
        </p:txBody>
      </p:sp>
    </p:spTree>
    <p:extLst>
      <p:ext uri="{BB962C8B-B14F-4D97-AF65-F5344CB8AC3E}">
        <p14:creationId xmlns:p14="http://schemas.microsoft.com/office/powerpoint/2010/main" val="14798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Provide Examples</a:t>
            </a:r>
          </a:p>
          <a:p>
            <a:pPr lvl="1"/>
            <a:r>
              <a:rPr lang="en-US" dirty="0" smtClean="0"/>
              <a:t>Basic HTML5 canvas</a:t>
            </a:r>
          </a:p>
          <a:p>
            <a:pPr lvl="1"/>
            <a:r>
              <a:rPr lang="en-US" dirty="0" smtClean="0"/>
              <a:t>Pixel Manipulation using Image Filters</a:t>
            </a:r>
          </a:p>
          <a:p>
            <a:pPr lvl="1"/>
            <a:endParaRPr lang="en-US" dirty="0"/>
          </a:p>
          <a:p>
            <a:r>
              <a:rPr lang="en-US" dirty="0" smtClean="0"/>
              <a:t>Bonus</a:t>
            </a:r>
          </a:p>
          <a:p>
            <a:pPr lvl="1"/>
            <a:r>
              <a:rPr lang="en-US" dirty="0" smtClean="0"/>
              <a:t>Loading an image via drag-and-drop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onDragOver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evt.dataTransfer.dropEffect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'copy'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Explicitly make this is a copy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},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onDropFileSelect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files =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evt.dataTransfer.files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files that were dragged 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0);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5016" y="2514600"/>
            <a:ext cx="5108224" cy="3810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2514600"/>
            <a:ext cx="4038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 the list of files </a:t>
            </a:r>
          </a:p>
          <a:p>
            <a:r>
              <a:rPr lang="en-US" dirty="0" smtClean="0"/>
              <a:t>that were dropped on the canvas</a:t>
            </a:r>
          </a:p>
        </p:txBody>
      </p:sp>
    </p:spTree>
    <p:extLst>
      <p:ext uri="{BB962C8B-B14F-4D97-AF65-F5344CB8AC3E}">
        <p14:creationId xmlns:p14="http://schemas.microsoft.com/office/powerpoint/2010/main" val="32931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onDragOver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evt.dataTransfer.dropEffect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'copy'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Explicitly make this is a copy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},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onDropFileSelect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files =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evt.dataTransfer.files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files that were dragged 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0);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5016" y="2970430"/>
            <a:ext cx="5108224" cy="91576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7199" y="2781983"/>
            <a:ext cx="448555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Only look at first file in list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item index ZERO</a:t>
            </a:r>
          </a:p>
          <a:p>
            <a:endParaRPr lang="en-US" dirty="0"/>
          </a:p>
          <a:p>
            <a:r>
              <a:rPr lang="en-US" dirty="0" smtClean="0"/>
              <a:t>If that file type is not an image file</a:t>
            </a:r>
          </a:p>
          <a:p>
            <a:r>
              <a:rPr lang="en-US" dirty="0" smtClean="0"/>
              <a:t>Then we do nothing (drop results in nothing)</a:t>
            </a:r>
          </a:p>
        </p:txBody>
      </p:sp>
    </p:spTree>
    <p:extLst>
      <p:ext uri="{BB962C8B-B14F-4D97-AF65-F5344CB8AC3E}">
        <p14:creationId xmlns:p14="http://schemas.microsoft.com/office/powerpoint/2010/main" val="4322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onDragOver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evt.dataTransfer.dropEffect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'copy'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Explicitly make this is a copy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},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onDropFileSelect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files =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evt.dataTransfer.files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files that were dragged 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0);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5016" y="3810000"/>
            <a:ext cx="5108224" cy="3048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0529" y="3471593"/>
            <a:ext cx="44855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Allocate memory for a new image</a:t>
            </a:r>
          </a:p>
        </p:txBody>
      </p:sp>
    </p:spTree>
    <p:extLst>
      <p:ext uri="{BB962C8B-B14F-4D97-AF65-F5344CB8AC3E}">
        <p14:creationId xmlns:p14="http://schemas.microsoft.com/office/powerpoint/2010/main" val="32838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onDragOver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evt.dataTransfer.dropEffect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'copy'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Explicitly make this is a copy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},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onDropFileSelect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prstClr val="black"/>
                  </a:solidFill>
                </a:rPr>
                <a:t>evt</a:t>
              </a:r>
              <a:r>
                <a:rPr lang="en-US" sz="1200" dirty="0">
                  <a:solidFill>
                    <a:prstClr val="black"/>
                  </a:solidFill>
                </a:rPr>
                <a:t>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evt.stopPropagation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evt.preventDefault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files = </a:t>
              </a:r>
              <a:r>
                <a:rPr lang="en-US" sz="1200" dirty="0" err="1">
                  <a:solidFill>
                    <a:prstClr val="black"/>
                  </a:solidFill>
                </a:rPr>
                <a:t>evt.dataTransfer.files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>
                  <a:solidFill>
                    <a:srgbClr val="008000"/>
                  </a:solidFill>
                </a:rPr>
                <a:t>// files that were dragged 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0);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5016" y="3962400"/>
            <a:ext cx="5108224" cy="432523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0529" y="3471593"/>
            <a:ext cx="448555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up a load function for the new image</a:t>
            </a:r>
          </a:p>
          <a:p>
            <a:r>
              <a:rPr lang="en-US" dirty="0" smtClean="0"/>
              <a:t>BEFORE we assign a file source name</a:t>
            </a:r>
          </a:p>
          <a:p>
            <a:r>
              <a:rPr lang="en-US" dirty="0" smtClean="0"/>
              <a:t>to the image</a:t>
            </a:r>
          </a:p>
        </p:txBody>
      </p:sp>
    </p:spTree>
    <p:extLst>
      <p:ext uri="{BB962C8B-B14F-4D97-AF65-F5344CB8AC3E}">
        <p14:creationId xmlns:p14="http://schemas.microsoft.com/office/powerpoint/2010/main" val="31917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</a:t>
              </a:r>
              <a:r>
                <a:rPr lang="en-US" sz="1200" dirty="0" smtClean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Set the source data BEFORE applying any filters!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 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theProgram.applyConvSobel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URL.revokeObjectURL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img.src</a:t>
              </a:r>
              <a:r>
                <a:rPr lang="en-US" sz="1200" dirty="0">
                  <a:solidFill>
                    <a:prstClr val="black"/>
                  </a:solidFill>
                </a:rPr>
                <a:t>);  </a:t>
              </a:r>
              <a:r>
                <a:rPr lang="en-US" sz="1200" dirty="0">
                  <a:solidFill>
                    <a:srgbClr val="008000"/>
                  </a:solidFill>
                </a:rPr>
                <a:t>// clear up memory... </a:t>
              </a:r>
              <a:endParaRPr lang="en-US" sz="1200" dirty="0" smtClean="0">
                <a:solidFill>
                  <a:srgbClr val="008000"/>
                </a:solidFill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}</a:t>
              </a:r>
            </a:p>
            <a:p>
              <a:r>
                <a:rPr lang="en-US" sz="1200" dirty="0" smtClean="0"/>
                <a:t>           </a:t>
              </a:r>
              <a:r>
                <a:rPr lang="en-US" sz="1200" dirty="0" err="1"/>
                <a:t>img.src</a:t>
              </a:r>
              <a:r>
                <a:rPr lang="en-US" sz="1200" dirty="0"/>
                <a:t> = </a:t>
              </a:r>
              <a:r>
                <a:rPr lang="en-US" sz="1200" dirty="0" err="1"/>
                <a:t>URL.createObjectURL</a:t>
              </a:r>
              <a:r>
                <a:rPr lang="en-US" sz="1200" dirty="0"/>
                <a:t>(</a:t>
              </a:r>
              <a:r>
                <a:rPr lang="en-US" sz="1200" dirty="0" err="1"/>
                <a:t>curFile</a:t>
              </a:r>
              <a:r>
                <a:rPr lang="en-US" sz="1200" dirty="0"/>
                <a:t>);</a:t>
              </a:r>
            </a:p>
            <a:p>
              <a:r>
                <a:rPr lang="en-US" sz="1200" dirty="0"/>
                <a:t>        }</a:t>
              </a:r>
            </a:p>
            <a:p>
              <a:r>
                <a:rPr lang="en-US" sz="1200" dirty="0"/>
                <a:t>        // else current file type is NOT image --&gt; so do nothing</a:t>
              </a:r>
            </a:p>
            <a:p>
              <a:r>
                <a:rPr lang="en-US" sz="1200" dirty="0"/>
                <a:t>    },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5514" y="1708218"/>
            <a:ext cx="5930486" cy="95878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90110" y="2553176"/>
            <a:ext cx="44855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 canvas and context for the SOURCE image</a:t>
            </a:r>
          </a:p>
        </p:txBody>
      </p:sp>
    </p:spTree>
    <p:extLst>
      <p:ext uri="{BB962C8B-B14F-4D97-AF65-F5344CB8AC3E}">
        <p14:creationId xmlns:p14="http://schemas.microsoft.com/office/powerpoint/2010/main" val="2029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</a:t>
              </a:r>
              <a:r>
                <a:rPr lang="en-US" sz="1200" dirty="0" smtClean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Set the source data BEFORE applying any filters!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 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theProgram.applyConvSobel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URL.revokeObjectURL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img.src</a:t>
              </a:r>
              <a:r>
                <a:rPr lang="en-US" sz="1200" dirty="0">
                  <a:solidFill>
                    <a:prstClr val="black"/>
                  </a:solidFill>
                </a:rPr>
                <a:t>);  </a:t>
              </a:r>
              <a:r>
                <a:rPr lang="en-US" sz="1200" dirty="0">
                  <a:solidFill>
                    <a:srgbClr val="008000"/>
                  </a:solidFill>
                </a:rPr>
                <a:t>// clear up memory... </a:t>
              </a:r>
              <a:endParaRPr lang="en-US" sz="1200" dirty="0" smtClean="0">
                <a:solidFill>
                  <a:srgbClr val="008000"/>
                </a:solidFill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}</a:t>
              </a:r>
            </a:p>
            <a:p>
              <a:r>
                <a:rPr lang="en-US" sz="1200" dirty="0" smtClean="0"/>
                <a:t>           </a:t>
              </a:r>
              <a:r>
                <a:rPr lang="en-US" sz="1200" dirty="0" err="1"/>
                <a:t>img.src</a:t>
              </a:r>
              <a:r>
                <a:rPr lang="en-US" sz="1200" dirty="0"/>
                <a:t> = </a:t>
              </a:r>
              <a:r>
                <a:rPr lang="en-US" sz="1200" dirty="0" err="1"/>
                <a:t>URL.createObjectURL</a:t>
              </a:r>
              <a:r>
                <a:rPr lang="en-US" sz="1200" dirty="0"/>
                <a:t>(</a:t>
              </a:r>
              <a:r>
                <a:rPr lang="en-US" sz="1200" dirty="0" err="1"/>
                <a:t>curFile</a:t>
              </a:r>
              <a:r>
                <a:rPr lang="en-US" sz="1200" dirty="0"/>
                <a:t>);</a:t>
              </a:r>
            </a:p>
            <a:p>
              <a:r>
                <a:rPr lang="en-US" sz="1200" dirty="0"/>
                <a:t>        }</a:t>
              </a:r>
            </a:p>
            <a:p>
              <a:r>
                <a:rPr lang="en-US" sz="1200" dirty="0"/>
                <a:t>        // else current file type is NOT image --&gt; so do nothing</a:t>
              </a:r>
            </a:p>
            <a:p>
              <a:r>
                <a:rPr lang="en-US" sz="1200" dirty="0"/>
                <a:t>    },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5514" y="2514600"/>
            <a:ext cx="5930486" cy="10668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90110" y="2738735"/>
            <a:ext cx="448555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display style to block (make canvas visible)</a:t>
            </a:r>
          </a:p>
          <a:p>
            <a:r>
              <a:rPr lang="en-US" dirty="0" smtClean="0"/>
              <a:t>Size everything correctly</a:t>
            </a:r>
          </a:p>
        </p:txBody>
      </p:sp>
    </p:spTree>
    <p:extLst>
      <p:ext uri="{BB962C8B-B14F-4D97-AF65-F5344CB8AC3E}">
        <p14:creationId xmlns:p14="http://schemas.microsoft.com/office/powerpoint/2010/main" val="31279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</a:t>
              </a:r>
              <a:r>
                <a:rPr lang="en-US" sz="1200" dirty="0" smtClean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Set the source data BEFORE applying any filters!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 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theProgram.applyConvSobel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URL.revokeObjectURL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img.src</a:t>
              </a:r>
              <a:r>
                <a:rPr lang="en-US" sz="1200" dirty="0">
                  <a:solidFill>
                    <a:prstClr val="black"/>
                  </a:solidFill>
                </a:rPr>
                <a:t>);  </a:t>
              </a:r>
              <a:r>
                <a:rPr lang="en-US" sz="1200" dirty="0">
                  <a:solidFill>
                    <a:srgbClr val="008000"/>
                  </a:solidFill>
                </a:rPr>
                <a:t>// clear up memory... </a:t>
              </a:r>
              <a:endParaRPr lang="en-US" sz="1200" dirty="0" smtClean="0">
                <a:solidFill>
                  <a:srgbClr val="008000"/>
                </a:solidFill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}</a:t>
              </a:r>
            </a:p>
            <a:p>
              <a:r>
                <a:rPr lang="en-US" sz="1200" dirty="0" smtClean="0"/>
                <a:t>           </a:t>
              </a:r>
              <a:r>
                <a:rPr lang="en-US" sz="1200" dirty="0" err="1"/>
                <a:t>img.src</a:t>
              </a:r>
              <a:r>
                <a:rPr lang="en-US" sz="1200" dirty="0"/>
                <a:t> = </a:t>
              </a:r>
              <a:r>
                <a:rPr lang="en-US" sz="1200" dirty="0" err="1"/>
                <a:t>URL.createObjectURL</a:t>
              </a:r>
              <a:r>
                <a:rPr lang="en-US" sz="1200" dirty="0"/>
                <a:t>(</a:t>
              </a:r>
              <a:r>
                <a:rPr lang="en-US" sz="1200" dirty="0" err="1"/>
                <a:t>curFile</a:t>
              </a:r>
              <a:r>
                <a:rPr lang="en-US" sz="1200" dirty="0"/>
                <a:t>);</a:t>
              </a:r>
            </a:p>
            <a:p>
              <a:r>
                <a:rPr lang="en-US" sz="1200" dirty="0"/>
                <a:t>        }</a:t>
              </a:r>
            </a:p>
            <a:p>
              <a:r>
                <a:rPr lang="en-US" sz="1200" dirty="0"/>
                <a:t>        // else current file type is NOT image --&gt; so do nothing</a:t>
              </a:r>
            </a:p>
            <a:p>
              <a:r>
                <a:rPr lang="en-US" sz="1200" dirty="0"/>
                <a:t>    },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5514" y="3429000"/>
            <a:ext cx="5930486" cy="489018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9480" y="3172178"/>
            <a:ext cx="448555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Draw image</a:t>
            </a:r>
          </a:p>
          <a:p>
            <a:r>
              <a:rPr lang="en-US" dirty="0" smtClean="0"/>
              <a:t>starting at canvas coordinates ( 0, 0 )</a:t>
            </a:r>
          </a:p>
        </p:txBody>
      </p:sp>
    </p:spTree>
    <p:extLst>
      <p:ext uri="{BB962C8B-B14F-4D97-AF65-F5344CB8AC3E}">
        <p14:creationId xmlns:p14="http://schemas.microsoft.com/office/powerpoint/2010/main" val="31279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</a:t>
              </a:r>
              <a:r>
                <a:rPr lang="en-US" sz="1200" dirty="0" smtClean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Set the source data BEFORE applying any filters!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 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theProgram.applyConvSobel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URL.revokeObjectURL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img.src</a:t>
              </a:r>
              <a:r>
                <a:rPr lang="en-US" sz="1200" dirty="0">
                  <a:solidFill>
                    <a:prstClr val="black"/>
                  </a:solidFill>
                </a:rPr>
                <a:t>);  </a:t>
              </a:r>
              <a:r>
                <a:rPr lang="en-US" sz="1200" dirty="0">
                  <a:solidFill>
                    <a:srgbClr val="008000"/>
                  </a:solidFill>
                </a:rPr>
                <a:t>// clear up memory... </a:t>
              </a:r>
              <a:endParaRPr lang="en-US" sz="1200" dirty="0" smtClean="0">
                <a:solidFill>
                  <a:srgbClr val="008000"/>
                </a:solidFill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}</a:t>
              </a:r>
            </a:p>
            <a:p>
              <a:r>
                <a:rPr lang="en-US" sz="1200" dirty="0" smtClean="0"/>
                <a:t>           </a:t>
              </a:r>
              <a:r>
                <a:rPr lang="en-US" sz="1200" dirty="0" err="1"/>
                <a:t>img.src</a:t>
              </a:r>
              <a:r>
                <a:rPr lang="en-US" sz="1200" dirty="0"/>
                <a:t> = </a:t>
              </a:r>
              <a:r>
                <a:rPr lang="en-US" sz="1200" dirty="0" err="1"/>
                <a:t>URL.createObjectURL</a:t>
              </a:r>
              <a:r>
                <a:rPr lang="en-US" sz="1200" dirty="0"/>
                <a:t>(</a:t>
              </a:r>
              <a:r>
                <a:rPr lang="en-US" sz="1200" dirty="0" err="1"/>
                <a:t>curFile</a:t>
              </a:r>
              <a:r>
                <a:rPr lang="en-US" sz="1200" dirty="0"/>
                <a:t>);</a:t>
              </a:r>
            </a:p>
            <a:p>
              <a:r>
                <a:rPr lang="en-US" sz="1200" dirty="0"/>
                <a:t>        }</a:t>
              </a:r>
            </a:p>
            <a:p>
              <a:r>
                <a:rPr lang="en-US" sz="1200" dirty="0"/>
                <a:t>        // else current file type is NOT image --&gt; so do nothing</a:t>
              </a:r>
            </a:p>
            <a:p>
              <a:r>
                <a:rPr lang="en-US" sz="1200" dirty="0"/>
                <a:t>    },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5514" y="3818508"/>
            <a:ext cx="5930486" cy="601091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9480" y="3172178"/>
            <a:ext cx="448555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the global variable to reference the</a:t>
            </a:r>
          </a:p>
          <a:p>
            <a:r>
              <a:rPr lang="en-US" dirty="0" smtClean="0"/>
              <a:t>source image data (as drawn on canvas)</a:t>
            </a:r>
          </a:p>
        </p:txBody>
      </p:sp>
    </p:spTree>
    <p:extLst>
      <p:ext uri="{BB962C8B-B14F-4D97-AF65-F5344CB8AC3E}">
        <p14:creationId xmlns:p14="http://schemas.microsoft.com/office/powerpoint/2010/main" val="2412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</a:t>
              </a:r>
              <a:r>
                <a:rPr lang="en-US" sz="1200" dirty="0" smtClean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Set the source data BEFORE applying any filters!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 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theProgram.applyConvSobel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URL.revokeObjectURL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img.src</a:t>
              </a:r>
              <a:r>
                <a:rPr lang="en-US" sz="1200" dirty="0">
                  <a:solidFill>
                    <a:prstClr val="black"/>
                  </a:solidFill>
                </a:rPr>
                <a:t>);  </a:t>
              </a:r>
              <a:r>
                <a:rPr lang="en-US" sz="1200" dirty="0">
                  <a:solidFill>
                    <a:srgbClr val="008000"/>
                  </a:solidFill>
                </a:rPr>
                <a:t>// clear up memory... </a:t>
              </a:r>
              <a:endParaRPr lang="en-US" sz="1200" dirty="0" smtClean="0">
                <a:solidFill>
                  <a:srgbClr val="008000"/>
                </a:solidFill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}</a:t>
              </a:r>
            </a:p>
            <a:p>
              <a:r>
                <a:rPr lang="en-US" sz="1200" dirty="0" smtClean="0"/>
                <a:t>           </a:t>
              </a:r>
              <a:r>
                <a:rPr lang="en-US" sz="1200" dirty="0" err="1"/>
                <a:t>img.src</a:t>
              </a:r>
              <a:r>
                <a:rPr lang="en-US" sz="1200" dirty="0"/>
                <a:t> = </a:t>
              </a:r>
              <a:r>
                <a:rPr lang="en-US" sz="1200" dirty="0" err="1"/>
                <a:t>URL.createObjectURL</a:t>
              </a:r>
              <a:r>
                <a:rPr lang="en-US" sz="1200" dirty="0"/>
                <a:t>(</a:t>
              </a:r>
              <a:r>
                <a:rPr lang="en-US" sz="1200" dirty="0" err="1"/>
                <a:t>curFile</a:t>
              </a:r>
              <a:r>
                <a:rPr lang="en-US" sz="1200" dirty="0"/>
                <a:t>);</a:t>
              </a:r>
            </a:p>
            <a:p>
              <a:r>
                <a:rPr lang="en-US" sz="1200" dirty="0"/>
                <a:t>        }</a:t>
              </a:r>
            </a:p>
            <a:p>
              <a:r>
                <a:rPr lang="en-US" sz="1200" dirty="0"/>
                <a:t>        // else current file type is NOT image --&gt; so do nothing</a:t>
              </a:r>
            </a:p>
            <a:p>
              <a:r>
                <a:rPr lang="en-US" sz="1200" dirty="0"/>
                <a:t>    },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5514" y="4271454"/>
            <a:ext cx="5930486" cy="45294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68250" y="4394743"/>
            <a:ext cx="44855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Apply the desired filter</a:t>
            </a:r>
          </a:p>
        </p:txBody>
      </p:sp>
    </p:spTree>
    <p:extLst>
      <p:ext uri="{BB962C8B-B14F-4D97-AF65-F5344CB8AC3E}">
        <p14:creationId xmlns:p14="http://schemas.microsoft.com/office/powerpoint/2010/main" val="28457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</a:t>
              </a:r>
              <a:r>
                <a:rPr lang="en-US" sz="1200" dirty="0" smtClean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Set the source data BEFORE applying any filters!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 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theProgram.applyConvSobel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URL.revokeObjectURL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img.src</a:t>
              </a:r>
              <a:r>
                <a:rPr lang="en-US" sz="1200" dirty="0">
                  <a:solidFill>
                    <a:prstClr val="black"/>
                  </a:solidFill>
                </a:rPr>
                <a:t>);  </a:t>
              </a:r>
              <a:r>
                <a:rPr lang="en-US" sz="1200" dirty="0">
                  <a:solidFill>
                    <a:srgbClr val="008000"/>
                  </a:solidFill>
                </a:rPr>
                <a:t>// clear up memory... </a:t>
              </a:r>
              <a:endParaRPr lang="en-US" sz="1200" dirty="0" smtClean="0">
                <a:solidFill>
                  <a:srgbClr val="008000"/>
                </a:solidFill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}</a:t>
              </a:r>
            </a:p>
            <a:p>
              <a:r>
                <a:rPr lang="en-US" sz="1200" dirty="0" smtClean="0"/>
                <a:t>           </a:t>
              </a:r>
              <a:r>
                <a:rPr lang="en-US" sz="1200" dirty="0" err="1"/>
                <a:t>img.src</a:t>
              </a:r>
              <a:r>
                <a:rPr lang="en-US" sz="1200" dirty="0"/>
                <a:t> = </a:t>
              </a:r>
              <a:r>
                <a:rPr lang="en-US" sz="1200" dirty="0" err="1"/>
                <a:t>URL.createObjectURL</a:t>
              </a:r>
              <a:r>
                <a:rPr lang="en-US" sz="1200" dirty="0"/>
                <a:t>(</a:t>
              </a:r>
              <a:r>
                <a:rPr lang="en-US" sz="1200" dirty="0" err="1"/>
                <a:t>curFile</a:t>
              </a:r>
              <a:r>
                <a:rPr lang="en-US" sz="1200" dirty="0"/>
                <a:t>);</a:t>
              </a:r>
            </a:p>
            <a:p>
              <a:r>
                <a:rPr lang="en-US" sz="1200" dirty="0"/>
                <a:t>        }</a:t>
              </a:r>
            </a:p>
            <a:p>
              <a:r>
                <a:rPr lang="en-US" sz="1200" dirty="0"/>
                <a:t>        // else current file type is NOT image --&gt; so do nothing</a:t>
              </a:r>
            </a:p>
            <a:p>
              <a:r>
                <a:rPr lang="en-US" sz="1200" dirty="0"/>
                <a:t>    },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5514" y="4650326"/>
            <a:ext cx="5930486" cy="378873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68250" y="4394743"/>
            <a:ext cx="44855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Free up some memory</a:t>
            </a:r>
          </a:p>
        </p:txBody>
      </p:sp>
    </p:spTree>
    <p:extLst>
      <p:ext uri="{BB962C8B-B14F-4D97-AF65-F5344CB8AC3E}">
        <p14:creationId xmlns:p14="http://schemas.microsoft.com/office/powerpoint/2010/main" val="8811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complete your projects</a:t>
            </a:r>
          </a:p>
          <a:p>
            <a:pPr lvl="1"/>
            <a:r>
              <a:rPr lang="en-US" dirty="0" smtClean="0"/>
              <a:t>You must learn more about HTML5 and JavaScript than </a:t>
            </a:r>
            <a:r>
              <a:rPr lang="en-US" dirty="0"/>
              <a:t>what is about to be </a:t>
            </a:r>
            <a:r>
              <a:rPr lang="en-US" dirty="0" smtClean="0"/>
              <a:t>shown</a:t>
            </a:r>
          </a:p>
          <a:p>
            <a:pPr lvl="2"/>
            <a:r>
              <a:rPr lang="en-US" dirty="0" smtClean="0"/>
              <a:t>This is an “on-your-own” activity</a:t>
            </a:r>
          </a:p>
          <a:p>
            <a:pPr lvl="3"/>
            <a:r>
              <a:rPr lang="en-US" dirty="0" smtClean="0"/>
              <a:t>Instructor can help, but you must try on your own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prereq</a:t>
            </a:r>
            <a:r>
              <a:rPr lang="en-US" dirty="0" smtClean="0"/>
              <a:t> to this course is CS 244</a:t>
            </a:r>
          </a:p>
          <a:p>
            <a:pPr lvl="3"/>
            <a:r>
              <a:rPr lang="en-US" dirty="0" smtClean="0"/>
              <a:t>So you have programmed before</a:t>
            </a:r>
          </a:p>
          <a:p>
            <a:pPr lvl="3"/>
            <a:r>
              <a:rPr lang="en-US" dirty="0" smtClean="0"/>
              <a:t>This stuff is “easy” compared to that  =)</a:t>
            </a:r>
          </a:p>
          <a:p>
            <a:pPr lvl="3"/>
            <a:r>
              <a:rPr lang="en-US" dirty="0" smtClean="0"/>
              <a:t>Likewise on the math topics</a:t>
            </a:r>
          </a:p>
          <a:p>
            <a:endParaRPr lang="en-US" dirty="0"/>
          </a:p>
          <a:p>
            <a:r>
              <a:rPr lang="en-US" dirty="0" smtClean="0"/>
              <a:t>In Sum: The following is just a place to start</a:t>
            </a:r>
          </a:p>
          <a:p>
            <a:pPr lvl="1"/>
            <a:r>
              <a:rPr lang="en-US" dirty="0" smtClean="0"/>
              <a:t>More examples will follow throughout the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</a:t>
              </a:r>
              <a:r>
                <a:rPr lang="en-US" sz="1200" dirty="0" smtClean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Set the source data BEFORE applying any filters!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 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theProgram.applyConvSobel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URL.revokeObjectURL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img.src</a:t>
              </a:r>
              <a:r>
                <a:rPr lang="en-US" sz="1200" dirty="0">
                  <a:solidFill>
                    <a:prstClr val="black"/>
                  </a:solidFill>
                </a:rPr>
                <a:t>);  </a:t>
              </a:r>
              <a:r>
                <a:rPr lang="en-US" sz="1200" dirty="0">
                  <a:solidFill>
                    <a:srgbClr val="008000"/>
                  </a:solidFill>
                </a:rPr>
                <a:t>// clear up memory... </a:t>
              </a:r>
              <a:endParaRPr lang="en-US" sz="1200" dirty="0" smtClean="0">
                <a:solidFill>
                  <a:srgbClr val="008000"/>
                </a:solidFill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}</a:t>
              </a:r>
            </a:p>
            <a:p>
              <a:r>
                <a:rPr lang="en-US" sz="1200" dirty="0" smtClean="0"/>
                <a:t>           </a:t>
              </a:r>
              <a:r>
                <a:rPr lang="en-US" sz="1200" dirty="0" err="1"/>
                <a:t>img.src</a:t>
              </a:r>
              <a:r>
                <a:rPr lang="en-US" sz="1200" dirty="0"/>
                <a:t> = </a:t>
              </a:r>
              <a:r>
                <a:rPr lang="en-US" sz="1200" dirty="0" err="1"/>
                <a:t>URL.createObjectURL</a:t>
              </a:r>
              <a:r>
                <a:rPr lang="en-US" sz="1200" dirty="0"/>
                <a:t>(</a:t>
              </a:r>
              <a:r>
                <a:rPr lang="en-US" sz="1200" dirty="0" err="1"/>
                <a:t>curFile</a:t>
              </a:r>
              <a:r>
                <a:rPr lang="en-US" sz="1200" dirty="0"/>
                <a:t>);</a:t>
              </a:r>
            </a:p>
            <a:p>
              <a:r>
                <a:rPr lang="en-US" sz="1200" dirty="0"/>
                <a:t>        }</a:t>
              </a:r>
            </a:p>
            <a:p>
              <a:r>
                <a:rPr lang="en-US" sz="1200" dirty="0"/>
                <a:t>        // else current file type is NOT image --&gt; so do nothing</a:t>
              </a:r>
            </a:p>
            <a:p>
              <a:r>
                <a:rPr lang="en-US" sz="1200" dirty="0"/>
                <a:t>    },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5514" y="4915962"/>
            <a:ext cx="5930486" cy="26563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68250" y="4679448"/>
            <a:ext cx="44855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img.onload</a:t>
            </a:r>
            <a:r>
              <a:rPr lang="en-US" dirty="0" smtClean="0"/>
              <a:t>() function ends</a:t>
            </a:r>
          </a:p>
        </p:txBody>
      </p:sp>
    </p:spTree>
    <p:extLst>
      <p:ext uri="{BB962C8B-B14F-4D97-AF65-F5344CB8AC3E}">
        <p14:creationId xmlns:p14="http://schemas.microsoft.com/office/powerpoint/2010/main" val="483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If the "first" file is not an image, do nothing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curFile</a:t>
              </a:r>
              <a:r>
                <a:rPr lang="en-US" sz="1200" dirty="0">
                  <a:solidFill>
                    <a:prstClr val="black"/>
                  </a:solidFill>
                </a:rPr>
                <a:t> = files[0];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Only process image file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 </a:t>
              </a:r>
              <a:r>
                <a:rPr lang="en-US" sz="1200" dirty="0" err="1">
                  <a:solidFill>
                    <a:prstClr val="black"/>
                  </a:solidFill>
                </a:rPr>
                <a:t>curFile.type.match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'image.*'</a:t>
              </a:r>
              <a:r>
                <a:rPr lang="en-US" sz="1200" dirty="0">
                  <a:solidFill>
                    <a:prstClr val="black"/>
                  </a:solidFill>
                </a:rPr>
                <a:t>) 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img.onload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theProgram.dropArea.style.display</a:t>
              </a:r>
              <a:r>
                <a:rPr lang="en-US" sz="1200" dirty="0">
                  <a:solidFill>
                    <a:srgbClr val="008000"/>
                  </a:solidFill>
                </a:rPr>
                <a:t> = "none"; </a:t>
              </a:r>
              <a:r>
                <a:rPr lang="en-US" sz="1200" dirty="0" err="1">
                  <a:solidFill>
                    <a:srgbClr val="008000"/>
                  </a:solidFill>
                </a:rPr>
                <a:t>unrem</a:t>
              </a:r>
              <a:r>
                <a:rPr lang="en-US" sz="1200" dirty="0">
                  <a:solidFill>
                    <a:srgbClr val="008000"/>
                  </a:solidFill>
                </a:rPr>
                <a:t> to allow only 1 drop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theProgram.SOURCE_IMG_CANVAS_ID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</a:t>
              </a:r>
              <a:r>
                <a:rPr lang="en-US" sz="1200" dirty="0">
                  <a:solidFill>
                    <a:prstClr val="black"/>
                  </a:solidFill>
                </a:rPr>
                <a:t>, 0, 0</a:t>
              </a:r>
              <a:r>
                <a:rPr lang="en-US" sz="1200" dirty="0" smtClean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Set the source data BEFORE applying any filters!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 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img.width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img.height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theProgram.applyConvSobel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URL.revokeObjectURL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img.src</a:t>
              </a:r>
              <a:r>
                <a:rPr lang="en-US" sz="1200" dirty="0">
                  <a:solidFill>
                    <a:prstClr val="black"/>
                  </a:solidFill>
                </a:rPr>
                <a:t>);  </a:t>
              </a:r>
              <a:r>
                <a:rPr lang="en-US" sz="1200" dirty="0">
                  <a:solidFill>
                    <a:srgbClr val="008000"/>
                  </a:solidFill>
                </a:rPr>
                <a:t>// clear up memory... </a:t>
              </a:r>
              <a:endParaRPr lang="en-US" sz="1200" dirty="0" smtClean="0">
                <a:solidFill>
                  <a:srgbClr val="008000"/>
                </a:solidFill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}</a:t>
              </a:r>
            </a:p>
            <a:p>
              <a:r>
                <a:rPr lang="en-US" sz="1200" dirty="0" smtClean="0"/>
                <a:t>           </a:t>
              </a:r>
              <a:r>
                <a:rPr lang="en-US" sz="1200" dirty="0" err="1"/>
                <a:t>img.src</a:t>
              </a:r>
              <a:r>
                <a:rPr lang="en-US" sz="1200" dirty="0"/>
                <a:t> = </a:t>
              </a:r>
              <a:r>
                <a:rPr lang="en-US" sz="1200" dirty="0" err="1"/>
                <a:t>URL.createObjectURL</a:t>
              </a:r>
              <a:r>
                <a:rPr lang="en-US" sz="1200" dirty="0"/>
                <a:t>(</a:t>
              </a:r>
              <a:r>
                <a:rPr lang="en-US" sz="1200" dirty="0" err="1"/>
                <a:t>curFile</a:t>
              </a:r>
              <a:r>
                <a:rPr lang="en-US" sz="1200" dirty="0"/>
                <a:t>);</a:t>
              </a:r>
            </a:p>
            <a:p>
              <a:r>
                <a:rPr lang="en-US" sz="1200" dirty="0"/>
                <a:t>        }</a:t>
              </a:r>
            </a:p>
            <a:p>
              <a:r>
                <a:rPr lang="en-US" sz="1200" dirty="0"/>
                <a:t>        // else current file type is NOT image --&gt; so do nothing</a:t>
              </a:r>
            </a:p>
            <a:p>
              <a:r>
                <a:rPr lang="en-US" sz="1200" dirty="0"/>
                <a:t>    },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5514" y="5048780"/>
            <a:ext cx="5930486" cy="43762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7200" y="3732074"/>
            <a:ext cx="4485551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NOW Set the source file of our image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will trigger the </a:t>
            </a:r>
            <a:r>
              <a:rPr lang="en-US" dirty="0" err="1" smtClean="0"/>
              <a:t>onload</a:t>
            </a:r>
            <a:r>
              <a:rPr lang="en-US" dirty="0" smtClean="0"/>
              <a:t> function to be called when the file is completely loaded into the browser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 the </a:t>
            </a:r>
            <a:r>
              <a:rPr lang="en-US" dirty="0" err="1" smtClean="0"/>
              <a:t>onload</a:t>
            </a:r>
            <a:r>
              <a:rPr lang="en-US" dirty="0" smtClean="0"/>
              <a:t> function must be defined BEFORE doing this</a:t>
            </a:r>
          </a:p>
        </p:txBody>
      </p:sp>
    </p:spTree>
    <p:extLst>
      <p:ext uri="{BB962C8B-B14F-4D97-AF65-F5344CB8AC3E}">
        <p14:creationId xmlns:p14="http://schemas.microsoft.com/office/powerpoint/2010/main" val="23859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applyConvIdentity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below should do 'nothing' apply a filter but change nothing -- debug test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destData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theFilter.convolute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[  0,  0,  0,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0,  1,  0,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0,  0,  0   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theProgram.displayOutput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destData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94920" y="2710875"/>
            <a:ext cx="4485551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applyConvIdentity</a:t>
            </a:r>
            <a:endParaRPr lang="en-US" dirty="0" smtClean="0"/>
          </a:p>
          <a:p>
            <a:r>
              <a:rPr lang="en-US" dirty="0" smtClean="0"/>
              <a:t>   Apply an identity filter to test the filter class</a:t>
            </a:r>
          </a:p>
          <a:p>
            <a:r>
              <a:rPr lang="en-US" dirty="0"/>
              <a:t> </a:t>
            </a:r>
            <a:r>
              <a:rPr lang="en-US" dirty="0" smtClean="0"/>
              <a:t>  This filter/matrix should change nothing</a:t>
            </a:r>
          </a:p>
          <a:p>
            <a:r>
              <a:rPr lang="en-US" dirty="0"/>
              <a:t> </a:t>
            </a:r>
            <a:r>
              <a:rPr lang="en-US" dirty="0" smtClean="0"/>
              <a:t>   The end effect is</a:t>
            </a:r>
          </a:p>
          <a:p>
            <a:r>
              <a:rPr lang="en-US" dirty="0" smtClean="0"/>
              <a:t>             pixel[x, y] = pixel[x, y] + 0;</a:t>
            </a:r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US" i="1" dirty="0" smtClean="0">
                <a:sym typeface="Symbol"/>
              </a:rPr>
              <a:t></a:t>
            </a:r>
            <a:r>
              <a:rPr lang="en-US" baseline="-25000" dirty="0" err="1" smtClean="0">
                <a:sym typeface="Symbol"/>
              </a:rPr>
              <a:t>ij</a:t>
            </a:r>
            <a:r>
              <a:rPr lang="en-US" dirty="0" smtClean="0">
                <a:sym typeface="Symbol"/>
              </a:rPr>
              <a:t> = 0 except </a:t>
            </a:r>
            <a:r>
              <a:rPr lang="en-US" i="1" dirty="0" smtClean="0">
                <a:sym typeface="Symbol"/>
              </a:rPr>
              <a:t>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= </a:t>
            </a:r>
            <a:r>
              <a:rPr lang="en-US" dirty="0" smtClean="0">
                <a:sym typeface="Symbol"/>
              </a:rPr>
              <a:t>1</a:t>
            </a:r>
            <a:endParaRPr lang="en-US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97" y="5505450"/>
            <a:ext cx="5050224" cy="65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Sobel based edge detection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Notice this works in steps: greyscale, horizontal, vertical, combine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applyConvSobel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grey = </a:t>
              </a:r>
              <a:r>
                <a:rPr lang="en-US" sz="1200" dirty="0" err="1">
                  <a:solidFill>
                    <a:prstClr val="black"/>
                  </a:solidFill>
                </a:rPr>
                <a:t>theFilter.greyscale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vertical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-2, -1,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0,  0,  0,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1,  2,  1]  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horizontal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 0,  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-2,  0,  2,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-1,  0,  1]  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vertical.height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for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&lt;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+=4)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horizontal.data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            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finalImg.data[i+1] = (v+h)/2;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[i+2]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</a:t>
              </a: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finalImg.data[i+3] = 255;      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theProgram.displayOutput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541488"/>
            <a:ext cx="5930486" cy="67771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9479" y="1034534"/>
            <a:ext cx="44855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Sobel filter implemented as 4 steps</a:t>
            </a:r>
          </a:p>
        </p:txBody>
      </p:sp>
    </p:spTree>
    <p:extLst>
      <p:ext uri="{BB962C8B-B14F-4D97-AF65-F5344CB8AC3E}">
        <p14:creationId xmlns:p14="http://schemas.microsoft.com/office/powerpoint/2010/main" val="21697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Sobel based edge detection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Notice this works in steps: greyscale, horizontal, vertical, combine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applyConvSobel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grey = </a:t>
              </a:r>
              <a:r>
                <a:rPr lang="en-US" sz="1200" dirty="0" err="1">
                  <a:solidFill>
                    <a:prstClr val="black"/>
                  </a:solidFill>
                </a:rPr>
                <a:t>theFilter.greyscale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vertical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-2, -1,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0,  0,  0,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1,  2,  1]  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horizontal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 0,  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-2,  0,  2,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-1,  0,  1]  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vertical.height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for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&lt;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+=4)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horizontal.data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            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finalImg.data[i+1] = (v+h)/2;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[i+2]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</a:t>
              </a: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finalImg.data[i+3] = 255;      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theProgram.displayOutput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1034534"/>
            <a:ext cx="5930486" cy="79426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9479" y="1034534"/>
            <a:ext cx="4485551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</a:t>
            </a:r>
          </a:p>
          <a:p>
            <a:r>
              <a:rPr lang="en-US" dirty="0"/>
              <a:t> </a:t>
            </a:r>
            <a:r>
              <a:rPr lang="en-US" dirty="0" smtClean="0"/>
              <a:t>    Greyscale the entire image</a:t>
            </a:r>
          </a:p>
          <a:p>
            <a:endParaRPr lang="en-US" dirty="0"/>
          </a:p>
          <a:p>
            <a:r>
              <a:rPr lang="en-US" dirty="0" smtClean="0"/>
              <a:t>      This is using a </a:t>
            </a:r>
            <a:r>
              <a:rPr lang="en-US" i="1" dirty="0" smtClean="0"/>
              <a:t>greyscale()</a:t>
            </a:r>
            <a:r>
              <a:rPr lang="en-US" dirty="0" smtClean="0"/>
              <a:t> function</a:t>
            </a:r>
          </a:p>
          <a:p>
            <a:r>
              <a:rPr lang="en-US" dirty="0"/>
              <a:t> </a:t>
            </a:r>
            <a:r>
              <a:rPr lang="en-US" dirty="0" smtClean="0"/>
              <a:t>      defined in filter.js</a:t>
            </a:r>
          </a:p>
          <a:p>
            <a:r>
              <a:rPr lang="en-US" dirty="0"/>
              <a:t> </a:t>
            </a:r>
            <a:r>
              <a:rPr lang="en-US" dirty="0" smtClean="0"/>
              <a:t>             We will look at that a little later</a:t>
            </a:r>
          </a:p>
        </p:txBody>
      </p:sp>
    </p:spTree>
    <p:extLst>
      <p:ext uri="{BB962C8B-B14F-4D97-AF65-F5344CB8AC3E}">
        <p14:creationId xmlns:p14="http://schemas.microsoft.com/office/powerpoint/2010/main" val="32850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Sobel based edge detection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Notice this works in steps: greyscale, horizontal, vertical, combine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applyConvSobel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grey = </a:t>
              </a:r>
              <a:r>
                <a:rPr lang="en-US" sz="1200" dirty="0" err="1">
                  <a:solidFill>
                    <a:prstClr val="black"/>
                  </a:solidFill>
                </a:rPr>
                <a:t>theFilter.greyscale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vertical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-2, -1,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0,  0,  0,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1,  2,  1]  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horizontal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 0,  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-2,  0,  2,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-1,  0,  1]  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vertical.height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for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&lt;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+=4)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horizontal.data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            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finalImg.data[i+1] = (v+h)/2;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[i+2]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</a:t>
              </a: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finalImg.data[i+3] = 255;      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theProgram.displayOutput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1752600"/>
            <a:ext cx="5930486" cy="914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9479" y="1034534"/>
            <a:ext cx="448555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</a:t>
            </a:r>
          </a:p>
          <a:p>
            <a:r>
              <a:rPr lang="en-US" dirty="0"/>
              <a:t> </a:t>
            </a:r>
            <a:r>
              <a:rPr lang="en-US" dirty="0" smtClean="0"/>
              <a:t>    Perform a VERTICAL filtering </a:t>
            </a:r>
          </a:p>
          <a:p>
            <a:r>
              <a:rPr lang="en-US" dirty="0"/>
              <a:t> </a:t>
            </a:r>
            <a:r>
              <a:rPr lang="en-US" dirty="0" smtClean="0"/>
              <a:t>    of the </a:t>
            </a:r>
            <a:r>
              <a:rPr lang="en-US" dirty="0" err="1" smtClean="0"/>
              <a:t>greyscaled</a:t>
            </a:r>
            <a:r>
              <a:rPr lang="en-US" dirty="0" smtClean="0"/>
              <a:t> image</a:t>
            </a:r>
          </a:p>
          <a:p>
            <a:r>
              <a:rPr lang="en-US" dirty="0"/>
              <a:t> </a:t>
            </a:r>
            <a:r>
              <a:rPr lang="en-US" dirty="0" smtClean="0"/>
              <a:t>    Store result in variable named </a:t>
            </a:r>
            <a:r>
              <a:rPr lang="en-US" i="1" dirty="0" smtClean="0"/>
              <a:t>vertical</a:t>
            </a:r>
          </a:p>
        </p:txBody>
      </p:sp>
    </p:spTree>
    <p:extLst>
      <p:ext uri="{BB962C8B-B14F-4D97-AF65-F5344CB8AC3E}">
        <p14:creationId xmlns:p14="http://schemas.microsoft.com/office/powerpoint/2010/main" val="19378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Sobel based edge detection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Notice this works in steps: greyscale, horizontal, vertical, combine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applyConvSobel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grey = </a:t>
              </a:r>
              <a:r>
                <a:rPr lang="en-US" sz="1200" dirty="0" err="1">
                  <a:solidFill>
                    <a:prstClr val="black"/>
                  </a:solidFill>
                </a:rPr>
                <a:t>theFilter.greyscale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vertical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-2, -1,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0,  0,  0,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1,  2,  1]  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horizontal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 0,  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-2,  0,  2,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-1,  0,  1]  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vertical.height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for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&lt;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+=4)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horizontal.data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            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finalImg.data[i+1] = (v+h)/2;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[i+2]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</a:t>
              </a: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finalImg.data[i+3] = 255;      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theProgram.displayOutput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2514600"/>
            <a:ext cx="5930486" cy="914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9479" y="1447800"/>
            <a:ext cx="448555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3</a:t>
            </a:r>
          </a:p>
          <a:p>
            <a:r>
              <a:rPr lang="en-US" dirty="0"/>
              <a:t> </a:t>
            </a:r>
            <a:r>
              <a:rPr lang="en-US" dirty="0" smtClean="0"/>
              <a:t>    Perform a HORIZONTAL filtering </a:t>
            </a:r>
          </a:p>
          <a:p>
            <a:r>
              <a:rPr lang="en-US" dirty="0"/>
              <a:t> </a:t>
            </a:r>
            <a:r>
              <a:rPr lang="en-US" dirty="0" smtClean="0"/>
              <a:t>    of the </a:t>
            </a:r>
            <a:r>
              <a:rPr lang="en-US" dirty="0" err="1" smtClean="0"/>
              <a:t>greyscaled</a:t>
            </a:r>
            <a:r>
              <a:rPr lang="en-US" dirty="0" smtClean="0"/>
              <a:t> image</a:t>
            </a:r>
          </a:p>
          <a:p>
            <a:r>
              <a:rPr lang="en-US" dirty="0"/>
              <a:t> </a:t>
            </a:r>
            <a:r>
              <a:rPr lang="en-US" dirty="0" smtClean="0"/>
              <a:t>    Store result in variable named </a:t>
            </a:r>
            <a:r>
              <a:rPr lang="en-US" i="1" dirty="0" smtClean="0"/>
              <a:t>horizontal</a:t>
            </a:r>
          </a:p>
        </p:txBody>
      </p:sp>
    </p:spTree>
    <p:extLst>
      <p:ext uri="{BB962C8B-B14F-4D97-AF65-F5344CB8AC3E}">
        <p14:creationId xmlns:p14="http://schemas.microsoft.com/office/powerpoint/2010/main" val="34660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Sobel based edge detection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Notice this works in steps: greyscale, horizontal, vertical, combine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applyConvSobel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grey = </a:t>
              </a:r>
              <a:r>
                <a:rPr lang="en-US" sz="1200" dirty="0" err="1">
                  <a:solidFill>
                    <a:prstClr val="black"/>
                  </a:solidFill>
                </a:rPr>
                <a:t>theFilter.greyscale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vertical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-2, -1,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0,  0,  0,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1,  2,  1]  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horizontal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 0,  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-2,  0,  2,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-1,  0,  1]  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vertical.height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for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&lt;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+=4)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horizontal.data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            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finalImg.data[i+1] = (v+h)/2;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[i+2]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</a:t>
              </a: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finalImg.data[i+3] = 255;      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theProgram.displayOutput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3356844"/>
            <a:ext cx="5930486" cy="45315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05189" y="2699738"/>
            <a:ext cx="448555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4a</a:t>
            </a:r>
          </a:p>
          <a:p>
            <a:r>
              <a:rPr lang="en-US" dirty="0"/>
              <a:t> </a:t>
            </a:r>
            <a:r>
              <a:rPr lang="en-US" dirty="0" smtClean="0"/>
              <a:t>    Allocate memory for final image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0089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Sobel based edge detection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Notice this works in steps: greyscale, horizontal, vertical, combine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applyConvSobel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grey = </a:t>
              </a:r>
              <a:r>
                <a:rPr lang="en-US" sz="1200" dirty="0" err="1">
                  <a:solidFill>
                    <a:prstClr val="black"/>
                  </a:solidFill>
                </a:rPr>
                <a:t>theFilter.greyscale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vertical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-2, -1,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0,  0,  0,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1,  2,  1]  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horizontal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 0,  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-2,  0,  2,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-1,  0,  1]  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vertical.height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for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&lt;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+=4)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horizontal.data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            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finalImg.data[i+1] = (v+h)/2;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[i+2]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</a:t>
              </a: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finalImg.data[i+3] = 255;      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theProgram.displayOutput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3810000"/>
            <a:ext cx="5930486" cy="1676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94829" y="3794994"/>
            <a:ext cx="5872971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4b</a:t>
            </a:r>
          </a:p>
          <a:p>
            <a:r>
              <a:rPr lang="en-US" dirty="0"/>
              <a:t> </a:t>
            </a:r>
            <a:r>
              <a:rPr lang="en-US" dirty="0" smtClean="0"/>
              <a:t>    Set the data values of final image</a:t>
            </a:r>
          </a:p>
          <a:p>
            <a:r>
              <a:rPr lang="en-US" dirty="0" smtClean="0"/>
              <a:t>             Red = average of horizontal and vertical filter</a:t>
            </a:r>
          </a:p>
          <a:p>
            <a:r>
              <a:rPr lang="en-US" dirty="0" smtClean="0"/>
              <a:t>             Green = </a:t>
            </a:r>
            <a:r>
              <a:rPr lang="en-US" dirty="0"/>
              <a:t>average of horizontal and vertical </a:t>
            </a:r>
            <a:r>
              <a:rPr lang="en-US" dirty="0" smtClean="0"/>
              <a:t>filter</a:t>
            </a:r>
          </a:p>
          <a:p>
            <a:r>
              <a:rPr lang="en-US" dirty="0" smtClean="0"/>
              <a:t>             Blue </a:t>
            </a:r>
            <a:r>
              <a:rPr lang="en-US" dirty="0"/>
              <a:t>= average of horizontal and vertical filter</a:t>
            </a:r>
          </a:p>
          <a:p>
            <a:r>
              <a:rPr lang="en-US" dirty="0"/>
              <a:t>             </a:t>
            </a:r>
            <a:r>
              <a:rPr lang="en-US" dirty="0" smtClean="0"/>
              <a:t>Alpha = 255 (opaque) </a:t>
            </a:r>
          </a:p>
        </p:txBody>
      </p:sp>
    </p:spTree>
    <p:extLst>
      <p:ext uri="{BB962C8B-B14F-4D97-AF65-F5344CB8AC3E}">
        <p14:creationId xmlns:p14="http://schemas.microsoft.com/office/powerpoint/2010/main" val="33165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647267" cy="6000044"/>
            <a:chOff x="200378" y="2069303"/>
            <a:chExt cx="5647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641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Sobel based edge detection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Notice this works in steps: greyscale, horizontal, vertical, combine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applyConvSobel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grey = </a:t>
              </a:r>
              <a:r>
                <a:rPr lang="en-US" sz="1200" dirty="0" err="1">
                  <a:solidFill>
                    <a:prstClr val="black"/>
                  </a:solidFill>
                </a:rPr>
                <a:t>theFilter.greyscale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vertical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-2, -1,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0,  0,  0,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 1,  2,  1]  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horizontal = theFilter.convoluteFloat32(grey,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[-1,  0,  1,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-2,  0,  2,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            -1,  0,  1]  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vertical.height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for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&lt;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+=4)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vertical.data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Math.abs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horizontal.data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            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finalImg.data[i+1] = (v+h)/2;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finalImg.data</a:t>
              </a:r>
              <a:r>
                <a:rPr lang="en-US" sz="1200" dirty="0">
                  <a:solidFill>
                    <a:prstClr val="black"/>
                  </a:solidFill>
                </a:rPr>
                <a:t>[i+2] = (</a:t>
              </a:r>
              <a:r>
                <a:rPr lang="en-US" sz="1200" dirty="0" err="1">
                  <a:solidFill>
                    <a:prstClr val="black"/>
                  </a:solidFill>
                </a:rPr>
                <a:t>v+h</a:t>
              </a:r>
              <a:r>
                <a:rPr lang="en-US" sz="1200" dirty="0">
                  <a:solidFill>
                    <a:prstClr val="black"/>
                  </a:solidFill>
                </a:rPr>
                <a:t>)/2;</a:t>
              </a: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finalImg.data[i+3] = 255;             </a:t>
              </a:r>
              <a:endParaRPr lang="pt-BR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theProgram.displayOutput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finalImg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theProgram.srcData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5638800"/>
            <a:ext cx="5930486" cy="4572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2581" y="4992469"/>
            <a:ext cx="416789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Call a function to display the result</a:t>
            </a:r>
          </a:p>
          <a:p>
            <a:r>
              <a:rPr lang="en-US" dirty="0" smtClean="0"/>
              <a:t>to the correct canvas and context</a:t>
            </a:r>
          </a:p>
        </p:txBody>
      </p:sp>
    </p:spTree>
    <p:extLst>
      <p:ext uri="{BB962C8B-B14F-4D97-AF65-F5344CB8AC3E}">
        <p14:creationId xmlns:p14="http://schemas.microsoft.com/office/powerpoint/2010/main" val="25121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Digital Image Processing (DIP)</a:t>
            </a:r>
          </a:p>
          <a:p>
            <a:pPr lvl="2"/>
            <a:r>
              <a:rPr lang="en-US" dirty="0"/>
              <a:t>Is computer manipulation of pictures, or images, that have been converted into numeric form </a:t>
            </a:r>
          </a:p>
          <a:p>
            <a:endParaRPr lang="en-US" dirty="0"/>
          </a:p>
          <a:p>
            <a:r>
              <a:rPr lang="en-US" dirty="0"/>
              <a:t>A Digital Image</a:t>
            </a:r>
          </a:p>
          <a:p>
            <a:pPr lvl="2"/>
            <a:r>
              <a:rPr lang="en-US" dirty="0"/>
              <a:t>Is a picture or image converted to numeric form</a:t>
            </a:r>
          </a:p>
          <a:p>
            <a:pPr lvl="2"/>
            <a:r>
              <a:rPr lang="en-US" dirty="0"/>
              <a:t>In grey-scale the image can be thought of as</a:t>
            </a:r>
          </a:p>
          <a:p>
            <a:pPr lvl="3"/>
            <a:r>
              <a:rPr lang="en-US" dirty="0"/>
              <a:t>2D function f(x, y) or a matrix</a:t>
            </a:r>
          </a:p>
          <a:p>
            <a:pPr lvl="3"/>
            <a:r>
              <a:rPr lang="en-US" dirty="0"/>
              <a:t>x, y, and f(x, y) are discrete and finite</a:t>
            </a:r>
          </a:p>
          <a:p>
            <a:pPr lvl="3"/>
            <a:r>
              <a:rPr lang="en-US" dirty="0"/>
              <a:t>Image size = (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) by (</a:t>
            </a:r>
            <a:r>
              <a:rPr lang="en-US" dirty="0" err="1"/>
              <a:t>y</a:t>
            </a:r>
            <a:r>
              <a:rPr lang="en-US" baseline="-25000" dirty="0" err="1"/>
              <a:t>max</a:t>
            </a:r>
            <a:r>
              <a:rPr lang="en-US" dirty="0"/>
              <a:t>), e.g. 1024 x 768</a:t>
            </a:r>
          </a:p>
          <a:p>
            <a:pPr lvl="3"/>
            <a:r>
              <a:rPr lang="en-US" dirty="0"/>
              <a:t>Pixel Intensity Value = f(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[0, 255</a:t>
            </a:r>
            <a:r>
              <a:rPr lang="en-US" dirty="0" smtClean="0"/>
              <a:t>]</a:t>
            </a:r>
          </a:p>
          <a:p>
            <a:pPr lvl="3"/>
            <a:endParaRPr lang="en-US" dirty="0"/>
          </a:p>
          <a:p>
            <a:r>
              <a:rPr lang="en-US" dirty="0" smtClean="0"/>
              <a:t>Code to manipulate pixels directly already presented</a:t>
            </a:r>
          </a:p>
          <a:p>
            <a:pPr lvl="1"/>
            <a:r>
              <a:rPr lang="en-US" dirty="0" smtClean="0"/>
              <a:t>Using HTML5 and 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000044"/>
            <a:chOff x="200378" y="2069303"/>
            <a:chExt cx="5939939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displayOutput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destData</a:t>
              </a:r>
              <a:r>
                <a:rPr lang="en-US" sz="1200" dirty="0">
                  <a:solidFill>
                    <a:prstClr val="black"/>
                  </a:solidFill>
                </a:rPr>
                <a:t>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make things visible and correct size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theProgram.destCanvas.width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= </a:t>
              </a:r>
              <a:r>
                <a:rPr lang="en-US" sz="1200" dirty="0" err="1">
                  <a:solidFill>
                    <a:prstClr val="black"/>
                  </a:solidFill>
                </a:rPr>
                <a:t>destData.width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theProgram.destCanvas.height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= </a:t>
              </a:r>
              <a:r>
                <a:rPr lang="en-US" sz="1200" dirty="0" err="1">
                  <a:solidFill>
                    <a:prstClr val="black"/>
                  </a:solidFill>
                </a:rPr>
                <a:t>destData.height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destData</a:t>
              </a:r>
              <a:r>
                <a:rPr lang="en-US" sz="1200" dirty="0">
                  <a:solidFill>
                    <a:prstClr val="black"/>
                  </a:solidFill>
                </a:rPr>
                <a:t>, 0, 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41016" y="762000"/>
            <a:ext cx="5930486" cy="8382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7200" y="1600200"/>
            <a:ext cx="416789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Make the destination canvas visible</a:t>
            </a:r>
          </a:p>
          <a:p>
            <a:r>
              <a:rPr lang="en-US" dirty="0" smtClean="0"/>
              <a:t>with block display</a:t>
            </a:r>
          </a:p>
        </p:txBody>
      </p:sp>
    </p:spTree>
    <p:extLst>
      <p:ext uri="{BB962C8B-B14F-4D97-AF65-F5344CB8AC3E}">
        <p14:creationId xmlns:p14="http://schemas.microsoft.com/office/powerpoint/2010/main" val="98844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000044"/>
            <a:chOff x="200378" y="2069303"/>
            <a:chExt cx="5939939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displayOutput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destData</a:t>
              </a:r>
              <a:r>
                <a:rPr lang="en-US" sz="1200" dirty="0">
                  <a:solidFill>
                    <a:prstClr val="black"/>
                  </a:solidFill>
                </a:rPr>
                <a:t>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make things visible and correct size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theProgram.destCanvas.width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= </a:t>
              </a:r>
              <a:r>
                <a:rPr lang="en-US" sz="1200" dirty="0" err="1">
                  <a:solidFill>
                    <a:prstClr val="black"/>
                  </a:solidFill>
                </a:rPr>
                <a:t>destData.width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theProgram.destCanvas.height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= </a:t>
              </a:r>
              <a:r>
                <a:rPr lang="en-US" sz="1200" dirty="0" err="1">
                  <a:solidFill>
                    <a:prstClr val="black"/>
                  </a:solidFill>
                </a:rPr>
                <a:t>destData.height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destData</a:t>
              </a:r>
              <a:r>
                <a:rPr lang="en-US" sz="1200" dirty="0">
                  <a:solidFill>
                    <a:prstClr val="black"/>
                  </a:solidFill>
                </a:rPr>
                <a:t>, 0, 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41016" y="1447800"/>
            <a:ext cx="5930486" cy="914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2581" y="2335530"/>
            <a:ext cx="416789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Size the canvas to image size</a:t>
            </a:r>
          </a:p>
        </p:txBody>
      </p:sp>
    </p:spTree>
    <p:extLst>
      <p:ext uri="{BB962C8B-B14F-4D97-AF65-F5344CB8AC3E}">
        <p14:creationId xmlns:p14="http://schemas.microsoft.com/office/powerpoint/2010/main" val="32099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000044"/>
            <a:chOff x="200378" y="2069303"/>
            <a:chExt cx="5939939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408142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displayOutput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destData</a:t>
              </a:r>
              <a:r>
                <a:rPr lang="en-US" sz="1200" dirty="0">
                  <a:solidFill>
                    <a:prstClr val="black"/>
                  </a:solidFill>
                </a:rPr>
                <a:t>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make things visible and correct size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theProgram.destCanvas.style.display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"block"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theProgram.destCanvas.width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= </a:t>
              </a:r>
              <a:r>
                <a:rPr lang="en-US" sz="1200" dirty="0" err="1">
                  <a:solidFill>
                    <a:prstClr val="black"/>
                  </a:solidFill>
                </a:rPr>
                <a:t>destData.width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theProgram.destCanvas.height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= </a:t>
              </a:r>
              <a:r>
                <a:rPr lang="en-US" sz="1200" dirty="0" err="1">
                  <a:solidFill>
                    <a:prstClr val="black"/>
                  </a:solidFill>
                </a:rPr>
                <a:t>destData.height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theProgram.destCanvas.style.width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theProgram.destCanvas.width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 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theProgram.destCanvas.style.height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theProgram.destCanvas.height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px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theProgram.destCTX.putImageData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destData</a:t>
              </a:r>
              <a:r>
                <a:rPr lang="en-US" sz="1200" dirty="0">
                  <a:solidFill>
                    <a:prstClr val="black"/>
                  </a:solidFill>
                </a:rPr>
                <a:t>, 0, 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</a:t>
              </a:r>
              <a:r>
                <a:rPr lang="en-US" sz="1200" dirty="0" smtClean="0">
                  <a:solidFill>
                    <a:srgbClr val="008000"/>
                  </a:solidFill>
                </a:rPr>
                <a:t>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 err="1">
                  <a:solidFill>
                    <a:prstClr val="black"/>
                  </a:solidFill>
                </a:rPr>
                <a:t>window.onload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Initialize and Start the game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theProgram.Main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67686" y="3505200"/>
            <a:ext cx="3923314" cy="14478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76127" y="3342973"/>
            <a:ext cx="416789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And run the program</a:t>
            </a:r>
          </a:p>
          <a:p>
            <a:r>
              <a:rPr lang="en-US" dirty="0" smtClean="0"/>
              <a:t>once everything on the page is loaded</a:t>
            </a:r>
          </a:p>
        </p:txBody>
      </p:sp>
    </p:spTree>
    <p:extLst>
      <p:ext uri="{BB962C8B-B14F-4D97-AF65-F5344CB8AC3E}">
        <p14:creationId xmlns:p14="http://schemas.microsoft.com/office/powerpoint/2010/main" val="150991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</a:t>
            </a:r>
          </a:p>
          <a:p>
            <a:pPr lvl="1"/>
            <a:r>
              <a:rPr lang="en-US" dirty="0" smtClean="0"/>
              <a:t>filterImage.js  </a:t>
            </a:r>
            <a:r>
              <a:rPr lang="en-US" dirty="0" err="1" smtClean="0"/>
              <a:t>javaScript</a:t>
            </a:r>
            <a:r>
              <a:rPr lang="en-US" dirty="0" smtClean="0"/>
              <a:t> file 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next is filter.js </a:t>
            </a:r>
            <a:r>
              <a:rPr lang="en-US" dirty="0" err="1" smtClean="0"/>
              <a:t>javaScript</a:t>
            </a:r>
            <a:r>
              <a:rPr lang="en-US" dirty="0" smtClean="0"/>
              <a:t>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000044"/>
            <a:chOff x="200378" y="2069303"/>
            <a:chExt cx="5939939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809773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theFilter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Pseudo-constants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Variables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Functions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Init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Init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nothing needs to be done here... yet =)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    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2581" y="2573298"/>
            <a:ext cx="416789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Start easy</a:t>
            </a:r>
          </a:p>
          <a:p>
            <a:pPr lvl="1"/>
            <a:r>
              <a:rPr lang="en-US" dirty="0" smtClean="0"/>
              <a:t>No class variables</a:t>
            </a:r>
          </a:p>
          <a:p>
            <a:pPr lvl="1"/>
            <a:r>
              <a:rPr lang="en-US" dirty="0" smtClean="0"/>
              <a:t>          and</a:t>
            </a:r>
          </a:p>
          <a:p>
            <a:pPr lvl="1"/>
            <a:r>
              <a:rPr lang="en-US" dirty="0" smtClean="0"/>
              <a:t>No initialization needed</a:t>
            </a:r>
          </a:p>
        </p:txBody>
      </p:sp>
    </p:spTree>
    <p:extLst>
      <p:ext uri="{BB962C8B-B14F-4D97-AF65-F5344CB8AC3E}">
        <p14:creationId xmlns:p14="http://schemas.microsoft.com/office/powerpoint/2010/main" val="9651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000044"/>
            <a:chOff x="200378" y="2069303"/>
            <a:chExt cx="5939939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809773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theFilter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400" b="1" dirty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                                         ::</a:t>
              </a:r>
            </a:p>
            <a:p>
              <a:r>
                <a:rPr lang="en-US" sz="1400" b="1" dirty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                                         ::</a:t>
              </a:r>
            </a:p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greyscale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Assumed: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     pixels are data </a:t>
              </a:r>
              <a:r>
                <a:rPr lang="en-US" sz="1200" dirty="0" err="1">
                  <a:solidFill>
                    <a:srgbClr val="008000"/>
                  </a:solidFill>
                </a:rPr>
                <a:t>struct</a:t>
              </a:r>
              <a:r>
                <a:rPr lang="en-US" sz="1200" dirty="0">
                  <a:solidFill>
                    <a:srgbClr val="008000"/>
                  </a:solidFill>
                </a:rPr>
                <a:t> returned by: </a:t>
              </a:r>
              <a:r>
                <a:rPr lang="en-US" sz="1200" dirty="0" err="1">
                  <a:solidFill>
                    <a:srgbClr val="008000"/>
                  </a:solidFill>
                </a:rPr>
                <a:t>ctx.getImageData</a:t>
              </a:r>
              <a:r>
                <a:rPr lang="en-US" sz="1200" dirty="0">
                  <a:solidFill>
                    <a:srgbClr val="008000"/>
                  </a:solidFill>
                </a:rPr>
                <a:t>(0, 0, w, h);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greyscale: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(pixels)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d = </a:t>
              </a:r>
              <a:r>
                <a:rPr lang="en-US" sz="1200" dirty="0" err="1">
                  <a:solidFill>
                    <a:prstClr val="black"/>
                  </a:solidFill>
                </a:rPr>
                <a:t>pixels.data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for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 &lt; </a:t>
              </a:r>
              <a:r>
                <a:rPr lang="en-US" sz="1200" dirty="0" err="1">
                  <a:solidFill>
                    <a:prstClr val="black"/>
                  </a:solidFill>
                </a:rPr>
                <a:t>d.length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+=4)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r = d[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g = d[i+1];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b = d[i+2];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CIE luminance for the RGB --- fixes appearance for humans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v = 0.2126*r + 0.7152*g + 0.0722*b;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d[</a:t>
              </a:r>
              <a:r>
                <a:rPr lang="en-US" sz="1200" dirty="0" err="1">
                  <a:solidFill>
                    <a:prstClr val="black"/>
                  </a:solidFill>
                </a:rPr>
                <a:t>i</a:t>
              </a:r>
              <a:r>
                <a:rPr lang="en-US" sz="1200" dirty="0">
                  <a:solidFill>
                    <a:prstClr val="black"/>
                  </a:solidFill>
                </a:rPr>
                <a:t>] = d[i+1] = d[i+2] = v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return</a:t>
              </a:r>
              <a:r>
                <a:rPr lang="en-US" sz="1200" dirty="0">
                  <a:solidFill>
                    <a:prstClr val="black"/>
                  </a:solidFill>
                </a:rPr>
                <a:t> pixels;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41016" y="2209800"/>
            <a:ext cx="5930486" cy="2819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31623" y="778639"/>
            <a:ext cx="416789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Many filters will need to first produce</a:t>
            </a:r>
          </a:p>
          <a:p>
            <a:r>
              <a:rPr lang="en-US" dirty="0" smtClean="0"/>
              <a:t>a greyscale version of the image</a:t>
            </a:r>
          </a:p>
          <a:p>
            <a:endParaRPr lang="en-US" dirty="0"/>
          </a:p>
          <a:p>
            <a:r>
              <a:rPr lang="en-US" dirty="0" smtClean="0"/>
              <a:t>So it is included in this class</a:t>
            </a:r>
          </a:p>
          <a:p>
            <a:endParaRPr lang="en-US" dirty="0"/>
          </a:p>
          <a:p>
            <a:r>
              <a:rPr lang="en-US" dirty="0" smtClean="0"/>
              <a:t>Note there is an implication in </a:t>
            </a:r>
          </a:p>
          <a:p>
            <a:r>
              <a:rPr lang="en-US" dirty="0" smtClean="0"/>
              <a:t>applying a human eyesight based luminosity adjustment here</a:t>
            </a:r>
          </a:p>
          <a:p>
            <a:endParaRPr lang="en-US" dirty="0"/>
          </a:p>
          <a:p>
            <a:r>
              <a:rPr lang="en-US" dirty="0" smtClean="0"/>
              <a:t>Some filters might not want that done…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7732" y="3640961"/>
            <a:ext cx="4091690" cy="29238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Also note</a:t>
            </a:r>
          </a:p>
          <a:p>
            <a:r>
              <a:rPr lang="en-US" sz="1600" dirty="0" smtClean="0"/>
              <a:t>variable  </a:t>
            </a:r>
            <a:r>
              <a:rPr lang="en-US" sz="1600" b="1" i="1" dirty="0" smtClean="0"/>
              <a:t>d</a:t>
            </a:r>
          </a:p>
          <a:p>
            <a:r>
              <a:rPr lang="en-US" sz="1600" dirty="0" smtClean="0"/>
              <a:t>is acting as a name alias for </a:t>
            </a:r>
            <a:r>
              <a:rPr lang="en-US" sz="1600" dirty="0" err="1" smtClean="0"/>
              <a:t>pixels.data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So </a:t>
            </a:r>
            <a:r>
              <a:rPr lang="en-US" sz="1600" dirty="0" err="1" smtClean="0"/>
              <a:t>pixels.data</a:t>
            </a:r>
            <a:r>
              <a:rPr lang="en-US" sz="1600" dirty="0" smtClean="0"/>
              <a:t> is being altered by this</a:t>
            </a:r>
            <a:r>
              <a:rPr lang="en-US" sz="1600" dirty="0"/>
              <a:t> </a:t>
            </a:r>
            <a:r>
              <a:rPr lang="en-US" sz="1600" dirty="0" smtClean="0"/>
              <a:t>function</a:t>
            </a:r>
          </a:p>
          <a:p>
            <a:r>
              <a:rPr lang="en-US" sz="1600" dirty="0" smtClean="0"/>
              <a:t>HOWEVER</a:t>
            </a:r>
          </a:p>
          <a:p>
            <a:r>
              <a:rPr lang="en-US" sz="1600" dirty="0" smtClean="0"/>
              <a:t>pixels itself is a copy of the data sent as</a:t>
            </a:r>
          </a:p>
          <a:p>
            <a:r>
              <a:rPr lang="en-US" sz="1600" dirty="0" smtClean="0"/>
              <a:t>a parameter to this function </a:t>
            </a:r>
          </a:p>
          <a:p>
            <a:r>
              <a:rPr lang="en-US" sz="1400" i="1" dirty="0" smtClean="0"/>
              <a:t>i.e. pixels is a “primitive” JS type, (array-string-</a:t>
            </a:r>
            <a:r>
              <a:rPr lang="en-US" sz="1400" i="1" dirty="0" err="1" smtClean="0"/>
              <a:t>ish</a:t>
            </a:r>
            <a:r>
              <a:rPr lang="en-US" sz="1400" i="1" dirty="0" smtClean="0"/>
              <a:t>)</a:t>
            </a:r>
            <a:br>
              <a:rPr lang="en-US" sz="1400" i="1" dirty="0" smtClean="0"/>
            </a:br>
            <a:r>
              <a:rPr lang="en-US" sz="1400" i="1" dirty="0" smtClean="0"/>
              <a:t>      or rather pixels is not an “object”</a:t>
            </a:r>
          </a:p>
          <a:p>
            <a:r>
              <a:rPr lang="en-US" sz="1400" i="1" dirty="0" smtClean="0"/>
              <a:t>          so when returned here it is to modified data, 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   not the original passed in values</a:t>
            </a:r>
          </a:p>
        </p:txBody>
      </p:sp>
    </p:spTree>
    <p:extLst>
      <p:ext uri="{BB962C8B-B14F-4D97-AF65-F5344CB8AC3E}">
        <p14:creationId xmlns:p14="http://schemas.microsoft.com/office/powerpoint/2010/main" val="28164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000044"/>
            <a:chOff x="200378" y="2069303"/>
            <a:chExt cx="5939939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809773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>
                  <a:solidFill>
                    <a:srgbClr val="008000"/>
                  </a:solidFill>
                </a:rPr>
                <a:t>// This function </a:t>
              </a:r>
              <a:r>
                <a:rPr lang="en-US" sz="1200" dirty="0" smtClean="0">
                  <a:solidFill>
                    <a:srgbClr val="008000"/>
                  </a:solidFill>
                </a:rPr>
                <a:t>is </a:t>
              </a:r>
              <a:r>
                <a:rPr lang="en-US" sz="1200" dirty="0">
                  <a:solidFill>
                    <a:srgbClr val="008000"/>
                  </a:solidFill>
                </a:rPr>
                <a:t>needed for doing things like a Sobel filter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where intermediate steps do not work if values are clamped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convoluteFloat32: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(pixels, weights, opaque)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(!window.Float32Array)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Float32Array = Array;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side = </a:t>
              </a:r>
              <a:r>
                <a:rPr lang="en-US" sz="1200" dirty="0" err="1">
                  <a:solidFill>
                    <a:prstClr val="black"/>
                  </a:solidFill>
                </a:rPr>
                <a:t>Math.round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Math.sqrt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weights.length</a:t>
              </a:r>
              <a:r>
                <a:rPr lang="en-US" sz="1200" dirty="0">
                  <a:solidFill>
                    <a:prstClr val="black"/>
                  </a:solidFill>
                </a:rPr>
                <a:t>));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halfSide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Math.floor</a:t>
              </a:r>
              <a:r>
                <a:rPr lang="en-US" sz="1200" dirty="0">
                  <a:solidFill>
                    <a:prstClr val="black"/>
                  </a:solidFill>
                </a:rPr>
                <a:t>(side/2);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sw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w = </a:t>
              </a:r>
              <a:r>
                <a:rPr lang="en-US" sz="1200" dirty="0" err="1">
                  <a:solidFill>
                    <a:prstClr val="black"/>
                  </a:solidFill>
                </a:rPr>
                <a:t>sw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sh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output = {  width: w,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height: h,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data: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Float32Array(w*h*4)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};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dst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output.data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da-DK" sz="1200" dirty="0">
                  <a:solidFill>
                    <a:prstClr val="black"/>
                  </a:solidFill>
                </a:rPr>
                <a:t>        </a:t>
              </a:r>
              <a:r>
                <a:rPr lang="da-DK" sz="1200" dirty="0">
                  <a:solidFill>
                    <a:srgbClr val="0000FF"/>
                  </a:solidFill>
                </a:rPr>
                <a:t>var</a:t>
              </a:r>
              <a:r>
                <a:rPr lang="da-DK" sz="1200" dirty="0">
                  <a:solidFill>
                    <a:prstClr val="black"/>
                  </a:solidFill>
                </a:rPr>
                <a:t> alphaFac = opaque ? 1 : 0;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1447799"/>
            <a:ext cx="5930486" cy="838201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31623" y="1735158"/>
            <a:ext cx="416789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was necessary to support</a:t>
            </a:r>
          </a:p>
          <a:p>
            <a:r>
              <a:rPr lang="en-US" dirty="0" smtClean="0"/>
              <a:t>“older” browsers (for example: IE9)</a:t>
            </a:r>
          </a:p>
          <a:p>
            <a:r>
              <a:rPr lang="en-US" dirty="0" smtClean="0"/>
              <a:t>It might not be needed now</a:t>
            </a:r>
          </a:p>
        </p:txBody>
      </p:sp>
    </p:spTree>
    <p:extLst>
      <p:ext uri="{BB962C8B-B14F-4D97-AF65-F5344CB8AC3E}">
        <p14:creationId xmlns:p14="http://schemas.microsoft.com/office/powerpoint/2010/main" val="5852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000044"/>
            <a:chOff x="200378" y="2069303"/>
            <a:chExt cx="5939939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809773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>
                  <a:solidFill>
                    <a:srgbClr val="008000"/>
                  </a:solidFill>
                </a:rPr>
                <a:t>// This function </a:t>
              </a:r>
              <a:r>
                <a:rPr lang="en-US" sz="1200" dirty="0" smtClean="0">
                  <a:solidFill>
                    <a:srgbClr val="008000"/>
                  </a:solidFill>
                </a:rPr>
                <a:t>is </a:t>
              </a:r>
              <a:r>
                <a:rPr lang="en-US" sz="1200" dirty="0">
                  <a:solidFill>
                    <a:srgbClr val="008000"/>
                  </a:solidFill>
                </a:rPr>
                <a:t>needed for doing things like a Sobel filter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where intermediate steps do not work if values are clamped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convoluteFloat32: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(pixels, weights, opaque)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(!window.Float32Array)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Float32Array = Array;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side = </a:t>
              </a:r>
              <a:r>
                <a:rPr lang="en-US" sz="1200" dirty="0" err="1">
                  <a:solidFill>
                    <a:prstClr val="black"/>
                  </a:solidFill>
                </a:rPr>
                <a:t>Math.round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Math.sqrt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weights.length</a:t>
              </a:r>
              <a:r>
                <a:rPr lang="en-US" sz="1200" dirty="0">
                  <a:solidFill>
                    <a:prstClr val="black"/>
                  </a:solidFill>
                </a:rPr>
                <a:t>));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halfSide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Math.floor</a:t>
              </a:r>
              <a:r>
                <a:rPr lang="en-US" sz="1200" dirty="0">
                  <a:solidFill>
                    <a:prstClr val="black"/>
                  </a:solidFill>
                </a:rPr>
                <a:t>(side/2);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sw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w = </a:t>
              </a:r>
              <a:r>
                <a:rPr lang="en-US" sz="1200" dirty="0" err="1">
                  <a:solidFill>
                    <a:prstClr val="black"/>
                  </a:solidFill>
                </a:rPr>
                <a:t>sw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sh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output = {  width: w,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height: h,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data: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Float32Array(w*h*4)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};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dst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output.data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da-DK" sz="1200" dirty="0">
                  <a:solidFill>
                    <a:prstClr val="black"/>
                  </a:solidFill>
                </a:rPr>
                <a:t>        </a:t>
              </a:r>
              <a:r>
                <a:rPr lang="da-DK" sz="1200" dirty="0">
                  <a:solidFill>
                    <a:srgbClr val="0000FF"/>
                  </a:solidFill>
                </a:rPr>
                <a:t>var</a:t>
              </a:r>
              <a:r>
                <a:rPr lang="da-DK" sz="1200" dirty="0">
                  <a:solidFill>
                    <a:prstClr val="black"/>
                  </a:solidFill>
                </a:rPr>
                <a:t> alphaFac = opaque ? 1 : 0;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2133600"/>
            <a:ext cx="5930486" cy="18288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0" y="2433514"/>
            <a:ext cx="5115031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Setup size of things</a:t>
            </a:r>
          </a:p>
          <a:p>
            <a:endParaRPr lang="en-US" sz="1600" dirty="0"/>
          </a:p>
          <a:p>
            <a:r>
              <a:rPr lang="en-US" sz="1600" dirty="0" err="1" smtClean="0"/>
              <a:t>weights.length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	is the size of the kernel matrix</a:t>
            </a:r>
          </a:p>
          <a:p>
            <a:r>
              <a:rPr lang="en-US" sz="1600" dirty="0" smtClean="0"/>
              <a:t> 	e.g. 3x3 matrix has length = 9</a:t>
            </a:r>
          </a:p>
        </p:txBody>
      </p:sp>
    </p:spTree>
    <p:extLst>
      <p:ext uri="{BB962C8B-B14F-4D97-AF65-F5344CB8AC3E}">
        <p14:creationId xmlns:p14="http://schemas.microsoft.com/office/powerpoint/2010/main" val="12371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000044"/>
            <a:chOff x="200378" y="2069303"/>
            <a:chExt cx="5939939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809773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>
                  <a:solidFill>
                    <a:srgbClr val="008000"/>
                  </a:solidFill>
                </a:rPr>
                <a:t>// This function </a:t>
              </a:r>
              <a:r>
                <a:rPr lang="en-US" sz="1200" dirty="0" smtClean="0">
                  <a:solidFill>
                    <a:srgbClr val="008000"/>
                  </a:solidFill>
                </a:rPr>
                <a:t>is </a:t>
              </a:r>
              <a:r>
                <a:rPr lang="en-US" sz="1200" dirty="0">
                  <a:solidFill>
                    <a:srgbClr val="008000"/>
                  </a:solidFill>
                </a:rPr>
                <a:t>needed for doing things like a Sobel filter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where intermediate steps do not work if values are clamped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convoluteFloat32: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(pixels, weights, opaque)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(!window.Float32Array)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Float32Array = Array;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side = </a:t>
              </a:r>
              <a:r>
                <a:rPr lang="en-US" sz="1200" dirty="0" err="1">
                  <a:solidFill>
                    <a:prstClr val="black"/>
                  </a:solidFill>
                </a:rPr>
                <a:t>Math.round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Math.sqrt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weights.length</a:t>
              </a:r>
              <a:r>
                <a:rPr lang="en-US" sz="1200" dirty="0">
                  <a:solidFill>
                    <a:prstClr val="black"/>
                  </a:solidFill>
                </a:rPr>
                <a:t>));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halfSide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Math.floor</a:t>
              </a:r>
              <a:r>
                <a:rPr lang="en-US" sz="1200" dirty="0">
                  <a:solidFill>
                    <a:prstClr val="black"/>
                  </a:solidFill>
                </a:rPr>
                <a:t>(side/2);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sw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w = </a:t>
              </a:r>
              <a:r>
                <a:rPr lang="en-US" sz="1200" dirty="0" err="1">
                  <a:solidFill>
                    <a:prstClr val="black"/>
                  </a:solidFill>
                </a:rPr>
                <a:t>sw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sh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output = {  width: w,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height: h,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data: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Float32Array(w*h*4)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};</a:t>
              </a:r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dst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output.data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da-DK" sz="1200" dirty="0">
                  <a:solidFill>
                    <a:prstClr val="black"/>
                  </a:solidFill>
                </a:rPr>
                <a:t>        </a:t>
              </a:r>
              <a:r>
                <a:rPr lang="da-DK" sz="1200" dirty="0">
                  <a:solidFill>
                    <a:srgbClr val="0000FF"/>
                  </a:solidFill>
                </a:rPr>
                <a:t>var</a:t>
              </a:r>
              <a:r>
                <a:rPr lang="da-DK" sz="1200" dirty="0">
                  <a:solidFill>
                    <a:prstClr val="black"/>
                  </a:solidFill>
                </a:rPr>
                <a:t> alphaFac = opaque ? 1 : 0;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3886200"/>
            <a:ext cx="5930486" cy="914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0" y="2818235"/>
            <a:ext cx="5115031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Allocate memory for the resulting output</a:t>
            </a:r>
          </a:p>
          <a:p>
            <a:r>
              <a:rPr lang="en-US" sz="1600" dirty="0" err="1" smtClean="0"/>
              <a:t>output.w</a:t>
            </a:r>
            <a:r>
              <a:rPr lang="en-US" sz="1600" dirty="0" smtClean="0"/>
              <a:t> = width of resulting image</a:t>
            </a:r>
          </a:p>
          <a:p>
            <a:r>
              <a:rPr lang="en-US" sz="1600" dirty="0" err="1" smtClean="0"/>
              <a:t>output.h</a:t>
            </a:r>
            <a:r>
              <a:rPr lang="en-US" sz="1600" dirty="0" smtClean="0"/>
              <a:t> = height of resulting image</a:t>
            </a:r>
          </a:p>
          <a:p>
            <a:r>
              <a:rPr lang="en-US" sz="1600" dirty="0" err="1" smtClean="0"/>
              <a:t>output.data</a:t>
            </a:r>
            <a:r>
              <a:rPr lang="en-US" sz="1600" dirty="0" smtClean="0"/>
              <a:t> = pixel data… as type float32 (not integer)</a:t>
            </a:r>
          </a:p>
        </p:txBody>
      </p:sp>
    </p:spTree>
    <p:extLst>
      <p:ext uri="{BB962C8B-B14F-4D97-AF65-F5344CB8AC3E}">
        <p14:creationId xmlns:p14="http://schemas.microsoft.com/office/powerpoint/2010/main" val="35208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000044"/>
            <a:chOff x="200378" y="2069303"/>
            <a:chExt cx="5939939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809773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>
                  <a:solidFill>
                    <a:srgbClr val="008000"/>
                  </a:solidFill>
                </a:rPr>
                <a:t>// This function </a:t>
              </a:r>
              <a:r>
                <a:rPr lang="en-US" sz="1200" dirty="0" smtClean="0">
                  <a:solidFill>
                    <a:srgbClr val="008000"/>
                  </a:solidFill>
                </a:rPr>
                <a:t>is </a:t>
              </a:r>
              <a:r>
                <a:rPr lang="en-US" sz="1200" dirty="0">
                  <a:solidFill>
                    <a:srgbClr val="008000"/>
                  </a:solidFill>
                </a:rPr>
                <a:t>needed for doing things like a Sobel filter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where intermediate steps do not work if values are clamped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convoluteFloat32: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(pixels, weights, opaque)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(!window.Float32Array)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Float32Array = Array;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side = </a:t>
              </a:r>
              <a:r>
                <a:rPr lang="en-US" sz="1200" dirty="0" err="1">
                  <a:solidFill>
                    <a:prstClr val="black"/>
                  </a:solidFill>
                </a:rPr>
                <a:t>Math.round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Math.sqrt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weights.length</a:t>
              </a:r>
              <a:r>
                <a:rPr lang="en-US" sz="1200" dirty="0">
                  <a:solidFill>
                    <a:prstClr val="black"/>
                  </a:solidFill>
                </a:rPr>
                <a:t>));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halfSide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Math.floor</a:t>
              </a:r>
              <a:r>
                <a:rPr lang="en-US" sz="1200" dirty="0">
                  <a:solidFill>
                    <a:prstClr val="black"/>
                  </a:solidFill>
                </a:rPr>
                <a:t>(side/2);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sw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w = </a:t>
              </a:r>
              <a:r>
                <a:rPr lang="en-US" sz="1200" dirty="0" err="1">
                  <a:solidFill>
                    <a:prstClr val="black"/>
                  </a:solidFill>
                </a:rPr>
                <a:t>sw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sh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output = {  width: w,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height: h,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data: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Float32Array(w*h*4)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};</a:t>
              </a:r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dst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output.data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da-DK" sz="1200" dirty="0">
                  <a:solidFill>
                    <a:prstClr val="black"/>
                  </a:solidFill>
                </a:rPr>
                <a:t>        </a:t>
              </a:r>
              <a:r>
                <a:rPr lang="da-DK" sz="1200" dirty="0">
                  <a:solidFill>
                    <a:srgbClr val="0000FF"/>
                  </a:solidFill>
                </a:rPr>
                <a:t>var</a:t>
              </a:r>
              <a:r>
                <a:rPr lang="da-DK" sz="1200" dirty="0">
                  <a:solidFill>
                    <a:prstClr val="black"/>
                  </a:solidFill>
                </a:rPr>
                <a:t> alphaFac = opaque ? 1 : 0;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4648200"/>
            <a:ext cx="5930486" cy="4572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02556" y="3799582"/>
            <a:ext cx="5115031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dst</a:t>
            </a:r>
            <a:r>
              <a:rPr lang="en-US" sz="1600" dirty="0" smtClean="0"/>
              <a:t> is name alias for </a:t>
            </a:r>
            <a:r>
              <a:rPr lang="en-US" sz="1600" dirty="0" err="1" smtClean="0"/>
              <a:t>output.data</a:t>
            </a:r>
            <a:r>
              <a:rPr lang="en-US" sz="1600" dirty="0" smtClean="0"/>
              <a:t>  </a:t>
            </a:r>
            <a:r>
              <a:rPr lang="en-US" sz="1600" dirty="0" smtClean="0">
                <a:sym typeface="Wingdings" panose="05000000000000000000" pitchFamily="2" charset="2"/>
              </a:rPr>
              <a:t> saves some typing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7209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Pixel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JavaScript arrays work like C/C++/Java</a:t>
            </a:r>
          </a:p>
          <a:p>
            <a:pPr lvl="1"/>
            <a:r>
              <a:rPr lang="en-US" dirty="0" smtClean="0"/>
              <a:t>Use the standard </a:t>
            </a:r>
            <a:r>
              <a:rPr lang="en-US" dirty="0" err="1" smtClean="0"/>
              <a:t>accessors</a:t>
            </a:r>
            <a:r>
              <a:rPr lang="en-US" dirty="0" smtClean="0"/>
              <a:t> to index into the array</a:t>
            </a:r>
            <a:endParaRPr lang="en-US" dirty="0"/>
          </a:p>
          <a:p>
            <a:pPr lvl="2"/>
            <a:r>
              <a:rPr lang="en-US" dirty="0" smtClean="0"/>
              <a:t>EX:</a:t>
            </a:r>
          </a:p>
          <a:p>
            <a:pPr lvl="3"/>
            <a:r>
              <a:rPr lang="en-US" dirty="0" err="1" smtClean="0"/>
              <a:t>mya</a:t>
            </a:r>
            <a:r>
              <a:rPr lang="en-US" dirty="0" smtClean="0"/>
              <a:t>[0] is the first element in the array named </a:t>
            </a:r>
            <a:r>
              <a:rPr lang="en-US" i="1" dirty="0" err="1" smtClean="0"/>
              <a:t>mya</a:t>
            </a:r>
            <a:endParaRPr lang="en-US" i="1" dirty="0" smtClean="0"/>
          </a:p>
          <a:p>
            <a:pPr lvl="3"/>
            <a:r>
              <a:rPr lang="en-US" dirty="0" err="1" smtClean="0"/>
              <a:t>mya</a:t>
            </a:r>
            <a:r>
              <a:rPr lang="en-US" dirty="0" smtClean="0"/>
              <a:t>[k-1] is the k-</a:t>
            </a:r>
            <a:r>
              <a:rPr lang="en-US" dirty="0" err="1" smtClean="0"/>
              <a:t>th</a:t>
            </a:r>
            <a:r>
              <a:rPr lang="en-US" dirty="0" smtClean="0"/>
              <a:t> element in the array named </a:t>
            </a:r>
            <a:r>
              <a:rPr lang="en-US" i="1" dirty="0" err="1" smtClean="0"/>
              <a:t>mya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Pixels in the array are in row-major order</a:t>
            </a:r>
          </a:p>
          <a:p>
            <a:pPr lvl="2"/>
            <a:r>
              <a:rPr lang="en-US" dirty="0" smtClean="0"/>
              <a:t>with values of 0 to 255</a:t>
            </a:r>
          </a:p>
          <a:p>
            <a:pPr lvl="2"/>
            <a:r>
              <a:rPr lang="en-US" dirty="0" smtClean="0"/>
              <a:t>where each four-integer group represents the four color channels: Red-Green-Blue-Alpha or RGBA</a:t>
            </a:r>
          </a:p>
          <a:p>
            <a:pPr lvl="2"/>
            <a:endParaRPr lang="en-US" dirty="0"/>
          </a:p>
          <a:p>
            <a:pPr lvl="8"/>
            <a:r>
              <a:rPr lang="en-US" sz="1400" i="1" dirty="0" smtClean="0"/>
              <a:t>illustration next slide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33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000044"/>
            <a:chOff x="200378" y="2069303"/>
            <a:chExt cx="5939939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809773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>
                  <a:solidFill>
                    <a:srgbClr val="008000"/>
                  </a:solidFill>
                </a:rPr>
                <a:t>// This function </a:t>
              </a:r>
              <a:r>
                <a:rPr lang="en-US" sz="1200" dirty="0" smtClean="0">
                  <a:solidFill>
                    <a:srgbClr val="008000"/>
                  </a:solidFill>
                </a:rPr>
                <a:t>is </a:t>
              </a:r>
              <a:r>
                <a:rPr lang="en-US" sz="1200" dirty="0">
                  <a:solidFill>
                    <a:srgbClr val="008000"/>
                  </a:solidFill>
                </a:rPr>
                <a:t>needed for doing things like a Sobel filter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where intermediate steps do not work if values are clamped</a:t>
              </a:r>
            </a:p>
            <a:p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convoluteFloat32: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(pixels, weights, opaque)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if</a:t>
              </a:r>
              <a:r>
                <a:rPr lang="en-US" sz="1200" dirty="0">
                  <a:solidFill>
                    <a:prstClr val="black"/>
                  </a:solidFill>
                </a:rPr>
                <a:t> (!window.Float32Array)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Float32Array = Array;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side = </a:t>
              </a:r>
              <a:r>
                <a:rPr lang="en-US" sz="1200" dirty="0" err="1">
                  <a:solidFill>
                    <a:prstClr val="black"/>
                  </a:solidFill>
                </a:rPr>
                <a:t>Math.round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Math.sqrt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weights.length</a:t>
              </a:r>
              <a:r>
                <a:rPr lang="en-US" sz="1200" dirty="0">
                  <a:solidFill>
                    <a:prstClr val="black"/>
                  </a:solidFill>
                </a:rPr>
                <a:t>));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halfSide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Math.floor</a:t>
              </a:r>
              <a:r>
                <a:rPr lang="en-US" sz="1200" dirty="0">
                  <a:solidFill>
                    <a:prstClr val="black"/>
                  </a:solidFill>
                </a:rPr>
                <a:t>(side/2);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sw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sh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pixels.height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w = </a:t>
              </a:r>
              <a:r>
                <a:rPr lang="en-US" sz="1200" dirty="0" err="1">
                  <a:solidFill>
                    <a:prstClr val="black"/>
                  </a:solidFill>
                </a:rPr>
                <a:t>sw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h = </a:t>
              </a:r>
              <a:r>
                <a:rPr lang="en-US" sz="1200" dirty="0" err="1">
                  <a:solidFill>
                    <a:prstClr val="black"/>
                  </a:solidFill>
                </a:rPr>
                <a:t>sh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output = {  width: w,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height: h,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data: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Float32Array(w*h*4)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};</a:t>
              </a:r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dst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output.data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da-DK" sz="1200" dirty="0">
                  <a:solidFill>
                    <a:prstClr val="black"/>
                  </a:solidFill>
                </a:rPr>
                <a:t>        </a:t>
              </a:r>
              <a:r>
                <a:rPr lang="da-DK" sz="1200" dirty="0">
                  <a:solidFill>
                    <a:srgbClr val="0000FF"/>
                  </a:solidFill>
                </a:rPr>
                <a:t>var</a:t>
              </a:r>
              <a:r>
                <a:rPr lang="da-DK" sz="1200" dirty="0">
                  <a:solidFill>
                    <a:prstClr val="black"/>
                  </a:solidFill>
                </a:rPr>
                <a:t> alphaFac = opaque ? 1 : 0;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5029200"/>
            <a:ext cx="5930486" cy="3810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02556" y="4648676"/>
            <a:ext cx="511503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Convert Boolean to integer</a:t>
            </a:r>
          </a:p>
          <a:p>
            <a:r>
              <a:rPr lang="en-US" sz="1600" dirty="0" smtClean="0"/>
              <a:t>Also covers the case if opaque parameter was NOT sent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 sets </a:t>
            </a:r>
            <a:r>
              <a:rPr lang="en-US" sz="1600" dirty="0" err="1" smtClean="0">
                <a:sym typeface="Wingdings" panose="05000000000000000000" pitchFamily="2" charset="2"/>
              </a:rPr>
              <a:t>alphaFac</a:t>
            </a:r>
            <a:r>
              <a:rPr lang="en-US" sz="1600" dirty="0" smtClean="0">
                <a:sym typeface="Wingdings" panose="05000000000000000000" pitchFamily="2" charset="2"/>
              </a:rPr>
              <a:t> to 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101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939939" cy="6304844"/>
            <a:chOff x="200378" y="2069303"/>
            <a:chExt cx="5939939" cy="63048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809773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934296" cy="5935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da-DK" sz="1200" dirty="0"/>
                <a:t> </a:t>
              </a:r>
              <a:r>
                <a:rPr lang="da-DK" sz="1200" dirty="0" smtClean="0"/>
                <a:t>       </a:t>
              </a:r>
              <a:r>
                <a:rPr lang="da-DK" sz="1200" dirty="0" smtClean="0">
                  <a:solidFill>
                    <a:srgbClr val="0000FF"/>
                  </a:solidFill>
                </a:rPr>
                <a:t>var</a:t>
              </a:r>
              <a:r>
                <a:rPr lang="da-DK" sz="1200" dirty="0" smtClean="0">
                  <a:solidFill>
                    <a:prstClr val="black"/>
                  </a:solidFill>
                </a:rPr>
                <a:t> </a:t>
              </a:r>
              <a:r>
                <a:rPr lang="da-DK" sz="1200" dirty="0">
                  <a:solidFill>
                    <a:prstClr val="black"/>
                  </a:solidFill>
                </a:rPr>
                <a:t>alphaFac = opaque ? 1 : 0;</a:t>
              </a:r>
            </a:p>
            <a:p>
              <a:r>
                <a:rPr lang="es-ES" sz="1200" dirty="0" smtClean="0">
                  <a:solidFill>
                    <a:prstClr val="black"/>
                  </a:solidFill>
                </a:rPr>
                <a:t>        </a:t>
              </a:r>
              <a:r>
                <a:rPr lang="es-ES" sz="1200" dirty="0" err="1">
                  <a:solidFill>
                    <a:srgbClr val="0000FF"/>
                  </a:solidFill>
                </a:rPr>
                <a:t>for</a:t>
              </a:r>
              <a:r>
                <a:rPr lang="es-ES" sz="1200" dirty="0">
                  <a:solidFill>
                    <a:prstClr val="black"/>
                  </a:solidFill>
                </a:rPr>
                <a:t> (</a:t>
              </a:r>
              <a:r>
                <a:rPr lang="es-ES" sz="1200" dirty="0" err="1">
                  <a:solidFill>
                    <a:srgbClr val="0000FF"/>
                  </a:solidFill>
                </a:rPr>
                <a:t>var</a:t>
              </a:r>
              <a:r>
                <a:rPr lang="es-ES" sz="1200" dirty="0">
                  <a:solidFill>
                    <a:prstClr val="black"/>
                  </a:solidFill>
                </a:rPr>
                <a:t> y=0; y&lt;h; y++)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00FF"/>
                  </a:solidFill>
                </a:rPr>
                <a:t>for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x=0; x&lt;w; x++)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sy</a:t>
              </a:r>
              <a:r>
                <a:rPr lang="en-US" sz="1200" dirty="0">
                  <a:solidFill>
                    <a:prstClr val="black"/>
                  </a:solidFill>
                </a:rPr>
                <a:t> = y;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sx</a:t>
              </a:r>
              <a:r>
                <a:rPr lang="en-US" sz="1200" dirty="0">
                  <a:solidFill>
                    <a:prstClr val="black"/>
                  </a:solidFill>
                </a:rPr>
                <a:t> = x;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dstOff</a:t>
              </a:r>
              <a:r>
                <a:rPr lang="en-US" sz="1200" dirty="0">
                  <a:solidFill>
                    <a:prstClr val="black"/>
                  </a:solidFill>
                </a:rPr>
                <a:t> = (y*</a:t>
              </a:r>
              <a:r>
                <a:rPr lang="en-US" sz="1200" dirty="0" err="1">
                  <a:solidFill>
                    <a:prstClr val="black"/>
                  </a:solidFill>
                </a:rPr>
                <a:t>w+x</a:t>
              </a:r>
              <a:r>
                <a:rPr lang="en-US" sz="1200" dirty="0">
                  <a:solidFill>
                    <a:prstClr val="black"/>
                  </a:solidFill>
                </a:rPr>
                <a:t>)*4;</a:t>
              </a:r>
            </a:p>
            <a:p>
              <a:r>
                <a:rPr lang="pt-BR" sz="1200" dirty="0">
                  <a:solidFill>
                    <a:prstClr val="black"/>
                  </a:solidFill>
                </a:rPr>
                <a:t>                </a:t>
              </a:r>
              <a:r>
                <a:rPr lang="pt-BR" sz="1200" dirty="0">
                  <a:solidFill>
                    <a:srgbClr val="0000FF"/>
                  </a:solidFill>
                </a:rPr>
                <a:t>var</a:t>
              </a:r>
              <a:r>
                <a:rPr lang="pt-BR" sz="1200" dirty="0">
                  <a:solidFill>
                    <a:prstClr val="black"/>
                  </a:solidFill>
                </a:rPr>
                <a:t> r=0, g=0, b=0, a=0;</a:t>
              </a:r>
            </a:p>
            <a:p>
              <a:r>
                <a:rPr lang="da-DK" sz="1200" dirty="0">
                  <a:solidFill>
                    <a:prstClr val="black"/>
                  </a:solidFill>
                </a:rPr>
                <a:t>                </a:t>
              </a:r>
              <a:r>
                <a:rPr lang="da-DK" sz="1200" dirty="0">
                  <a:solidFill>
                    <a:srgbClr val="0000FF"/>
                  </a:solidFill>
                </a:rPr>
                <a:t>for</a:t>
              </a:r>
              <a:r>
                <a:rPr lang="da-DK" sz="1200" dirty="0">
                  <a:solidFill>
                    <a:prstClr val="black"/>
                  </a:solidFill>
                </a:rPr>
                <a:t> (</a:t>
              </a:r>
              <a:r>
                <a:rPr lang="da-DK" sz="1200" dirty="0">
                  <a:solidFill>
                    <a:srgbClr val="0000FF"/>
                  </a:solidFill>
                </a:rPr>
                <a:t>var</a:t>
              </a:r>
              <a:r>
                <a:rPr lang="da-DK" sz="1200" dirty="0">
                  <a:solidFill>
                    <a:prstClr val="black"/>
                  </a:solidFill>
                </a:rPr>
                <a:t> cy=0; cy&lt;side; cy++)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</a:t>
              </a:r>
              <a:r>
                <a:rPr lang="en-US" sz="1200" dirty="0">
                  <a:solidFill>
                    <a:srgbClr val="0000FF"/>
                  </a:solidFill>
                </a:rPr>
                <a:t>for</a:t>
              </a:r>
              <a:r>
                <a:rPr lang="en-US" sz="1200" dirty="0">
                  <a:solidFill>
                    <a:prstClr val="black"/>
                  </a:solidFill>
                </a:rPr>
                <a:t> 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cx=0; cx&lt;side; cx++)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scy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Math.min</a:t>
              </a:r>
              <a:r>
                <a:rPr lang="en-US" sz="1200" dirty="0">
                  <a:solidFill>
                    <a:prstClr val="black"/>
                  </a:solidFill>
                </a:rPr>
                <a:t>(sh-1, </a:t>
              </a:r>
              <a:r>
                <a:rPr lang="en-US" sz="1200" dirty="0" err="1">
                  <a:solidFill>
                    <a:prstClr val="black"/>
                  </a:solidFill>
                </a:rPr>
                <a:t>Math.max</a:t>
              </a:r>
              <a:r>
                <a:rPr lang="en-US" sz="1200" dirty="0">
                  <a:solidFill>
                    <a:prstClr val="black"/>
                  </a:solidFill>
                </a:rPr>
                <a:t>(0, </a:t>
              </a:r>
              <a:r>
                <a:rPr lang="en-US" sz="1200" dirty="0" err="1">
                  <a:solidFill>
                    <a:prstClr val="black"/>
                  </a:solidFill>
                </a:rPr>
                <a:t>sy</a:t>
              </a:r>
              <a:r>
                <a:rPr lang="en-US" sz="1200" dirty="0">
                  <a:solidFill>
                    <a:prstClr val="black"/>
                  </a:solidFill>
                </a:rPr>
                <a:t> + cy - </a:t>
              </a:r>
              <a:r>
                <a:rPr lang="en-US" sz="1200" dirty="0" err="1">
                  <a:solidFill>
                    <a:prstClr val="black"/>
                  </a:solidFill>
                </a:rPr>
                <a:t>halfSide</a:t>
              </a:r>
              <a:r>
                <a:rPr lang="en-US" sz="1200" dirty="0">
                  <a:solidFill>
                    <a:prstClr val="black"/>
                  </a:solidFill>
                </a:rPr>
                <a:t>));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scx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Math.min</a:t>
              </a:r>
              <a:r>
                <a:rPr lang="en-US" sz="1200" dirty="0">
                  <a:solidFill>
                    <a:prstClr val="black"/>
                  </a:solidFill>
                </a:rPr>
                <a:t>(sw-1, </a:t>
              </a:r>
              <a:r>
                <a:rPr lang="en-US" sz="1200" dirty="0" err="1">
                  <a:solidFill>
                    <a:prstClr val="black"/>
                  </a:solidFill>
                </a:rPr>
                <a:t>Math.max</a:t>
              </a:r>
              <a:r>
                <a:rPr lang="en-US" sz="1200" dirty="0">
                  <a:solidFill>
                    <a:prstClr val="black"/>
                  </a:solidFill>
                </a:rPr>
                <a:t>(0, </a:t>
              </a:r>
              <a:r>
                <a:rPr lang="en-US" sz="1200" dirty="0" err="1">
                  <a:solidFill>
                    <a:prstClr val="black"/>
                  </a:solidFill>
                </a:rPr>
                <a:t>sx</a:t>
              </a:r>
              <a:r>
                <a:rPr lang="en-US" sz="1200" dirty="0">
                  <a:solidFill>
                    <a:prstClr val="black"/>
                  </a:solidFill>
                </a:rPr>
                <a:t> + cx - </a:t>
              </a:r>
              <a:r>
                <a:rPr lang="en-US" sz="1200" dirty="0" err="1">
                  <a:solidFill>
                    <a:prstClr val="black"/>
                  </a:solidFill>
                </a:rPr>
                <a:t>halfSide</a:t>
              </a:r>
              <a:r>
                <a:rPr lang="en-US" sz="1200" dirty="0">
                  <a:solidFill>
                    <a:prstClr val="black"/>
                  </a:solidFill>
                </a:rPr>
                <a:t>));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srcOff</a:t>
              </a:r>
              <a:r>
                <a:rPr lang="en-US" sz="1200" dirty="0">
                  <a:solidFill>
                    <a:prstClr val="black"/>
                  </a:solidFill>
                </a:rPr>
                <a:t> = (</a:t>
              </a:r>
              <a:r>
                <a:rPr lang="en-US" sz="1200" dirty="0" err="1">
                  <a:solidFill>
                    <a:prstClr val="black"/>
                  </a:solidFill>
                </a:rPr>
                <a:t>scy</a:t>
              </a:r>
              <a:r>
                <a:rPr lang="en-US" sz="1200" dirty="0">
                  <a:solidFill>
                    <a:prstClr val="black"/>
                  </a:solidFill>
                </a:rPr>
                <a:t>*</a:t>
              </a:r>
              <a:r>
                <a:rPr lang="en-US" sz="1200" dirty="0" err="1">
                  <a:solidFill>
                    <a:prstClr val="black"/>
                  </a:solidFill>
                </a:rPr>
                <a:t>sw+scx</a:t>
              </a:r>
              <a:r>
                <a:rPr lang="en-US" sz="1200" dirty="0">
                  <a:solidFill>
                    <a:prstClr val="black"/>
                  </a:solidFill>
                </a:rPr>
                <a:t>)*4;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wt</a:t>
              </a:r>
              <a:r>
                <a:rPr lang="en-US" sz="1200" dirty="0">
                  <a:solidFill>
                    <a:prstClr val="black"/>
                  </a:solidFill>
                </a:rPr>
                <a:t> = weights[cy*</a:t>
              </a:r>
              <a:r>
                <a:rPr lang="en-US" sz="1200" dirty="0" err="1">
                  <a:solidFill>
                    <a:prstClr val="black"/>
                  </a:solidFill>
                </a:rPr>
                <a:t>side+cx</a:t>
              </a:r>
              <a:r>
                <a:rPr lang="en-US" sz="1200" dirty="0">
                  <a:solidFill>
                    <a:prstClr val="black"/>
                  </a:solidFill>
                </a:rPr>
                <a:t>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r += </a:t>
              </a:r>
              <a:r>
                <a:rPr lang="en-US" sz="1200" dirty="0" err="1">
                  <a:solidFill>
                    <a:prstClr val="black"/>
                  </a:solidFill>
                </a:rPr>
                <a:t>src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srcOff</a:t>
              </a:r>
              <a:r>
                <a:rPr lang="en-US" sz="1200" dirty="0">
                  <a:solidFill>
                    <a:prstClr val="black"/>
                  </a:solidFill>
                </a:rPr>
                <a:t>] * </a:t>
              </a:r>
              <a:r>
                <a:rPr lang="en-US" sz="1200" dirty="0" err="1">
                  <a:solidFill>
                    <a:prstClr val="black"/>
                  </a:solidFill>
                </a:rPr>
                <a:t>wt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g += </a:t>
              </a:r>
              <a:r>
                <a:rPr lang="en-US" sz="1200" dirty="0" err="1">
                  <a:solidFill>
                    <a:prstClr val="black"/>
                  </a:solidFill>
                </a:rPr>
                <a:t>src</a:t>
              </a:r>
              <a:r>
                <a:rPr lang="en-US" sz="1200" dirty="0">
                  <a:solidFill>
                    <a:prstClr val="black"/>
                  </a:solidFill>
                </a:rPr>
                <a:t>[srcOff+1] * </a:t>
              </a:r>
              <a:r>
                <a:rPr lang="en-US" sz="1200" dirty="0" err="1">
                  <a:solidFill>
                    <a:prstClr val="black"/>
                  </a:solidFill>
                </a:rPr>
                <a:t>wt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b += </a:t>
              </a:r>
              <a:r>
                <a:rPr lang="en-US" sz="1200" dirty="0" err="1">
                  <a:solidFill>
                    <a:prstClr val="black"/>
                  </a:solidFill>
                </a:rPr>
                <a:t>src</a:t>
              </a:r>
              <a:r>
                <a:rPr lang="en-US" sz="1200" dirty="0">
                  <a:solidFill>
                    <a:prstClr val="black"/>
                  </a:solidFill>
                </a:rPr>
                <a:t>[srcOff+2] * </a:t>
              </a:r>
              <a:r>
                <a:rPr lang="en-US" sz="1200" dirty="0" err="1">
                  <a:solidFill>
                    <a:prstClr val="black"/>
                  </a:solidFill>
                </a:rPr>
                <a:t>wt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a += </a:t>
              </a:r>
              <a:r>
                <a:rPr lang="en-US" sz="1200" dirty="0" err="1">
                  <a:solidFill>
                    <a:prstClr val="black"/>
                  </a:solidFill>
                </a:rPr>
                <a:t>src</a:t>
              </a:r>
              <a:r>
                <a:rPr lang="en-US" sz="1200" dirty="0">
                  <a:solidFill>
                    <a:prstClr val="black"/>
                  </a:solidFill>
                </a:rPr>
                <a:t>[srcOff+3] * </a:t>
              </a:r>
              <a:r>
                <a:rPr lang="en-US" sz="1200" dirty="0" err="1">
                  <a:solidFill>
                    <a:prstClr val="black"/>
                  </a:solidFill>
                </a:rPr>
                <a:t>wt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dst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dstOff</a:t>
              </a:r>
              <a:r>
                <a:rPr lang="en-US" sz="1200" dirty="0">
                  <a:solidFill>
                    <a:prstClr val="black"/>
                  </a:solidFill>
                </a:rPr>
                <a:t>] = r;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dst</a:t>
              </a:r>
              <a:r>
                <a:rPr lang="en-US" sz="1200" dirty="0">
                  <a:solidFill>
                    <a:prstClr val="black"/>
                  </a:solidFill>
                </a:rPr>
                <a:t>[dstOff+1] = g;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dst</a:t>
              </a:r>
              <a:r>
                <a:rPr lang="en-US" sz="1200" dirty="0">
                  <a:solidFill>
                    <a:prstClr val="black"/>
                  </a:solidFill>
                </a:rPr>
                <a:t>[dstOff+2] = b;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dst</a:t>
              </a:r>
              <a:r>
                <a:rPr lang="en-US" sz="1200" dirty="0">
                  <a:solidFill>
                    <a:prstClr val="black"/>
                  </a:solidFill>
                </a:rPr>
                <a:t>[dstOff+3] = a + </a:t>
              </a:r>
              <a:r>
                <a:rPr lang="en-US" sz="1200" dirty="0" err="1">
                  <a:solidFill>
                    <a:prstClr val="black"/>
                  </a:solidFill>
                </a:rPr>
                <a:t>alphaFac</a:t>
              </a:r>
              <a:r>
                <a:rPr lang="en-US" sz="1200" dirty="0">
                  <a:solidFill>
                    <a:prstClr val="black"/>
                  </a:solidFill>
                </a:rPr>
                <a:t>*(255-a);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00FF"/>
                  </a:solidFill>
                </a:rPr>
                <a:t>return</a:t>
              </a:r>
              <a:r>
                <a:rPr lang="en-US" sz="1200" dirty="0">
                  <a:solidFill>
                    <a:prstClr val="black"/>
                  </a:solidFill>
                </a:rPr>
                <a:t> output;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9586" y="639763"/>
            <a:ext cx="5930486" cy="522763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69259" y="3501743"/>
            <a:ext cx="4455772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y = 0 to </a:t>
            </a:r>
            <a:r>
              <a:rPr lang="en-US" dirty="0" err="1" smtClean="0"/>
              <a:t>imageHeight</a:t>
            </a:r>
            <a:endParaRPr lang="en-US" dirty="0"/>
          </a:p>
          <a:p>
            <a:r>
              <a:rPr lang="en-US" dirty="0" smtClean="0"/>
              <a:t>     for x = 0 to </a:t>
            </a:r>
            <a:r>
              <a:rPr lang="en-US" dirty="0" err="1" smtClean="0"/>
              <a:t>imageWidth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sum = 0</a:t>
            </a:r>
          </a:p>
          <a:p>
            <a:r>
              <a:rPr lang="en-US" dirty="0"/>
              <a:t> </a:t>
            </a:r>
            <a:r>
              <a:rPr lang="en-US" dirty="0" smtClean="0"/>
              <a:t>         for </a:t>
            </a:r>
            <a:r>
              <a:rPr lang="en-US" dirty="0" err="1" smtClean="0"/>
              <a:t>i</a:t>
            </a:r>
            <a:r>
              <a:rPr lang="en-US" dirty="0" smtClean="0"/>
              <a:t> = -h to h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for j = -w to w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sum = sum + k(j, </a:t>
            </a:r>
            <a:r>
              <a:rPr lang="en-US" dirty="0" err="1" smtClean="0"/>
              <a:t>i</a:t>
            </a:r>
            <a:r>
              <a:rPr lang="en-US" dirty="0" smtClean="0"/>
              <a:t>) * f(x – j, y –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end for j</a:t>
            </a:r>
          </a:p>
          <a:p>
            <a:r>
              <a:rPr lang="en-US" dirty="0" smtClean="0"/>
              <a:t>          end for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           g(x, y) = sum</a:t>
            </a:r>
          </a:p>
          <a:p>
            <a:r>
              <a:rPr lang="en-US" dirty="0"/>
              <a:t> </a:t>
            </a:r>
            <a:r>
              <a:rPr lang="en-US" dirty="0" smtClean="0"/>
              <a:t>    end for x</a:t>
            </a:r>
          </a:p>
          <a:p>
            <a:r>
              <a:rPr lang="en-US" dirty="0" smtClean="0"/>
              <a:t>end for 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6904" y="2916968"/>
            <a:ext cx="300048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Non-rounding/truncating code </a:t>
            </a:r>
          </a:p>
          <a:p>
            <a:r>
              <a:rPr lang="en-US" sz="1600" dirty="0" smtClean="0"/>
              <a:t>for the pseudo-code:</a:t>
            </a:r>
          </a:p>
        </p:txBody>
      </p:sp>
    </p:spTree>
    <p:extLst>
      <p:ext uri="{BB962C8B-B14F-4D97-AF65-F5344CB8AC3E}">
        <p14:creationId xmlns:p14="http://schemas.microsoft.com/office/powerpoint/2010/main" val="34984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 the filter.js JavaScript file?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Full example code available online</a:t>
            </a:r>
          </a:p>
          <a:p>
            <a:pPr lvl="1"/>
            <a:r>
              <a:rPr lang="en-US" dirty="0" smtClean="0"/>
              <a:t>with extras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  <p:pic>
        <p:nvPicPr>
          <p:cNvPr id="4" name="Picture 2" descr="http://files.softicons.com/download/social-media-icons/brushed-metal-icons-by-mebaze/png/512x512/HTML5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689610" cy="16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 </a:t>
            </a:r>
            <a:r>
              <a:rPr lang="en-US" smtClean="0"/>
              <a:t>Reference </a:t>
            </a:r>
            <a:r>
              <a:rPr lang="en-US" dirty="0" smtClean="0"/>
              <a:t>Stuff Follows</a:t>
            </a:r>
            <a:endParaRPr lang="en-US" dirty="0"/>
          </a:p>
        </p:txBody>
      </p:sp>
      <p:pic>
        <p:nvPicPr>
          <p:cNvPr id="3" name="Picture 8" descr="http://html5beginners.com/wp-content/uploads/2014/09/j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427693" cy="3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63582"/>
            <a:ext cx="69319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63582"/>
            <a:ext cx="66948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05" y="5663582"/>
            <a:ext cx="68912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</a:p>
          <a:p>
            <a:pPr lvl="1"/>
            <a:r>
              <a:rPr lang="en-US" sz="1800" dirty="0" smtClean="0"/>
              <a:t>Beej’s Bit Bucket / Tech and Programming Fun</a:t>
            </a:r>
          </a:p>
          <a:p>
            <a:pPr lvl="2"/>
            <a:r>
              <a:rPr lang="en-US" sz="1400" dirty="0"/>
              <a:t>http://beej.us/blog</a:t>
            </a:r>
            <a:r>
              <a:rPr lang="en-US" sz="1400" dirty="0" smtClean="0"/>
              <a:t>/</a:t>
            </a:r>
          </a:p>
          <a:p>
            <a:pPr lvl="2"/>
            <a:r>
              <a:rPr lang="en-US" sz="1400" dirty="0"/>
              <a:t>http://beej.us/blog/data/html5s-canvas-2-pixel/</a:t>
            </a:r>
            <a:endParaRPr lang="en-US" sz="1400" dirty="0" smtClean="0"/>
          </a:p>
          <a:p>
            <a:pPr lvl="1"/>
            <a:r>
              <a:rPr lang="en-US" sz="1800" dirty="0" smtClean="0"/>
              <a:t>w3schools.com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Order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219200"/>
            <a:ext cx="7610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5619750"/>
            <a:ext cx="3366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from: </a:t>
            </a:r>
            <a:r>
              <a:rPr lang="en-US" sz="1000" dirty="0"/>
              <a:t>http://beej.us/blog/data/html5s-canvas-2-pixel/</a:t>
            </a:r>
          </a:p>
        </p:txBody>
      </p:sp>
    </p:spTree>
    <p:extLst>
      <p:ext uri="{BB962C8B-B14F-4D97-AF65-F5344CB8AC3E}">
        <p14:creationId xmlns:p14="http://schemas.microsoft.com/office/powerpoint/2010/main" val="15063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Jump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Filtering (and Edge detection) </a:t>
            </a:r>
            <a:br>
              <a:rPr lang="en-US" dirty="0" smtClean="0"/>
            </a:br>
            <a:r>
              <a:rPr lang="en-US" dirty="0" smtClean="0"/>
              <a:t>will be covered later</a:t>
            </a:r>
          </a:p>
          <a:p>
            <a:pPr lvl="1"/>
            <a:r>
              <a:rPr lang="en-US" dirty="0" smtClean="0"/>
              <a:t>In the theoretical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is used here as an example of</a:t>
            </a:r>
            <a:br>
              <a:rPr lang="en-US" dirty="0" smtClean="0"/>
            </a:br>
            <a:r>
              <a:rPr lang="en-US" dirty="0" smtClean="0"/>
              <a:t>using an Image Filter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 code for doing this is</a:t>
            </a:r>
            <a:br>
              <a:rPr lang="en-US" dirty="0" smtClean="0"/>
            </a:br>
            <a:r>
              <a:rPr lang="en-US" dirty="0" smtClean="0"/>
              <a:t>more useful sooner than later</a:t>
            </a:r>
          </a:p>
        </p:txBody>
      </p:sp>
    </p:spTree>
    <p:extLst>
      <p:ext uri="{BB962C8B-B14F-4D97-AF65-F5344CB8AC3E}">
        <p14:creationId xmlns:p14="http://schemas.microsoft.com/office/powerpoint/2010/main" val="29624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C00000"/>
                </a:solidFill>
              </a:rPr>
              <a:t>kernel</a:t>
            </a:r>
            <a:r>
              <a:rPr lang="en-US" dirty="0" smtClean="0"/>
              <a:t>, convolution matrix, or mask</a:t>
            </a:r>
          </a:p>
          <a:p>
            <a:pPr lvl="1"/>
            <a:r>
              <a:rPr lang="en-US" dirty="0" smtClean="0"/>
              <a:t>is a ‘small’ matrix useful for image manipulation</a:t>
            </a:r>
          </a:p>
          <a:p>
            <a:pPr lvl="2"/>
            <a:r>
              <a:rPr lang="en-US" dirty="0" smtClean="0"/>
              <a:t>edge-detection, blurring, sharpening, embossing…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accomplished by means of </a:t>
            </a:r>
            <a:r>
              <a:rPr lang="en-US" b="1" i="1" dirty="0" smtClean="0">
                <a:solidFill>
                  <a:srgbClr val="C00000"/>
                </a:solidFill>
              </a:rPr>
              <a:t>convolution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between a kernel and an image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size of the matrix reflects the size of the neighborhood by which a given pixel will be transformed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337540"/>
            <a:ext cx="4434836" cy="431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91" y="2051702"/>
            <a:ext cx="4441909" cy="325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9614" y="6555432"/>
            <a:ext cx="19559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public domain images from Wikipedia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2548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6813</Words>
  <Application>Microsoft Office PowerPoint</Application>
  <PresentationFormat>On-screen Show (4:3)</PresentationFormat>
  <Paragraphs>1279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Image Processing</vt:lpstr>
      <vt:lpstr>Lecture Objectives</vt:lpstr>
      <vt:lpstr>What this is Not</vt:lpstr>
      <vt:lpstr>Previously</vt:lpstr>
      <vt:lpstr>Recall: Pixel Array</vt:lpstr>
      <vt:lpstr>Pixel Order</vt:lpstr>
      <vt:lpstr>Today: Jump Ahead</vt:lpstr>
      <vt:lpstr>Kernels</vt:lpstr>
      <vt:lpstr>Examples</vt:lpstr>
      <vt:lpstr>3x3 Convolution Math</vt:lpstr>
      <vt:lpstr>Convolution: Pseudo-Code</vt:lpstr>
      <vt:lpstr>Convolution Border Issues</vt:lpstr>
      <vt:lpstr>General Questions?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Other Questions?</vt:lpstr>
      <vt:lpstr>Extra Reference Stuff Follows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866</cp:revision>
  <dcterms:created xsi:type="dcterms:W3CDTF">2006-08-16T00:00:00Z</dcterms:created>
  <dcterms:modified xsi:type="dcterms:W3CDTF">2015-10-04T16:37:08Z</dcterms:modified>
</cp:coreProperties>
</file>