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0"/>
  </p:notesMasterIdLst>
  <p:sldIdLst>
    <p:sldId id="256" r:id="rId2"/>
    <p:sldId id="331" r:id="rId3"/>
    <p:sldId id="440" r:id="rId4"/>
    <p:sldId id="561" r:id="rId5"/>
    <p:sldId id="562" r:id="rId6"/>
    <p:sldId id="563" r:id="rId7"/>
    <p:sldId id="564" r:id="rId8"/>
    <p:sldId id="565" r:id="rId9"/>
    <p:sldId id="566" r:id="rId10"/>
    <p:sldId id="567" r:id="rId11"/>
    <p:sldId id="568" r:id="rId12"/>
    <p:sldId id="569" r:id="rId13"/>
    <p:sldId id="570" r:id="rId14"/>
    <p:sldId id="571" r:id="rId15"/>
    <p:sldId id="572" r:id="rId16"/>
    <p:sldId id="573" r:id="rId17"/>
    <p:sldId id="574" r:id="rId18"/>
    <p:sldId id="575" r:id="rId19"/>
    <p:sldId id="560" r:id="rId20"/>
    <p:sldId id="559" r:id="rId21"/>
    <p:sldId id="576" r:id="rId22"/>
    <p:sldId id="577" r:id="rId23"/>
    <p:sldId id="578" r:id="rId24"/>
    <p:sldId id="579" r:id="rId25"/>
    <p:sldId id="580" r:id="rId26"/>
    <p:sldId id="581" r:id="rId27"/>
    <p:sldId id="582" r:id="rId28"/>
    <p:sldId id="583" r:id="rId29"/>
    <p:sldId id="584" r:id="rId30"/>
    <p:sldId id="585" r:id="rId31"/>
    <p:sldId id="587" r:id="rId32"/>
    <p:sldId id="586" r:id="rId33"/>
    <p:sldId id="590" r:id="rId34"/>
    <p:sldId id="588" r:id="rId35"/>
    <p:sldId id="589" r:id="rId36"/>
    <p:sldId id="598" r:id="rId37"/>
    <p:sldId id="599" r:id="rId38"/>
    <p:sldId id="636" r:id="rId39"/>
    <p:sldId id="600" r:id="rId40"/>
    <p:sldId id="605" r:id="rId41"/>
    <p:sldId id="606" r:id="rId42"/>
    <p:sldId id="641" r:id="rId43"/>
    <p:sldId id="642" r:id="rId44"/>
    <p:sldId id="643" r:id="rId45"/>
    <p:sldId id="644" r:id="rId46"/>
    <p:sldId id="645" r:id="rId47"/>
    <p:sldId id="646" r:id="rId48"/>
    <p:sldId id="647" r:id="rId49"/>
    <p:sldId id="648" r:id="rId50"/>
    <p:sldId id="607" r:id="rId51"/>
    <p:sldId id="608" r:id="rId52"/>
    <p:sldId id="610" r:id="rId53"/>
    <p:sldId id="609" r:id="rId54"/>
    <p:sldId id="637" r:id="rId55"/>
    <p:sldId id="650" r:id="rId56"/>
    <p:sldId id="649" r:id="rId57"/>
    <p:sldId id="611" r:id="rId58"/>
    <p:sldId id="612" r:id="rId59"/>
    <p:sldId id="613" r:id="rId60"/>
    <p:sldId id="614" r:id="rId61"/>
    <p:sldId id="616" r:id="rId62"/>
    <p:sldId id="615" r:id="rId63"/>
    <p:sldId id="617" r:id="rId64"/>
    <p:sldId id="618" r:id="rId65"/>
    <p:sldId id="619" r:id="rId66"/>
    <p:sldId id="620" r:id="rId67"/>
    <p:sldId id="621" r:id="rId68"/>
    <p:sldId id="622" r:id="rId69"/>
    <p:sldId id="623" r:id="rId70"/>
    <p:sldId id="651" r:id="rId71"/>
    <p:sldId id="626" r:id="rId72"/>
    <p:sldId id="624" r:id="rId73"/>
    <p:sldId id="632" r:id="rId74"/>
    <p:sldId id="633" r:id="rId75"/>
    <p:sldId id="634" r:id="rId76"/>
    <p:sldId id="652" r:id="rId77"/>
    <p:sldId id="653" r:id="rId78"/>
    <p:sldId id="306" r:id="rId79"/>
    <p:sldId id="364" r:id="rId80"/>
    <p:sldId id="591" r:id="rId81"/>
    <p:sldId id="592" r:id="rId82"/>
    <p:sldId id="593" r:id="rId83"/>
    <p:sldId id="594" r:id="rId84"/>
    <p:sldId id="595" r:id="rId85"/>
    <p:sldId id="596" r:id="rId86"/>
    <p:sldId id="597" r:id="rId87"/>
    <p:sldId id="601" r:id="rId88"/>
    <p:sldId id="322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E869"/>
    <a:srgbClr val="FBCFAB"/>
    <a:srgbClr val="ACB6E6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040" autoAdjust="0"/>
  </p:normalViewPr>
  <p:slideViewPr>
    <p:cSldViewPr>
      <p:cViewPr varScale="1">
        <p:scale>
          <a:sx n="66" d="100"/>
          <a:sy n="66" d="100"/>
        </p:scale>
        <p:origin x="-4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image" Target="../media/image1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80ABE-452A-4AFD-9D76-50CDA118E67B}" type="datetimeFigureOut">
              <a:rPr lang="en-US" smtClean="0"/>
              <a:t>10/12/2015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8015B-B547-4095-B1BD-E46E7266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8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5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Beier</a:t>
            </a:r>
            <a:r>
              <a:rPr lang="en-US" dirty="0" smtClean="0"/>
              <a:t>, T. &amp; Neely, S. (1992). "Feature-based image metamorphosis" (PDF). Computer Graphics 26 (2): 35–42. doi:10.1145/133994.134003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74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direction might include:</a:t>
            </a:r>
          </a:p>
          <a:p>
            <a:r>
              <a:rPr lang="en-US" sz="1200" dirty="0" err="1" smtClean="0"/>
              <a:t>Kohonen</a:t>
            </a:r>
            <a:r>
              <a:rPr lang="en-US" sz="1200" dirty="0" smtClean="0"/>
              <a:t>, T. (1990). </a:t>
            </a:r>
          </a:p>
          <a:p>
            <a:r>
              <a:rPr lang="en-US" sz="1200" dirty="0" smtClean="0"/>
              <a:t>The self-organizing map. Proc. IEEE, 78(9), 1464-1480.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8015B-B547-4095-B1BD-E46E726697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6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2.png"/><Relationship Id="rId5" Type="http://schemas.openxmlformats.org/officeDocument/2006/relationships/tags" Target="../tags/tag5.xml"/><Relationship Id="rId10" Type="http://schemas.openxmlformats.org/officeDocument/2006/relationships/image" Target="../media/image61.png"/><Relationship Id="rId4" Type="http://schemas.openxmlformats.org/officeDocument/2006/relationships/tags" Target="../tags/tag4.xml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8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0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6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25" y="6518787"/>
            <a:ext cx="93784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791200" y="5791200"/>
            <a:ext cx="3276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Brent M. Dingle, Ph.D.	               	2015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Game Design and Development Program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Mathematics, Statistics and Computer Science</a:t>
            </a:r>
          </a:p>
          <a:p>
            <a:pPr algn="l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University of Wisconsin - Stout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https://encrypted-tbn3.gstatic.com/images?q=tbn:ANd9GcTZMvsu5eXlNdCDN0pTONDpdW8dInFA5n1yfNOv7swtSOdJgMh9"/>
          <p:cNvSpPr>
            <a:spLocks noChangeAspect="1" noChangeArrowheads="1"/>
          </p:cNvSpPr>
          <p:nvPr/>
        </p:nvSpPr>
        <p:spPr bwMode="auto">
          <a:xfrm>
            <a:off x="63500" y="-136525"/>
            <a:ext cx="59912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04800" y="1066799"/>
            <a:ext cx="8458200" cy="838201"/>
          </a:xfrm>
        </p:spPr>
        <p:txBody>
          <a:bodyPr/>
          <a:lstStyle/>
          <a:p>
            <a:r>
              <a:rPr lang="en-US" dirty="0" smtClean="0"/>
              <a:t>Warps, Filters, and Morph Interpolation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9817" y="6324600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Material in this presentation is largely based on/derived from </a:t>
            </a:r>
          </a:p>
          <a:p>
            <a:r>
              <a:rPr lang="en-US" sz="1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slides  originally by </a:t>
            </a:r>
            <a:r>
              <a:rPr lang="en-US" sz="1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Szeliski</a:t>
            </a:r>
            <a:r>
              <a:rPr lang="en-US" sz="10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, Seitz and </a:t>
            </a:r>
            <a:r>
              <a:rPr lang="en-US" sz="10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Efros</a:t>
            </a:r>
            <a:endParaRPr lang="en-US" sz="1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7" y="2397124"/>
            <a:ext cx="3390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7" y="4596477"/>
            <a:ext cx="33813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7" y="3082924"/>
            <a:ext cx="33813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3078162" y="3661421"/>
            <a:ext cx="2036764" cy="1017772"/>
          </a:xfrm>
          <a:prstGeom prst="ellipse">
            <a:avLst/>
          </a:prstGeom>
          <a:solidFill>
            <a:schemeClr val="bg1">
              <a:lumMod val="95000"/>
              <a:alpha val="21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078162" y="2397124"/>
            <a:ext cx="3371850" cy="1264297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78162" y="4679193"/>
            <a:ext cx="3371850" cy="622134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62524" y="3763691"/>
            <a:ext cx="1371601" cy="915502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Processing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1" y="17526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3505200" y="3165475"/>
            <a:ext cx="2149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 flipV="1">
            <a:off x="3505199" y="1489075"/>
            <a:ext cx="1647825" cy="1676400"/>
          </a:xfrm>
          <a:prstGeom prst="line">
            <a:avLst/>
          </a:prstGeom>
          <a:noFill/>
          <a:ln w="476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308350" y="313055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eaLnBrk="1" hangingPunct="1"/>
            <a:r>
              <a:rPr lang="en-US" altLang="zh-CN" sz="2400">
                <a:latin typeface="Times New Roman" pitchFamily="18" charset="0"/>
              </a:rPr>
              <a:t>0</a:t>
            </a: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3505200" y="1260475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96710" y="3729335"/>
            <a:ext cx="1566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h(a) = 1 – a</a:t>
            </a:r>
          </a:p>
          <a:p>
            <a:endParaRPr lang="en-US" sz="2400" dirty="0"/>
          </a:p>
          <a:p>
            <a:r>
              <a:rPr lang="en-US" sz="2400" dirty="0" smtClean="0"/>
              <a:t>Negative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32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Enhancement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75391"/>
            <a:ext cx="2706688" cy="269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7630" y="1007078"/>
            <a:ext cx="4897438" cy="2698750"/>
            <a:chOff x="2154" y="686"/>
            <a:chExt cx="3085" cy="170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" y="686"/>
              <a:ext cx="1689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154" y="890"/>
              <a:ext cx="1221" cy="1225"/>
              <a:chOff x="1701" y="1298"/>
              <a:chExt cx="1221" cy="1225"/>
            </a:xfrm>
          </p:grpSpPr>
          <p:sp>
            <p:nvSpPr>
              <p:cNvPr id="15" name="Rectangle 14"/>
              <p:cNvSpPr>
                <a:spLocks noChangeArrowheads="1"/>
              </p:cNvSpPr>
              <p:nvPr/>
            </p:nvSpPr>
            <p:spPr bwMode="auto">
              <a:xfrm>
                <a:off x="1701" y="1298"/>
                <a:ext cx="1221" cy="1221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TW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1701" y="1298"/>
                <a:ext cx="1221" cy="1225"/>
              </a:xfrm>
              <a:custGeom>
                <a:avLst/>
                <a:gdLst>
                  <a:gd name="T0" fmla="*/ 0 w 2268"/>
                  <a:gd name="T1" fmla="*/ 2268 h 2276"/>
                  <a:gd name="T2" fmla="*/ 453 w 2268"/>
                  <a:gd name="T3" fmla="*/ 2223 h 2276"/>
                  <a:gd name="T4" fmla="*/ 1043 w 2268"/>
                  <a:gd name="T5" fmla="*/ 1951 h 2276"/>
                  <a:gd name="T6" fmla="*/ 1497 w 2268"/>
                  <a:gd name="T7" fmla="*/ 1497 h 2276"/>
                  <a:gd name="T8" fmla="*/ 1814 w 2268"/>
                  <a:gd name="T9" fmla="*/ 998 h 2276"/>
                  <a:gd name="T10" fmla="*/ 2177 w 2268"/>
                  <a:gd name="T11" fmla="*/ 227 h 2276"/>
                  <a:gd name="T12" fmla="*/ 2268 w 2268"/>
                  <a:gd name="T13" fmla="*/ 0 h 2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8" h="2276">
                    <a:moveTo>
                      <a:pt x="0" y="2268"/>
                    </a:moveTo>
                    <a:cubicBezTo>
                      <a:pt x="139" y="2272"/>
                      <a:pt x="279" y="2276"/>
                      <a:pt x="453" y="2223"/>
                    </a:cubicBezTo>
                    <a:cubicBezTo>
                      <a:pt x="627" y="2170"/>
                      <a:pt x="869" y="2072"/>
                      <a:pt x="1043" y="1951"/>
                    </a:cubicBezTo>
                    <a:cubicBezTo>
                      <a:pt x="1217" y="1830"/>
                      <a:pt x="1369" y="1656"/>
                      <a:pt x="1497" y="1497"/>
                    </a:cubicBezTo>
                    <a:cubicBezTo>
                      <a:pt x="1625" y="1338"/>
                      <a:pt x="1701" y="1210"/>
                      <a:pt x="1814" y="998"/>
                    </a:cubicBezTo>
                    <a:cubicBezTo>
                      <a:pt x="1927" y="786"/>
                      <a:pt x="2101" y="393"/>
                      <a:pt x="2177" y="227"/>
                    </a:cubicBezTo>
                    <a:cubicBezTo>
                      <a:pt x="2253" y="61"/>
                      <a:pt x="2261" y="38"/>
                      <a:pt x="2268" y="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TW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290" y="981"/>
              <a:ext cx="3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9pPr>
            </a:lstStyle>
            <a:p>
              <a:r>
                <a:rPr lang="en-US" altLang="zh-TW" sz="2400" i="1">
                  <a:latin typeface="Trebuchet MS" pitchFamily="34" charset="0"/>
                </a:rPr>
                <a:t>r</a:t>
              </a:r>
              <a:r>
                <a:rPr lang="en-US" altLang="zh-TW" sz="2400">
                  <a:latin typeface="Trebuchet MS" pitchFamily="34" charset="0"/>
                </a:rPr>
                <a:t>=3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907630" y="3743928"/>
            <a:ext cx="4897438" cy="2698750"/>
            <a:chOff x="2154" y="2410"/>
            <a:chExt cx="3085" cy="17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" y="2410"/>
              <a:ext cx="1705" cy="1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Group 7"/>
            <p:cNvGrpSpPr>
              <a:grpSpLocks/>
            </p:cNvGrpSpPr>
            <p:nvPr/>
          </p:nvGrpSpPr>
          <p:grpSpPr bwMode="auto">
            <a:xfrm>
              <a:off x="2154" y="2704"/>
              <a:ext cx="1221" cy="1224"/>
              <a:chOff x="1655" y="2795"/>
              <a:chExt cx="1221" cy="1224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655" y="2795"/>
                <a:ext cx="1221" cy="1221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TW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1655" y="2795"/>
                <a:ext cx="1221" cy="1224"/>
              </a:xfrm>
              <a:custGeom>
                <a:avLst/>
                <a:gdLst>
                  <a:gd name="T0" fmla="*/ 0 w 2268"/>
                  <a:gd name="T1" fmla="*/ 2268 h 2275"/>
                  <a:gd name="T2" fmla="*/ 408 w 2268"/>
                  <a:gd name="T3" fmla="*/ 2268 h 2275"/>
                  <a:gd name="T4" fmla="*/ 771 w 2268"/>
                  <a:gd name="T5" fmla="*/ 2268 h 2275"/>
                  <a:gd name="T6" fmla="*/ 1043 w 2268"/>
                  <a:gd name="T7" fmla="*/ 2223 h 2275"/>
                  <a:gd name="T8" fmla="*/ 1224 w 2268"/>
                  <a:gd name="T9" fmla="*/ 2177 h 2275"/>
                  <a:gd name="T10" fmla="*/ 1497 w 2268"/>
                  <a:gd name="T11" fmla="*/ 1996 h 2275"/>
                  <a:gd name="T12" fmla="*/ 1678 w 2268"/>
                  <a:gd name="T13" fmla="*/ 1769 h 2275"/>
                  <a:gd name="T14" fmla="*/ 1769 w 2268"/>
                  <a:gd name="T15" fmla="*/ 1633 h 2275"/>
                  <a:gd name="T16" fmla="*/ 1905 w 2268"/>
                  <a:gd name="T17" fmla="*/ 1361 h 2275"/>
                  <a:gd name="T18" fmla="*/ 2041 w 2268"/>
                  <a:gd name="T19" fmla="*/ 953 h 2275"/>
                  <a:gd name="T20" fmla="*/ 2132 w 2268"/>
                  <a:gd name="T21" fmla="*/ 590 h 2275"/>
                  <a:gd name="T22" fmla="*/ 2222 w 2268"/>
                  <a:gd name="T23" fmla="*/ 272 h 2275"/>
                  <a:gd name="T24" fmla="*/ 2268 w 2268"/>
                  <a:gd name="T25" fmla="*/ 0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68" h="2275">
                    <a:moveTo>
                      <a:pt x="0" y="2268"/>
                    </a:moveTo>
                    <a:cubicBezTo>
                      <a:pt x="140" y="2268"/>
                      <a:pt x="280" y="2268"/>
                      <a:pt x="408" y="2268"/>
                    </a:cubicBezTo>
                    <a:cubicBezTo>
                      <a:pt x="536" y="2268"/>
                      <a:pt x="665" y="2275"/>
                      <a:pt x="771" y="2268"/>
                    </a:cubicBezTo>
                    <a:cubicBezTo>
                      <a:pt x="877" y="2261"/>
                      <a:pt x="968" y="2238"/>
                      <a:pt x="1043" y="2223"/>
                    </a:cubicBezTo>
                    <a:cubicBezTo>
                      <a:pt x="1118" y="2208"/>
                      <a:pt x="1149" y="2215"/>
                      <a:pt x="1224" y="2177"/>
                    </a:cubicBezTo>
                    <a:cubicBezTo>
                      <a:pt x="1299" y="2139"/>
                      <a:pt x="1421" y="2064"/>
                      <a:pt x="1497" y="1996"/>
                    </a:cubicBezTo>
                    <a:cubicBezTo>
                      <a:pt x="1573" y="1928"/>
                      <a:pt x="1633" y="1829"/>
                      <a:pt x="1678" y="1769"/>
                    </a:cubicBezTo>
                    <a:cubicBezTo>
                      <a:pt x="1723" y="1709"/>
                      <a:pt x="1731" y="1701"/>
                      <a:pt x="1769" y="1633"/>
                    </a:cubicBezTo>
                    <a:cubicBezTo>
                      <a:pt x="1807" y="1565"/>
                      <a:pt x="1860" y="1474"/>
                      <a:pt x="1905" y="1361"/>
                    </a:cubicBezTo>
                    <a:cubicBezTo>
                      <a:pt x="1950" y="1248"/>
                      <a:pt x="2003" y="1081"/>
                      <a:pt x="2041" y="953"/>
                    </a:cubicBezTo>
                    <a:cubicBezTo>
                      <a:pt x="2079" y="825"/>
                      <a:pt x="2102" y="703"/>
                      <a:pt x="2132" y="590"/>
                    </a:cubicBezTo>
                    <a:cubicBezTo>
                      <a:pt x="2162" y="477"/>
                      <a:pt x="2199" y="370"/>
                      <a:pt x="2222" y="272"/>
                    </a:cubicBezTo>
                    <a:cubicBezTo>
                      <a:pt x="2245" y="174"/>
                      <a:pt x="2256" y="87"/>
                      <a:pt x="2268" y="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zh-TW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5pPr>
                <a:lvl6pPr marL="22860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6pPr>
                <a:lvl7pPr marL="27432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7pPr>
                <a:lvl8pPr marL="32004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8pPr>
                <a:lvl9pPr marL="3657600" algn="l" defTabSz="914400" rtl="0" eaLnBrk="1" latinLnBrk="0" hangingPunct="1">
                  <a:defRPr kumimoji="1" kern="1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2245" y="2795"/>
              <a:ext cx="3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9pPr>
            </a:lstStyle>
            <a:p>
              <a:r>
                <a:rPr lang="en-US" altLang="zh-TW" sz="2400" i="1">
                  <a:latin typeface="Trebuchet MS" pitchFamily="34" charset="0"/>
                </a:rPr>
                <a:t>r</a:t>
              </a:r>
              <a:r>
                <a:rPr lang="en-US" altLang="zh-TW" sz="2400">
                  <a:latin typeface="Trebuchet MS" pitchFamily="34" charset="0"/>
                </a:rPr>
                <a:t>=5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97041" y="4812316"/>
            <a:ext cx="2458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h(a) = </a:t>
            </a:r>
            <a:r>
              <a:rPr lang="en-US" sz="2400" dirty="0" err="1" smtClean="0"/>
              <a:t>a</a:t>
            </a:r>
            <a:r>
              <a:rPr lang="en-US" sz="2400" baseline="30000" dirty="0" err="1" smtClean="0"/>
              <a:t>r</a:t>
            </a:r>
            <a:endParaRPr lang="en-US" sz="2400" baseline="30000" dirty="0" smtClean="0"/>
          </a:p>
          <a:p>
            <a:endParaRPr lang="en-US" sz="2400" dirty="0"/>
          </a:p>
          <a:p>
            <a:r>
              <a:rPr lang="en-US" sz="2400" dirty="0" smtClean="0"/>
              <a:t>gamma correction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698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Contrast Stretching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914525"/>
            <a:ext cx="302895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1914525"/>
            <a:ext cx="302895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2346325"/>
            <a:ext cx="2089150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1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" y="1196975"/>
            <a:ext cx="4283075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18" y="1196975"/>
            <a:ext cx="4257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" y="3860800"/>
            <a:ext cx="43402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56" y="3860800"/>
            <a:ext cx="42576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41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Equalization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4" y="1052513"/>
            <a:ext cx="4332288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49" y="1052513"/>
            <a:ext cx="4294188" cy="216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" y="3646488"/>
            <a:ext cx="4332287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49" y="3646488"/>
            <a:ext cx="4278313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86466"/>
            <a:ext cx="2055019" cy="87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26" y="5975108"/>
            <a:ext cx="2031197" cy="84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3882794" y="6388395"/>
            <a:ext cx="765406" cy="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1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(neighborhood processing)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81599"/>
          </a:xfrm>
        </p:spPr>
        <p:txBody>
          <a:bodyPr>
            <a:normAutofit/>
          </a:bodyPr>
          <a:lstStyle/>
          <a:p>
            <a:r>
              <a:rPr lang="en-US" dirty="0" smtClean="0"/>
              <a:t>‘Global-ness’ of histogram may be too big</a:t>
            </a:r>
          </a:p>
          <a:p>
            <a:pPr lvl="1"/>
            <a:r>
              <a:rPr lang="en-US" dirty="0" smtClean="0"/>
              <a:t>Example: Mix-up all the pixels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r>
              <a:rPr lang="en-US" dirty="0" smtClean="0"/>
              <a:t>Histogram stays same</a:t>
            </a:r>
          </a:p>
          <a:p>
            <a:pPr lvl="2"/>
            <a:r>
              <a:rPr lang="en-US" dirty="0" smtClean="0"/>
              <a:t>May need more locally spatial information for some operations to work as desired</a:t>
            </a:r>
          </a:p>
          <a:p>
            <a:pPr lvl="3"/>
            <a:r>
              <a:rPr lang="en-US" dirty="0" smtClean="0"/>
              <a:t>such as noise removal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4" b="66435"/>
          <a:stretch>
            <a:fillRect/>
          </a:stretch>
        </p:blipFill>
        <p:spPr bwMode="auto">
          <a:xfrm>
            <a:off x="4873903" y="2286000"/>
            <a:ext cx="1776413" cy="138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53" b="65150"/>
          <a:stretch>
            <a:fillRect/>
          </a:stretch>
        </p:blipFill>
        <p:spPr bwMode="auto">
          <a:xfrm>
            <a:off x="2487891" y="2347913"/>
            <a:ext cx="1700212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7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Examples</a:t>
            </a:r>
            <a:endParaRPr lang="en-US" dirty="0"/>
          </a:p>
        </p:txBody>
      </p:sp>
      <p:pic>
        <p:nvPicPr>
          <p:cNvPr id="4" name="Picture 3" descr="no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44" y="905669"/>
            <a:ext cx="6335713" cy="504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18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1219200"/>
          </a:xfrm>
        </p:spPr>
        <p:txBody>
          <a:bodyPr/>
          <a:lstStyle/>
          <a:p>
            <a:r>
              <a:rPr lang="en-US" dirty="0" smtClean="0"/>
              <a:t>Mean, Median, and Gaussian filters</a:t>
            </a:r>
          </a:p>
          <a:p>
            <a:pPr lvl="1"/>
            <a:r>
              <a:rPr lang="en-US" dirty="0" smtClean="0"/>
              <a:t>local neighborhoods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39243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9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Salt and Pepper Noise</a:t>
            </a:r>
            <a:endParaRPr lang="en-US" dirty="0"/>
          </a:p>
        </p:txBody>
      </p:sp>
      <p:pic>
        <p:nvPicPr>
          <p:cNvPr id="4" name="Picture 3" descr="s_and_p_noise_comp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066800"/>
            <a:ext cx="79756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18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Review: Image Fundamentals</a:t>
            </a:r>
          </a:p>
          <a:p>
            <a:r>
              <a:rPr lang="en-US" dirty="0" smtClean="0"/>
              <a:t>Review: Warping, Filtering, Interpolation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 Morphing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1062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Previously</a:t>
            </a:r>
          </a:p>
          <a:p>
            <a:pPr lvl="1"/>
            <a:r>
              <a:rPr lang="en-US" dirty="0" smtClean="0"/>
              <a:t>Colors</a:t>
            </a:r>
          </a:p>
          <a:p>
            <a:pPr lvl="1"/>
            <a:r>
              <a:rPr lang="en-US" dirty="0" smtClean="0"/>
              <a:t>Filtering</a:t>
            </a:r>
          </a:p>
          <a:p>
            <a:pPr lvl="1"/>
            <a:r>
              <a:rPr lang="en-US" dirty="0" smtClean="0"/>
              <a:t>Interpolation</a:t>
            </a:r>
          </a:p>
          <a:p>
            <a:pPr lvl="1"/>
            <a:r>
              <a:rPr lang="en-US" dirty="0" smtClean="0"/>
              <a:t>Warps</a:t>
            </a:r>
          </a:p>
          <a:p>
            <a:endParaRPr lang="en-US" dirty="0" smtClean="0"/>
          </a:p>
          <a:p>
            <a:r>
              <a:rPr lang="en-US" dirty="0" smtClean="0"/>
              <a:t>Today</a:t>
            </a:r>
          </a:p>
          <a:p>
            <a:pPr lvl="1"/>
            <a:r>
              <a:rPr lang="en-US" dirty="0" smtClean="0"/>
              <a:t>Review</a:t>
            </a:r>
          </a:p>
          <a:p>
            <a:pPr lvl="1"/>
            <a:r>
              <a:rPr lang="en-US" dirty="0" smtClean="0"/>
              <a:t>Morphs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4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 and Warping: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Filtering</a:t>
            </a:r>
            <a:endParaRPr lang="en-US" dirty="0"/>
          </a:p>
          <a:p>
            <a:pPr lvl="1"/>
            <a:r>
              <a:rPr lang="en-US" dirty="0"/>
              <a:t>modify an image based on image color content</a:t>
            </a:r>
            <a:br>
              <a:rPr lang="en-US" dirty="0"/>
            </a:br>
            <a:r>
              <a:rPr lang="en-US" dirty="0"/>
              <a:t>without any intentional change in image geometry</a:t>
            </a:r>
          </a:p>
          <a:p>
            <a:pPr lvl="2"/>
            <a:r>
              <a:rPr lang="en-US" dirty="0"/>
              <a:t>resulting image essentially has the same size and shape as the original</a:t>
            </a:r>
          </a:p>
          <a:p>
            <a:pPr lvl="1"/>
            <a:endParaRPr lang="en-US" dirty="0" smtClean="0"/>
          </a:p>
          <a:p>
            <a:r>
              <a:rPr lang="en-US" dirty="0"/>
              <a:t>Warping</a:t>
            </a:r>
          </a:p>
          <a:p>
            <a:pPr lvl="1"/>
            <a:r>
              <a:rPr lang="en-US" dirty="0"/>
              <a:t>modification of an image that operates on the image’s geometric structure</a:t>
            </a:r>
          </a:p>
          <a:p>
            <a:pPr lvl="1"/>
            <a:endParaRPr lang="en-US" dirty="0"/>
          </a:p>
          <a:p>
            <a:r>
              <a:rPr lang="en-US" dirty="0" smtClean="0"/>
              <a:t>Review follows…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9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Filtering versus Warping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066800"/>
            <a:ext cx="5899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Filtering: 	changes range of image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g(x) = h( f(x) )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141" y="2133600"/>
            <a:ext cx="644718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80" y="4876800"/>
            <a:ext cx="6412644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8559" y="3733800"/>
            <a:ext cx="6142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Warping: 	changes domain of image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g(x) = f( h(x) 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050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Filtering versus Warping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066800"/>
            <a:ext cx="5899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Filtering: 	changes range of image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g(x) = h( f(x) )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8559" y="3733800"/>
            <a:ext cx="6142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image Warping: 	changes domain of image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		g(x) = f( h(x) )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527801" cy="127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2889"/>
            <a:ext cx="7065934" cy="13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12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(global) warping</a:t>
            </a:r>
            <a:endParaRPr lang="en-US" dirty="0"/>
          </a:p>
        </p:txBody>
      </p:sp>
      <p:pic>
        <p:nvPicPr>
          <p:cNvPr id="4" name="Picture 3" descr="HHHIMG_1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2" y="1783557"/>
            <a:ext cx="1462088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409700" y="2878932"/>
            <a:ext cx="121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>
                <a:latin typeface="Times New Roman" pitchFamily="18" charset="0"/>
              </a:rPr>
              <a:t>translation</a:t>
            </a:r>
          </a:p>
        </p:txBody>
      </p:sp>
      <p:pic>
        <p:nvPicPr>
          <p:cNvPr id="6" name="Picture 5" descr="HHHIMG_1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797844"/>
            <a:ext cx="146208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ota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569244"/>
            <a:ext cx="1755775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003675" y="2864644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>
                <a:latin typeface="Times New Roman" pitchFamily="18" charset="0"/>
              </a:rPr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438900" y="2788444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>
                <a:latin typeface="Times New Roman" pitchFamily="18" charset="0"/>
              </a:rPr>
              <a:t>aspect</a:t>
            </a:r>
          </a:p>
        </p:txBody>
      </p:sp>
      <p:pic>
        <p:nvPicPr>
          <p:cNvPr id="10" name="Picture 9" descr="aff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7" y="3931444"/>
            <a:ext cx="1746250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8587" y="5379244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>
                <a:latin typeface="Times New Roman" pitchFamily="18" charset="0"/>
              </a:rPr>
              <a:t>affine</a:t>
            </a:r>
          </a:p>
        </p:txBody>
      </p:sp>
      <p:pic>
        <p:nvPicPr>
          <p:cNvPr id="12" name="Picture 11" descr="perspect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87" y="4083844"/>
            <a:ext cx="1563687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76674" y="5176044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>
                <a:latin typeface="Times New Roman" pitchFamily="18" charset="0"/>
              </a:rPr>
              <a:t>perspective</a:t>
            </a:r>
          </a:p>
        </p:txBody>
      </p:sp>
      <p:pic>
        <p:nvPicPr>
          <p:cNvPr id="14" name="Picture 13" descr="cylindric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99" y="3979069"/>
            <a:ext cx="1563688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6351587" y="5328444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kumimoji="0" lang="en-US" altLang="zh-TW">
                <a:latin typeface="Times New Roman" pitchFamily="18" charset="0"/>
              </a:rPr>
              <a:t>cylindrical</a:t>
            </a:r>
          </a:p>
        </p:txBody>
      </p:sp>
    </p:spTree>
    <p:extLst>
      <p:ext uri="{BB962C8B-B14F-4D97-AF65-F5344CB8AC3E}">
        <p14:creationId xmlns:p14="http://schemas.microsoft.com/office/powerpoint/2010/main" val="31072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coordinate transforms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translation:	x’ = x + t		 x =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r>
              <a:rPr lang="en-US" dirty="0"/>
              <a:t>rotation:		x’ = R x + t</a:t>
            </a:r>
          </a:p>
          <a:p>
            <a:r>
              <a:rPr lang="en-US" dirty="0"/>
              <a:t>similarity:	x’ = s R x + t</a:t>
            </a:r>
          </a:p>
          <a:p>
            <a:r>
              <a:rPr lang="en-US" dirty="0"/>
              <a:t>affine:		x’ = A x + t</a:t>
            </a:r>
          </a:p>
          <a:p>
            <a:r>
              <a:rPr lang="en-US" dirty="0"/>
              <a:t>perspective:	x’ </a:t>
            </a:r>
            <a:r>
              <a:rPr lang="en-US" dirty="0" smtClean="0">
                <a:sym typeface="Symbol"/>
              </a:rPr>
              <a:t></a:t>
            </a:r>
            <a:r>
              <a:rPr lang="en-US" dirty="0" smtClean="0"/>
              <a:t> </a:t>
            </a:r>
            <a:r>
              <a:rPr lang="en-US" dirty="0"/>
              <a:t>H x		 x = (x,y,1)</a:t>
            </a:r>
            <a:br>
              <a:rPr lang="en-US" dirty="0"/>
            </a:br>
            <a:r>
              <a:rPr lang="en-US" sz="2400" i="1" dirty="0"/>
              <a:t>	(x is a homogeneous coordinate)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7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image transforms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4" t="51855" r="14572" b="21048"/>
          <a:stretch>
            <a:fillRect/>
          </a:stretch>
        </p:blipFill>
        <p:spPr bwMode="auto">
          <a:xfrm>
            <a:off x="1333500" y="1295400"/>
            <a:ext cx="6477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0191" r="4286" b="14952"/>
          <a:stretch>
            <a:fillRect/>
          </a:stretch>
        </p:blipFill>
        <p:spPr bwMode="auto">
          <a:xfrm>
            <a:off x="1635889" y="3581400"/>
            <a:ext cx="5943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27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Warping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Given a coordinate transform x’ = h(x) and a source image f(x), how do we compute a transformed image g(x’) = f(h(x))?</a:t>
            </a:r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682406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0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19400"/>
          </a:xfrm>
        </p:spPr>
        <p:txBody>
          <a:bodyPr>
            <a:normAutofit/>
          </a:bodyPr>
          <a:lstStyle/>
          <a:p>
            <a:r>
              <a:rPr lang="en-US" dirty="0"/>
              <a:t>Send each pixel f(x) to its corresponding location x’ = h(x) in g(x</a:t>
            </a:r>
            <a:r>
              <a:rPr lang="en-US" dirty="0" smtClean="0"/>
              <a:t>’)</a:t>
            </a:r>
          </a:p>
          <a:p>
            <a:pPr lvl="1"/>
            <a:r>
              <a:rPr lang="en-US" altLang="zh-TW" dirty="0" smtClean="0"/>
              <a:t>What </a:t>
            </a:r>
            <a:r>
              <a:rPr lang="en-US" altLang="zh-TW" dirty="0"/>
              <a:t>if pixel lands “between” two pixels</a:t>
            </a:r>
            <a:r>
              <a:rPr lang="en-US" altLang="zh-TW" dirty="0" smtClean="0"/>
              <a:t>?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682406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438400"/>
          </a:xfrm>
        </p:spPr>
        <p:txBody>
          <a:bodyPr>
            <a:normAutofit/>
          </a:bodyPr>
          <a:lstStyle/>
          <a:p>
            <a:r>
              <a:rPr lang="en-US" dirty="0"/>
              <a:t>Send each pixel f(x) to its corresponding location x’ = h(x) in g(x</a:t>
            </a:r>
            <a:r>
              <a:rPr lang="en-US" dirty="0" smtClean="0"/>
              <a:t>’)</a:t>
            </a:r>
          </a:p>
          <a:p>
            <a:pPr lvl="1"/>
            <a:r>
              <a:rPr lang="en-US" altLang="zh-TW" dirty="0" smtClean="0"/>
              <a:t>What </a:t>
            </a:r>
            <a:r>
              <a:rPr lang="en-US" altLang="zh-TW" dirty="0"/>
              <a:t>if pixel </a:t>
            </a:r>
            <a:r>
              <a:rPr lang="en-US" altLang="zh-TW" dirty="0" smtClean="0"/>
              <a:t>lands </a:t>
            </a:r>
            <a:r>
              <a:rPr lang="en-US" altLang="zh-TW" dirty="0"/>
              <a:t>“between” two pixels</a:t>
            </a:r>
            <a:r>
              <a:rPr lang="en-US" altLang="zh-TW" dirty="0" smtClean="0"/>
              <a:t>?</a:t>
            </a:r>
          </a:p>
          <a:p>
            <a:pPr lvl="2"/>
            <a:r>
              <a:rPr lang="en-US" dirty="0"/>
              <a:t>Answer: add “contribution” to several pixels, normalize later (splatting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599"/>
            <a:ext cx="7162851" cy="229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7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19400"/>
          </a:xfrm>
        </p:spPr>
        <p:txBody>
          <a:bodyPr>
            <a:normAutofit/>
          </a:bodyPr>
          <a:lstStyle/>
          <a:p>
            <a:r>
              <a:rPr lang="en-US" dirty="0"/>
              <a:t>Get each pixel g(x’) from its corresponding location x = h</a:t>
            </a:r>
            <a:r>
              <a:rPr lang="en-US" baseline="30000" dirty="0"/>
              <a:t>-1</a:t>
            </a:r>
            <a:r>
              <a:rPr lang="en-US" dirty="0"/>
              <a:t>(x’) in f(x)</a:t>
            </a:r>
          </a:p>
          <a:p>
            <a:pPr lvl="1"/>
            <a:r>
              <a:rPr lang="en-US" altLang="zh-TW" dirty="0" smtClean="0"/>
              <a:t>What </a:t>
            </a:r>
            <a:r>
              <a:rPr lang="en-US" altLang="zh-TW" dirty="0"/>
              <a:t>if pixel </a:t>
            </a:r>
            <a:r>
              <a:rPr lang="en-US" altLang="zh-TW" dirty="0" smtClean="0"/>
              <a:t>comes from </a:t>
            </a:r>
            <a:r>
              <a:rPr lang="en-US" altLang="zh-TW" dirty="0"/>
              <a:t>“between” two pixels</a:t>
            </a:r>
            <a:r>
              <a:rPr lang="en-US" altLang="zh-TW" dirty="0" smtClean="0"/>
              <a:t>?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66" y="3886200"/>
            <a:ext cx="6828007" cy="263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10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Review: Image Fundamentals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Review: Warping, Filtering, Interpolation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 Morphing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88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Inverse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19400"/>
          </a:xfrm>
        </p:spPr>
        <p:txBody>
          <a:bodyPr>
            <a:normAutofit/>
          </a:bodyPr>
          <a:lstStyle/>
          <a:p>
            <a:r>
              <a:rPr lang="en-US" dirty="0"/>
              <a:t>Get each pixel g(x’) from its corresponding location x = h</a:t>
            </a:r>
            <a:r>
              <a:rPr lang="en-US" baseline="30000" dirty="0"/>
              <a:t>-1</a:t>
            </a:r>
            <a:r>
              <a:rPr lang="en-US" dirty="0"/>
              <a:t>(x’) in f(x)</a:t>
            </a:r>
          </a:p>
          <a:p>
            <a:pPr lvl="1"/>
            <a:r>
              <a:rPr lang="en-US" altLang="zh-TW" dirty="0" smtClean="0"/>
              <a:t>What </a:t>
            </a:r>
            <a:r>
              <a:rPr lang="en-US" altLang="zh-TW" dirty="0"/>
              <a:t>if pixel </a:t>
            </a:r>
            <a:r>
              <a:rPr lang="en-US" altLang="zh-TW" dirty="0" smtClean="0"/>
              <a:t>comes from </a:t>
            </a:r>
            <a:r>
              <a:rPr lang="en-US" altLang="zh-TW" dirty="0"/>
              <a:t>“between” two pixels</a:t>
            </a:r>
            <a:r>
              <a:rPr lang="en-US" altLang="zh-TW" dirty="0" smtClean="0"/>
              <a:t>?</a:t>
            </a:r>
          </a:p>
          <a:p>
            <a:pPr lvl="1"/>
            <a:r>
              <a:rPr lang="en-US" dirty="0"/>
              <a:t>Answer: resample color value from interpolated (</a:t>
            </a:r>
            <a:r>
              <a:rPr lang="en-US" dirty="0" smtClean="0"/>
              <a:t>pre-filtered</a:t>
            </a:r>
            <a:r>
              <a:rPr lang="en-US" dirty="0"/>
              <a:t>) source </a:t>
            </a:r>
            <a:r>
              <a:rPr lang="en-US" dirty="0" smtClean="0"/>
              <a:t>image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678434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63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 versus Inverse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267200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Forward Map</a:t>
            </a:r>
          </a:p>
          <a:p>
            <a:pPr lvl="1"/>
            <a:r>
              <a:rPr lang="en-US" dirty="0" smtClean="0"/>
              <a:t>Potential Gap Problems</a:t>
            </a:r>
          </a:p>
          <a:p>
            <a:pPr lvl="1"/>
            <a:endParaRPr lang="en-US" dirty="0"/>
          </a:p>
          <a:p>
            <a:r>
              <a:rPr lang="en-US" dirty="0" smtClean="0"/>
              <a:t>Inverse Map</a:t>
            </a:r>
          </a:p>
          <a:p>
            <a:pPr lvl="1"/>
            <a:r>
              <a:rPr lang="en-US" dirty="0" smtClean="0"/>
              <a:t>Most useful</a:t>
            </a:r>
          </a:p>
          <a:p>
            <a:pPr lvl="1"/>
            <a:r>
              <a:rPr lang="en-US" dirty="0" smtClean="0"/>
              <a:t>For each output pixel</a:t>
            </a:r>
          </a:p>
          <a:p>
            <a:pPr lvl="2"/>
            <a:r>
              <a:rPr lang="en-US" dirty="0" smtClean="0"/>
              <a:t>Lookup at inverse warp location in input image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14400"/>
            <a:ext cx="3657600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5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60508" y="3767172"/>
            <a:ext cx="1052512" cy="754063"/>
            <a:chOff x="6433450" y="1994824"/>
            <a:chExt cx="2163763" cy="1543050"/>
          </a:xfrm>
        </p:grpSpPr>
        <p:pic>
          <p:nvPicPr>
            <p:cNvPr id="9" name="Picture 60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Connector 19"/>
            <p:cNvCxnSpPr>
              <a:cxnSpLocks noChangeShapeType="1"/>
            </p:cNvCxnSpPr>
            <p:nvPr>
              <p:custDataLst>
                <p:tags r:id="rId2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24"/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Connector 26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Connector 28"/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48" y="2133600"/>
            <a:ext cx="58293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352800" cy="49831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Given</a:t>
            </a:r>
          </a:p>
          <a:p>
            <a:endParaRPr lang="en-US" dirty="0"/>
          </a:p>
          <a:p>
            <a:r>
              <a:rPr lang="en-US" dirty="0" smtClean="0"/>
              <a:t>Methods</a:t>
            </a:r>
          </a:p>
          <a:p>
            <a:pPr lvl="1"/>
            <a:r>
              <a:rPr lang="en-US" dirty="0" smtClean="0"/>
              <a:t>nearest neighbor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bilinear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bicubic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sinc</a:t>
            </a:r>
            <a:endParaRPr lang="en-US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49" y="5410200"/>
            <a:ext cx="65341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98" y="3657600"/>
            <a:ext cx="6000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32809"/>
            <a:ext cx="961497" cy="7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73384" y="4856116"/>
            <a:ext cx="1811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Cubic interpolation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2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Neighbor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9905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Given pixel (</a:t>
            </a:r>
            <a:r>
              <a:rPr lang="en-US" dirty="0" err="1" smtClean="0"/>
              <a:t>i</a:t>
            </a:r>
            <a:r>
              <a:rPr lang="en-US" dirty="0" smtClean="0"/>
              <a:t>’ , j’) in the destination image</a:t>
            </a:r>
          </a:p>
          <a:p>
            <a:r>
              <a:rPr lang="en-US" dirty="0" smtClean="0"/>
              <a:t>Find the corresponding pixel in the source image (</a:t>
            </a:r>
            <a:r>
              <a:rPr lang="en-US" dirty="0" err="1" smtClean="0"/>
              <a:t>i</a:t>
            </a:r>
            <a:r>
              <a:rPr lang="en-US" dirty="0" smtClean="0"/>
              <a:t>, j)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5" y="6564604"/>
            <a:ext cx="4463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based </a:t>
            </a:r>
            <a:r>
              <a:rPr lang="en-US" sz="1200" dirty="0"/>
              <a:t>on: http://paulbourke.net/texture_colour/imageprocess/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2743200"/>
            <a:ext cx="642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 source image has 		width = w,   and height = h</a:t>
            </a:r>
          </a:p>
          <a:p>
            <a:r>
              <a:rPr lang="en-US" dirty="0" smtClean="0"/>
              <a:t>Assume destination image has	width = w’   and height = h’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28600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3634" y="3785528"/>
            <a:ext cx="409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 a point in the destination is given by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3785528"/>
            <a:ext cx="1383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r>
              <a:rPr lang="en-US" dirty="0" smtClean="0"/>
              <a:t>’ = </a:t>
            </a:r>
            <a:r>
              <a:rPr lang="en-US" dirty="0" err="1" smtClean="0"/>
              <a:t>i</a:t>
            </a:r>
            <a:r>
              <a:rPr lang="en-US" dirty="0" smtClean="0"/>
              <a:t> * w’ / w</a:t>
            </a:r>
          </a:p>
          <a:p>
            <a:endParaRPr lang="en-US" dirty="0"/>
          </a:p>
          <a:p>
            <a:r>
              <a:rPr lang="en-US" dirty="0" smtClean="0"/>
              <a:t>j’ = j * h’ / 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3877861"/>
            <a:ext cx="15456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integer division</a:t>
            </a:r>
          </a:p>
          <a:p>
            <a:r>
              <a:rPr lang="en-US" sz="1400" i="1" dirty="0" smtClean="0"/>
              <a:t>so decimal portion</a:t>
            </a:r>
          </a:p>
          <a:p>
            <a:r>
              <a:rPr lang="en-US" sz="1400" i="1" dirty="0" smtClean="0"/>
              <a:t>is dropped</a:t>
            </a:r>
            <a:endParaRPr lang="en-US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12945" y="5679172"/>
            <a:ext cx="589347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PROBLEM: Aliasing in both enlarging and reducing image size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58365" y="4495800"/>
            <a:ext cx="3714415" cy="95410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Note: if using inverse mapping idea, </a:t>
            </a:r>
          </a:p>
          <a:p>
            <a:r>
              <a:rPr lang="en-US" sz="1400" i="1" dirty="0" smtClean="0"/>
              <a:t>then you know </a:t>
            </a:r>
            <a:r>
              <a:rPr lang="en-US" sz="1400" i="1" dirty="0" err="1" smtClean="0"/>
              <a:t>i</a:t>
            </a:r>
            <a:r>
              <a:rPr lang="en-US" sz="1400" i="1" dirty="0" smtClean="0"/>
              <a:t>’ and j’ and must solve for </a:t>
            </a:r>
            <a:r>
              <a:rPr lang="en-US" sz="1400" i="1" dirty="0" err="1" smtClean="0"/>
              <a:t>i</a:t>
            </a:r>
            <a:r>
              <a:rPr lang="en-US" sz="1400" i="1" dirty="0" smtClean="0"/>
              <a:t> and j</a:t>
            </a:r>
          </a:p>
          <a:p>
            <a:r>
              <a:rPr lang="en-US" sz="1400" i="1" dirty="0" smtClean="0"/>
              <a:t>So may be more useful to know      </a:t>
            </a:r>
            <a:r>
              <a:rPr lang="en-US" sz="1400" i="1" dirty="0" err="1" smtClean="0"/>
              <a:t>i</a:t>
            </a:r>
            <a:r>
              <a:rPr lang="en-US" sz="1400" i="1" dirty="0" smtClean="0"/>
              <a:t> = </a:t>
            </a:r>
            <a:r>
              <a:rPr lang="en-US" sz="1400" i="1" dirty="0" err="1" smtClean="0"/>
              <a:t>i</a:t>
            </a:r>
            <a:r>
              <a:rPr lang="en-US" sz="1400" i="1" dirty="0" smtClean="0"/>
              <a:t>’ * w / w’</a:t>
            </a:r>
          </a:p>
          <a:p>
            <a:r>
              <a:rPr lang="en-US" sz="1400" i="1" dirty="0"/>
              <a:t>	</a:t>
            </a:r>
            <a:r>
              <a:rPr lang="en-US" sz="1400" i="1" dirty="0" smtClean="0"/>
              <a:t>	                 j = j’ * h / h’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136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Interpolation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987" y="1334564"/>
            <a:ext cx="5638800" cy="449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6471" y="4967711"/>
            <a:ext cx="398339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Results are better than nearest neighbor</a:t>
            </a:r>
          </a:p>
          <a:p>
            <a:r>
              <a:rPr lang="en-US" dirty="0" smtClean="0"/>
              <a:t>But there is still better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7435287" y="4191000"/>
            <a:ext cx="381000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6287" y="4659935"/>
            <a:ext cx="11243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uses 4 </a:t>
            </a:r>
          </a:p>
          <a:p>
            <a:r>
              <a:rPr lang="en-US" sz="1400" i="1" dirty="0" smtClean="0"/>
              <a:t>pixel values</a:t>
            </a:r>
          </a:p>
          <a:p>
            <a:r>
              <a:rPr lang="en-US" sz="1400" i="1" dirty="0" smtClean="0"/>
              <a:t>from original</a:t>
            </a:r>
          </a:p>
          <a:p>
            <a:r>
              <a:rPr lang="en-US" sz="1400" i="1" dirty="0" smtClean="0"/>
              <a:t>image, f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758210" y="4278935"/>
            <a:ext cx="87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(</a:t>
            </a:r>
            <a:r>
              <a:rPr lang="en-US" b="1" i="1" dirty="0" err="1" smtClean="0"/>
              <a:t>i</a:t>
            </a:r>
            <a:r>
              <a:rPr lang="en-US" b="1" i="1" dirty="0" smtClean="0"/>
              <a:t>’, j’) = </a:t>
            </a:r>
            <a:endParaRPr lang="en-US" b="1" i="1" dirty="0"/>
          </a:p>
        </p:txBody>
      </p:sp>
      <p:pic>
        <p:nvPicPr>
          <p:cNvPr id="9" name="Picture 45" descr="s3img25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33600"/>
            <a:ext cx="1463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153407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4" y="228600"/>
            <a:ext cx="13811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1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Bicubic Interpolation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5" y="6564604"/>
            <a:ext cx="4463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based </a:t>
            </a:r>
            <a:r>
              <a:rPr lang="en-US" sz="1200" dirty="0"/>
              <a:t>on: http://paulbourke.net/texture_colour/imageprocess/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032076"/>
            <a:ext cx="741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Objective: Determine the color of every point 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’, j’) in the destination image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1780688"/>
            <a:ext cx="217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   x = </a:t>
            </a:r>
            <a:r>
              <a:rPr lang="en-US" dirty="0" err="1" smtClean="0"/>
              <a:t>i</a:t>
            </a:r>
            <a:r>
              <a:rPr lang="en-US" dirty="0" smtClean="0"/>
              <a:t>*w’ / w</a:t>
            </a:r>
          </a:p>
          <a:p>
            <a:r>
              <a:rPr lang="en-US" dirty="0" smtClean="0"/>
              <a:t>               y = j*h’ / h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472878"/>
            <a:ext cx="516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(</a:t>
            </a:r>
            <a:r>
              <a:rPr lang="en-US" dirty="0" err="1" smtClean="0"/>
              <a:t>i</a:t>
            </a:r>
            <a:r>
              <a:rPr lang="en-US" dirty="0" smtClean="0"/>
              <a:t>’, j’) of destination image corresponds to </a:t>
            </a:r>
          </a:p>
          <a:p>
            <a:r>
              <a:rPr lang="en-US" dirty="0" smtClean="0"/>
              <a:t>a non-integer position in the source image </a:t>
            </a:r>
            <a:r>
              <a:rPr lang="en-US" dirty="0" smtClean="0">
                <a:sym typeface="Wingdings" panose="05000000000000000000" pitchFamily="2" charset="2"/>
              </a:rPr>
              <a:t> (x, y) = 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4382"/>
            <a:ext cx="1081124" cy="77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99" y="97935"/>
            <a:ext cx="1457101" cy="115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5036" y="2702710"/>
            <a:ext cx="594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nearest pixel coordinate (</a:t>
            </a:r>
            <a:r>
              <a:rPr lang="en-US" dirty="0" err="1" smtClean="0"/>
              <a:t>i</a:t>
            </a:r>
            <a:r>
              <a:rPr lang="en-US" dirty="0" smtClean="0"/>
              <a:t>, j) is the integer part of x and y</a:t>
            </a:r>
          </a:p>
          <a:p>
            <a:r>
              <a:rPr lang="en-US" dirty="0" smtClean="0"/>
              <a:t>with       dx = x – </a:t>
            </a:r>
            <a:r>
              <a:rPr lang="en-US" dirty="0" err="1" smtClean="0"/>
              <a:t>i</a:t>
            </a:r>
            <a:r>
              <a:rPr lang="en-US" dirty="0" smtClean="0"/>
              <a:t>     and    </a:t>
            </a:r>
            <a:r>
              <a:rPr lang="en-US" dirty="0" err="1" smtClean="0"/>
              <a:t>dy</a:t>
            </a:r>
            <a:r>
              <a:rPr lang="en-US" dirty="0" smtClean="0"/>
              <a:t> = y – j 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2" y="2209800"/>
            <a:ext cx="3120626" cy="163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437" y="3085023"/>
            <a:ext cx="3954471" cy="27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26725" y="4648200"/>
            <a:ext cx="1194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Transformed</a:t>
            </a:r>
          </a:p>
          <a:p>
            <a:r>
              <a:rPr lang="en-US" sz="1200" dirty="0" smtClean="0"/>
              <a:t>position of (</a:t>
            </a:r>
            <a:r>
              <a:rPr lang="en-US" sz="1200" dirty="0" err="1" smtClean="0"/>
              <a:t>i</a:t>
            </a:r>
            <a:r>
              <a:rPr lang="en-US" sz="1200" dirty="0" smtClean="0"/>
              <a:t>’, j’)</a:t>
            </a:r>
          </a:p>
          <a:p>
            <a:r>
              <a:rPr lang="en-US" sz="1200" dirty="0" smtClean="0"/>
              <a:t>i.e. (x, y)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325965" y="5850348"/>
            <a:ext cx="1513235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Recall Again</a:t>
            </a:r>
          </a:p>
          <a:p>
            <a:r>
              <a:rPr lang="en-US" sz="1200" i="1" dirty="0" smtClean="0"/>
              <a:t>Inverse map idea: </a:t>
            </a:r>
          </a:p>
          <a:p>
            <a:r>
              <a:rPr lang="en-US" sz="1200" i="1" dirty="0" smtClean="0"/>
              <a:t>               </a:t>
            </a:r>
            <a:r>
              <a:rPr lang="en-US" sz="1200" i="1" dirty="0" err="1" smtClean="0"/>
              <a:t>i</a:t>
            </a:r>
            <a:r>
              <a:rPr lang="en-US" sz="1200" i="1" dirty="0" smtClean="0"/>
              <a:t> = </a:t>
            </a:r>
            <a:r>
              <a:rPr lang="en-US" sz="1200" i="1" dirty="0" err="1" smtClean="0"/>
              <a:t>i</a:t>
            </a:r>
            <a:r>
              <a:rPr lang="en-US" sz="1200" i="1" dirty="0" smtClean="0"/>
              <a:t>’ * w / w’</a:t>
            </a:r>
          </a:p>
          <a:p>
            <a:r>
              <a:rPr lang="en-US" sz="1200" i="1" dirty="0" smtClean="0"/>
              <a:t>               j = j’ * h / h’</a:t>
            </a:r>
            <a:endParaRPr lang="en-US" sz="12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6573799" y="3019544"/>
            <a:ext cx="21469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entire square is pixel at (</a:t>
            </a:r>
            <a:r>
              <a:rPr lang="en-US" sz="1200" dirty="0" err="1" smtClean="0"/>
              <a:t>i</a:t>
            </a:r>
            <a:r>
              <a:rPr lang="en-US" sz="1200" dirty="0" smtClean="0"/>
              <a:t>, j)</a:t>
            </a:r>
          </a:p>
          <a:p>
            <a:r>
              <a:rPr lang="en-US" sz="1200" dirty="0" smtClean="0"/>
              <a:t>   -- &gt; 16 pixels are being used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904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437" y="3085023"/>
            <a:ext cx="3954471" cy="27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Bicubic Interpolation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5" y="6564604"/>
            <a:ext cx="4463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Slide based </a:t>
            </a:r>
            <a:r>
              <a:rPr lang="en-US" sz="1200" dirty="0"/>
              <a:t>on: http://paulbourke.net/texture_colour/imageprocess/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1032076"/>
            <a:ext cx="741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Objective: Determine the color of every point 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’, j’) in the destination image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1780688"/>
            <a:ext cx="2175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    x = </a:t>
            </a:r>
            <a:r>
              <a:rPr lang="en-US" dirty="0" err="1" smtClean="0"/>
              <a:t>i</a:t>
            </a:r>
            <a:r>
              <a:rPr lang="en-US" dirty="0" smtClean="0"/>
              <a:t>*w’ / w</a:t>
            </a:r>
          </a:p>
          <a:p>
            <a:r>
              <a:rPr lang="en-US" dirty="0" smtClean="0"/>
              <a:t>               y = j*h’ / h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472878"/>
            <a:ext cx="5164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Point (</a:t>
            </a:r>
            <a:r>
              <a:rPr lang="en-US" dirty="0" err="1" smtClean="0"/>
              <a:t>i</a:t>
            </a:r>
            <a:r>
              <a:rPr lang="en-US" dirty="0" smtClean="0"/>
              <a:t>’, j’) of destination image corresponds to </a:t>
            </a:r>
          </a:p>
          <a:p>
            <a:r>
              <a:rPr lang="en-US" dirty="0" smtClean="0"/>
              <a:t>a non-integer position in the source image </a:t>
            </a:r>
            <a:r>
              <a:rPr lang="en-US" dirty="0" smtClean="0">
                <a:sym typeface="Wingdings" panose="05000000000000000000" pitchFamily="2" charset="2"/>
              </a:rPr>
              <a:t> (x, y) = 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4382"/>
            <a:ext cx="1081124" cy="77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99" y="97935"/>
            <a:ext cx="1457101" cy="115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5036" y="2702710"/>
            <a:ext cx="594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nearest pixel coordinate (</a:t>
            </a:r>
            <a:r>
              <a:rPr lang="en-US" dirty="0" err="1" smtClean="0"/>
              <a:t>i</a:t>
            </a:r>
            <a:r>
              <a:rPr lang="en-US" dirty="0" smtClean="0"/>
              <a:t>, j) is the integer part of x and y</a:t>
            </a:r>
          </a:p>
          <a:p>
            <a:r>
              <a:rPr lang="en-US" dirty="0" smtClean="0"/>
              <a:t>with       dx = x – </a:t>
            </a:r>
            <a:r>
              <a:rPr lang="en-US" dirty="0" err="1" smtClean="0"/>
              <a:t>i</a:t>
            </a:r>
            <a:r>
              <a:rPr lang="en-US" dirty="0" smtClean="0"/>
              <a:t>     and    </a:t>
            </a:r>
            <a:r>
              <a:rPr lang="en-US" dirty="0" err="1" smtClean="0"/>
              <a:t>dy</a:t>
            </a:r>
            <a:r>
              <a:rPr lang="en-US" dirty="0" smtClean="0"/>
              <a:t> = y – j </a:t>
            </a:r>
            <a:endParaRPr lang="en-U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02" y="2209800"/>
            <a:ext cx="3120626" cy="163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26725" y="4648200"/>
            <a:ext cx="1194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Transformed</a:t>
            </a:r>
          </a:p>
          <a:p>
            <a:r>
              <a:rPr lang="en-US" sz="1200" dirty="0" smtClean="0"/>
              <a:t>position of (</a:t>
            </a:r>
            <a:r>
              <a:rPr lang="en-US" sz="1200" dirty="0" err="1" smtClean="0"/>
              <a:t>i</a:t>
            </a:r>
            <a:r>
              <a:rPr lang="en-US" sz="1200" dirty="0" smtClean="0"/>
              <a:t>’, j’)</a:t>
            </a:r>
          </a:p>
          <a:p>
            <a:r>
              <a:rPr lang="en-US" sz="1200" dirty="0" smtClean="0"/>
              <a:t>i.e. (x, y)</a:t>
            </a:r>
            <a:endParaRPr lang="en-US" sz="1200" dirty="0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48" y="3851908"/>
            <a:ext cx="4410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5" y="4791927"/>
            <a:ext cx="4154860" cy="50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66307"/>
            <a:ext cx="1493079" cy="84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25965" y="5850348"/>
            <a:ext cx="1513235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Recall Again</a:t>
            </a:r>
          </a:p>
          <a:p>
            <a:r>
              <a:rPr lang="en-US" sz="1200" i="1" dirty="0" smtClean="0"/>
              <a:t>Inverse map idea: </a:t>
            </a:r>
          </a:p>
          <a:p>
            <a:r>
              <a:rPr lang="en-US" sz="1200" i="1" dirty="0" smtClean="0"/>
              <a:t>               </a:t>
            </a:r>
            <a:r>
              <a:rPr lang="en-US" sz="1200" i="1" dirty="0" err="1" smtClean="0"/>
              <a:t>i</a:t>
            </a:r>
            <a:r>
              <a:rPr lang="en-US" sz="1200" i="1" dirty="0" smtClean="0"/>
              <a:t> = </a:t>
            </a:r>
            <a:r>
              <a:rPr lang="en-US" sz="1200" i="1" dirty="0" err="1" smtClean="0"/>
              <a:t>i</a:t>
            </a:r>
            <a:r>
              <a:rPr lang="en-US" sz="1200" i="1" dirty="0" smtClean="0"/>
              <a:t>’ * w / w’</a:t>
            </a:r>
          </a:p>
          <a:p>
            <a:r>
              <a:rPr lang="en-US" sz="1200" i="1" dirty="0" smtClean="0"/>
              <a:t>               j = j’ * h / h’</a:t>
            </a:r>
            <a:endParaRPr lang="en-US" sz="12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6573799" y="3019544"/>
            <a:ext cx="214699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 entire square is pixel at (</a:t>
            </a:r>
            <a:r>
              <a:rPr lang="en-US" sz="1200" dirty="0" err="1" smtClean="0"/>
              <a:t>i</a:t>
            </a:r>
            <a:r>
              <a:rPr lang="en-US" sz="1200" dirty="0" smtClean="0"/>
              <a:t>, j)</a:t>
            </a:r>
          </a:p>
          <a:p>
            <a:r>
              <a:rPr lang="en-US" sz="1200" dirty="0" smtClean="0"/>
              <a:t>   -- &gt; 16 pixels are being used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41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Review: Image Fundamentals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Review: Warping, Filtering, Interpolation</a:t>
            </a:r>
          </a:p>
          <a:p>
            <a:r>
              <a:rPr lang="en-US" dirty="0" smtClean="0"/>
              <a:t>Image Morphing</a:t>
            </a:r>
          </a:p>
          <a:p>
            <a:pPr lvl="1"/>
            <a:r>
              <a:rPr lang="en-US" dirty="0" smtClean="0"/>
              <a:t>Cross Fading</a:t>
            </a:r>
          </a:p>
          <a:p>
            <a:pPr lvl="1"/>
            <a:r>
              <a:rPr lang="en-US" dirty="0" smtClean="0"/>
              <a:t>Feature Correspondence</a:t>
            </a:r>
          </a:p>
          <a:p>
            <a:pPr lvl="2"/>
            <a:r>
              <a:rPr lang="en-US" dirty="0" smtClean="0"/>
              <a:t>Warping Interpolation Options</a:t>
            </a:r>
          </a:p>
          <a:p>
            <a:pPr lvl="3"/>
            <a:r>
              <a:rPr lang="en-US" dirty="0" smtClean="0"/>
              <a:t>Splines</a:t>
            </a:r>
          </a:p>
          <a:p>
            <a:pPr lvl="3"/>
            <a:r>
              <a:rPr lang="en-US" dirty="0" smtClean="0"/>
              <a:t>Triangular Mesh</a:t>
            </a:r>
          </a:p>
          <a:p>
            <a:pPr lvl="3"/>
            <a:r>
              <a:rPr lang="en-US" dirty="0" smtClean="0"/>
              <a:t>Radial Basis Functions (RBFs)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440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143000"/>
            <a:ext cx="8229600" cy="2895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Morphing is a special effect in animation that changes one image into another through a seamless transition</a:t>
            </a:r>
          </a:p>
          <a:p>
            <a:pPr lvl="1"/>
            <a:r>
              <a:rPr lang="en-US" dirty="0" smtClean="0"/>
              <a:t>Early methods used cross-fading techniques on film</a:t>
            </a:r>
          </a:p>
          <a:p>
            <a:pPr lvl="1"/>
            <a:r>
              <a:rPr lang="en-US" dirty="0" smtClean="0"/>
              <a:t>More common now</a:t>
            </a:r>
          </a:p>
          <a:p>
            <a:pPr lvl="2"/>
            <a:r>
              <a:rPr lang="en-US" dirty="0" smtClean="0"/>
              <a:t>Is a combination of generalized image warping with a cross dissolve between image elements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Recap: Morphing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955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Morphing </a:t>
            </a:r>
            <a:r>
              <a:rPr lang="en-US" dirty="0" smtClean="0"/>
              <a:t>is a special effect in animation that changes one image into another through a seamless transition</a:t>
            </a:r>
          </a:p>
          <a:p>
            <a:pPr lvl="1"/>
            <a:r>
              <a:rPr lang="en-US" dirty="0" smtClean="0"/>
              <a:t>Early methods used cross-fading techniques on film</a:t>
            </a:r>
          </a:p>
          <a:p>
            <a:pPr lvl="1"/>
            <a:r>
              <a:rPr lang="en-US" dirty="0" smtClean="0"/>
              <a:t>More common now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Is a combination of generalized image warping with a cross dissolve between image elements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Morph: Cross Fading/Dissolving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676400"/>
          </a:xfrm>
        </p:spPr>
        <p:txBody>
          <a:bodyPr/>
          <a:lstStyle/>
          <a:p>
            <a:r>
              <a:rPr lang="en-US" dirty="0" smtClean="0"/>
              <a:t>Averaging Images </a:t>
            </a:r>
            <a:r>
              <a:rPr lang="en-US" sz="1800" dirty="0" smtClean="0"/>
              <a:t>(an “easy” morph)</a:t>
            </a:r>
            <a:endParaRPr lang="en-US" dirty="0" smtClean="0"/>
          </a:p>
          <a:p>
            <a:pPr lvl="1"/>
            <a:r>
              <a:rPr lang="en-US" dirty="0" smtClean="0"/>
              <a:t>Using the compositing equation</a:t>
            </a:r>
          </a:p>
          <a:p>
            <a:pPr lvl="2"/>
            <a:r>
              <a:rPr lang="en-US" dirty="0" smtClean="0"/>
              <a:t>C = </a:t>
            </a:r>
            <a:r>
              <a:rPr lang="en-US" dirty="0" smtClean="0">
                <a:sym typeface="Symbol"/>
              </a:rPr>
              <a:t>F + (1 - )B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6080"/>
            <a:ext cx="1828800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915194"/>
            <a:ext cx="1828800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15194"/>
            <a:ext cx="1828800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15194"/>
            <a:ext cx="1828800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26080"/>
            <a:ext cx="1828800" cy="17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14800" y="5624155"/>
            <a:ext cx="4365811" cy="30777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 code for this should be online: </a:t>
            </a:r>
            <a:r>
              <a:rPr lang="en-US" sz="1400" i="1" dirty="0" smtClean="0"/>
              <a:t>c015_crossfading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4768334"/>
            <a:ext cx="509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Image Morphing WITHOUT feature correspondence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3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" y="958850"/>
            <a:ext cx="5111750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56" y="935038"/>
            <a:ext cx="25527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645696" y="2039938"/>
            <a:ext cx="1971676" cy="1608137"/>
            <a:chOff x="2381" y="1480"/>
            <a:chExt cx="1242" cy="1013"/>
          </a:xfrm>
        </p:grpSpPr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2580" y="1654"/>
              <a:ext cx="799" cy="6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zh-TW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381" y="2205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9pPr>
            </a:lstStyle>
            <a:p>
              <a:r>
                <a:rPr lang="en-US" altLang="zh-TW" sz="240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3379" y="148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charset="0"/>
                  <a:ea typeface="新細明體" pitchFamily="18" charset="-120"/>
                  <a:cs typeface="+mn-cs"/>
                </a:defRPr>
              </a:lvl9pPr>
            </a:lstStyle>
            <a:p>
              <a:r>
                <a:rPr lang="en-US" altLang="zh-TW" sz="2400">
                  <a:solidFill>
                    <a:srgbClr val="FF0000"/>
                  </a:solidFill>
                </a:rPr>
                <a:t>B</a:t>
              </a:r>
            </a:p>
          </p:txBody>
        </p:sp>
      </p:grp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56" y="3816350"/>
            <a:ext cx="34956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69" y="3794125"/>
            <a:ext cx="42767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344" y="3838575"/>
            <a:ext cx="36576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27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Morphing: Feature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2609"/>
            <a:ext cx="8229600" cy="6857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Input 2 images </a:t>
            </a:r>
            <a:r>
              <a:rPr lang="en-US" sz="2400" i="1" dirty="0" smtClean="0"/>
              <a:t>I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and </a:t>
            </a:r>
            <a:r>
              <a:rPr lang="en-US" sz="2400" i="1" dirty="0" smtClean="0"/>
              <a:t>I</a:t>
            </a:r>
            <a:r>
              <a:rPr lang="en-US" sz="2400" baseline="-25000" dirty="0" smtClean="0"/>
              <a:t>N</a:t>
            </a:r>
            <a:r>
              <a:rPr lang="en-US" sz="2400" dirty="0" smtClean="0"/>
              <a:t>: </a:t>
            </a:r>
            <a:endParaRPr lang="en-US" sz="2400" dirty="0"/>
          </a:p>
        </p:txBody>
      </p:sp>
      <p:pic>
        <p:nvPicPr>
          <p:cNvPr id="4" name="Picture 3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4" t="2151" r="36919" b="57327"/>
          <a:stretch>
            <a:fillRect/>
          </a:stretch>
        </p:blipFill>
        <p:spPr bwMode="auto">
          <a:xfrm>
            <a:off x="6319609" y="1109663"/>
            <a:ext cx="1463675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1660" r="72192" b="57449"/>
          <a:stretch>
            <a:fillRect/>
          </a:stretch>
        </p:blipFill>
        <p:spPr bwMode="auto">
          <a:xfrm>
            <a:off x="4643209" y="1109663"/>
            <a:ext cx="1401763" cy="10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78971" y="2198008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Output is image sequence </a:t>
            </a:r>
            <a:r>
              <a:rPr lang="en-US" sz="2400" i="1" dirty="0" smtClean="0"/>
              <a:t>I</a:t>
            </a:r>
            <a:r>
              <a:rPr lang="en-US" sz="2400" i="1" baseline="-25000" dirty="0" smtClean="0"/>
              <a:t>i</a:t>
            </a:r>
            <a:r>
              <a:rPr lang="en-US" sz="2400" dirty="0" smtClean="0"/>
              <a:t>, with </a:t>
            </a:r>
            <a:r>
              <a:rPr lang="en-US" sz="2400" i="1" dirty="0" err="1" smtClean="0"/>
              <a:t>i</a:t>
            </a:r>
            <a:r>
              <a:rPr lang="en-US" sz="2400" dirty="0" smtClean="0"/>
              <a:t> = 1..N-1</a:t>
            </a:r>
            <a:endParaRPr lang="en-US" sz="2400" dirty="0"/>
          </a:p>
        </p:txBody>
      </p:sp>
      <p:pic>
        <p:nvPicPr>
          <p:cNvPr id="7" name="Picture 6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1" t="54480" r="1344" b="4259"/>
          <a:stretch>
            <a:fillRect/>
          </a:stretch>
        </p:blipFill>
        <p:spPr bwMode="auto">
          <a:xfrm>
            <a:off x="3210490" y="2667000"/>
            <a:ext cx="2133600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8971" y="4235451"/>
            <a:ext cx="8229600" cy="793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User specifies sparse correspondences on the images</a:t>
            </a:r>
          </a:p>
          <a:p>
            <a:pPr lvl="1"/>
            <a:r>
              <a:rPr lang="en-US" sz="1800" dirty="0" smtClean="0"/>
              <a:t>Vector pairs: { (P</a:t>
            </a:r>
            <a:r>
              <a:rPr lang="en-US" sz="1800" baseline="-25000" dirty="0" smtClean="0"/>
              <a:t>j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 ,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j</a:t>
            </a:r>
            <a:r>
              <a:rPr lang="en-US" sz="1800" baseline="30000" dirty="0" err="1" smtClean="0"/>
              <a:t>N</a:t>
            </a:r>
            <a:r>
              <a:rPr lang="en-US" sz="1800" dirty="0" smtClean="0"/>
              <a:t> ) }</a:t>
            </a:r>
            <a:endParaRPr lang="en-US" sz="1800" dirty="0"/>
          </a:p>
        </p:txBody>
      </p:sp>
      <p:pic>
        <p:nvPicPr>
          <p:cNvPr id="9" name="Picture 8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4" t="2151" r="36919" b="57327"/>
          <a:stretch>
            <a:fillRect/>
          </a:stretch>
        </p:blipFill>
        <p:spPr bwMode="auto">
          <a:xfrm>
            <a:off x="6319609" y="4876800"/>
            <a:ext cx="2209800" cy="15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1660" r="72192" b="57449"/>
          <a:stretch>
            <a:fillRect/>
          </a:stretch>
        </p:blipFill>
        <p:spPr bwMode="auto">
          <a:xfrm>
            <a:off x="3805009" y="4876800"/>
            <a:ext cx="2116138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4191226" y="5200650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22788" y="5192486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767942" y="5200650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105400" y="5200650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572226" y="5658417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31997" y="5658417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448516" y="5943600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664754" y="5886450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63078" y="5943600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477000" y="4963886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980463" y="5012871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712301" y="5029201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153400" y="4955721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171873" y="5984988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491752" y="5984988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029907" y="6339342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349786" y="6265863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671591" y="6342063"/>
            <a:ext cx="141966" cy="114300"/>
          </a:xfrm>
          <a:prstGeom prst="ellipse">
            <a:avLst/>
          </a:prstGeom>
          <a:solidFill>
            <a:srgbClr val="00E86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Morphing: Feature Correspondence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05740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For each intermediate frame I</a:t>
            </a:r>
            <a:r>
              <a:rPr lang="en-US" altLang="en-US" baseline="-25000" dirty="0"/>
              <a:t>t</a:t>
            </a:r>
            <a:endParaRPr lang="en-US" altLang="en-US" dirty="0"/>
          </a:p>
          <a:p>
            <a:pPr lvl="1"/>
            <a:r>
              <a:rPr lang="en-US" altLang="en-US" dirty="0"/>
              <a:t>Interpolate feature locations </a:t>
            </a:r>
            <a:r>
              <a:rPr lang="en-US" altLang="en-US" dirty="0" err="1"/>
              <a:t>P</a:t>
            </a:r>
            <a:r>
              <a:rPr lang="en-US" altLang="en-US" baseline="30000" dirty="0" err="1"/>
              <a:t>t</a:t>
            </a:r>
            <a:r>
              <a:rPr lang="en-US" altLang="en-US" baseline="-25000" dirty="0" err="1"/>
              <a:t>i</a:t>
            </a:r>
            <a:r>
              <a:rPr lang="en-US" altLang="en-US" dirty="0"/>
              <a:t>= (1- t) P</a:t>
            </a:r>
            <a:r>
              <a:rPr lang="en-US" altLang="en-US" baseline="30000" dirty="0"/>
              <a:t>0</a:t>
            </a:r>
            <a:r>
              <a:rPr lang="en-US" altLang="en-US" baseline="-25000" dirty="0"/>
              <a:t>i</a:t>
            </a:r>
            <a:r>
              <a:rPr lang="en-US" altLang="en-US" dirty="0"/>
              <a:t> + t P</a:t>
            </a:r>
            <a:r>
              <a:rPr lang="en-US" altLang="en-US" baseline="30000" dirty="0"/>
              <a:t>1</a:t>
            </a:r>
            <a:r>
              <a:rPr lang="en-US" altLang="en-US" baseline="-25000" dirty="0"/>
              <a:t>i</a:t>
            </a:r>
            <a:endParaRPr lang="en-US" altLang="en-US" dirty="0"/>
          </a:p>
          <a:p>
            <a:pPr lvl="1"/>
            <a:r>
              <a:rPr lang="en-US" altLang="en-US" dirty="0"/>
              <a:t>Perform </a:t>
            </a:r>
            <a:r>
              <a:rPr lang="en-US" altLang="en-US" b="1" dirty="0"/>
              <a:t>two</a:t>
            </a:r>
            <a:r>
              <a:rPr lang="en-US" altLang="en-US" dirty="0"/>
              <a:t> </a:t>
            </a:r>
            <a:r>
              <a:rPr lang="en-US" altLang="en-US" b="1" dirty="0" smtClean="0"/>
              <a:t>warps</a:t>
            </a:r>
            <a:r>
              <a:rPr lang="en-US" altLang="en-US" dirty="0" smtClean="0"/>
              <a:t>: </a:t>
            </a:r>
            <a:r>
              <a:rPr lang="en-US" altLang="en-US" dirty="0"/>
              <a:t>one for I</a:t>
            </a:r>
            <a:r>
              <a:rPr lang="en-US" altLang="en-US" baseline="-25000" dirty="0"/>
              <a:t>0</a:t>
            </a:r>
            <a:r>
              <a:rPr lang="en-US" altLang="en-US" dirty="0"/>
              <a:t>, one for I</a:t>
            </a:r>
            <a:r>
              <a:rPr lang="en-US" altLang="en-US" baseline="-25000" dirty="0"/>
              <a:t>1</a:t>
            </a:r>
            <a:endParaRPr lang="en-US" altLang="en-US" dirty="0"/>
          </a:p>
          <a:p>
            <a:pPr lvl="2"/>
            <a:r>
              <a:rPr lang="en-US" altLang="en-US" dirty="0"/>
              <a:t>Deduce a dense warp field from the pairs of features</a:t>
            </a:r>
          </a:p>
          <a:p>
            <a:pPr lvl="2"/>
            <a:r>
              <a:rPr lang="en-US" altLang="en-US" dirty="0"/>
              <a:t>Warp the pixels</a:t>
            </a:r>
          </a:p>
          <a:p>
            <a:pPr lvl="1"/>
            <a:r>
              <a:rPr lang="en-US" altLang="en-US" dirty="0"/>
              <a:t>Linearly interpolate the two warped </a:t>
            </a:r>
            <a:r>
              <a:rPr lang="en-US" altLang="en-US" dirty="0" smtClean="0"/>
              <a:t>images</a:t>
            </a:r>
            <a:endParaRPr lang="en-US" dirty="0"/>
          </a:p>
        </p:txBody>
      </p:sp>
      <p:pic>
        <p:nvPicPr>
          <p:cNvPr id="4" name="Picture 3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11286"/>
            <a:ext cx="6705600" cy="325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26086" y="3809218"/>
            <a:ext cx="107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crossfade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5486400"/>
            <a:ext cx="17025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morph with</a:t>
            </a:r>
          </a:p>
          <a:p>
            <a:r>
              <a:rPr lang="en-US" dirty="0" smtClean="0"/>
              <a:t>feature</a:t>
            </a:r>
          </a:p>
          <a:p>
            <a:r>
              <a:rPr lang="en-US" dirty="0" smtClean="0"/>
              <a:t>correspondence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647544"/>
            <a:ext cx="757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warp 1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4647544"/>
            <a:ext cx="757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warp 2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5671066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Linear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Interp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Input Images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2799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990600"/>
            <a:ext cx="42799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0625" y="6600539"/>
            <a:ext cx="41433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Slide derived/taken from presentation of </a:t>
            </a:r>
            <a:r>
              <a:rPr lang="en-US" sz="1000" dirty="0" err="1" smtClean="0"/>
              <a:t>Fredo</a:t>
            </a:r>
            <a:r>
              <a:rPr lang="en-US" sz="1000" dirty="0" smtClean="0"/>
              <a:t> Durand and Bill Freeman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576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Correspondences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10200"/>
            <a:ext cx="8229600" cy="715963"/>
          </a:xfrm>
        </p:spPr>
        <p:txBody>
          <a:bodyPr/>
          <a:lstStyle/>
          <a:p>
            <a:r>
              <a:rPr lang="en-US" dirty="0" smtClean="0"/>
              <a:t>Feature locations are the 2D vector points: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26243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4262438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00625" y="6600539"/>
            <a:ext cx="41433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Slide derived/taken from presentation of </a:t>
            </a:r>
            <a:r>
              <a:rPr lang="en-US" sz="1000" dirty="0" err="1" smtClean="0"/>
              <a:t>Fredo</a:t>
            </a:r>
            <a:r>
              <a:rPr lang="en-US" sz="1000" dirty="0" smtClean="0"/>
              <a:t> Durand and Bill Freeman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938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Interpolate Feature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62600"/>
            <a:ext cx="8229600" cy="99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Interpolate between the 2D vectors</a:t>
            </a:r>
          </a:p>
          <a:p>
            <a:pPr lvl="1"/>
            <a:r>
              <a:rPr lang="en-US" dirty="0" smtClean="0"/>
              <a:t>Provides the 2D vector points: x</a:t>
            </a:r>
            <a:r>
              <a:rPr lang="en-US" baseline="-25000" dirty="0" smtClean="0"/>
              <a:t>i</a:t>
            </a:r>
            <a:r>
              <a:rPr lang="en-US" dirty="0" smtClean="0"/>
              <a:t> .</a:t>
            </a: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90600"/>
            <a:ext cx="426561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0625" y="6600539"/>
            <a:ext cx="41433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Slide derived/taken from presentation of </a:t>
            </a:r>
            <a:r>
              <a:rPr lang="en-US" sz="1000" dirty="0" err="1" smtClean="0"/>
              <a:t>Fredo</a:t>
            </a:r>
            <a:r>
              <a:rPr lang="en-US" sz="1000" dirty="0" smtClean="0"/>
              <a:t> Durand and Bill Freeman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619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Warp Each Image to Intermediate Location</a:t>
            </a:r>
            <a:endParaRPr lang="en-US" sz="36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4780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990600"/>
            <a:ext cx="248443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1093738"/>
            <a:ext cx="294753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DIFFERENT warps</a:t>
            </a:r>
          </a:p>
          <a:p>
            <a:r>
              <a:rPr lang="en-US" dirty="0" smtClean="0"/>
              <a:t>Same target location</a:t>
            </a:r>
          </a:p>
          <a:p>
            <a:r>
              <a:rPr lang="en-US" dirty="0" smtClean="0"/>
              <a:t>but different source location</a:t>
            </a:r>
          </a:p>
          <a:p>
            <a:endParaRPr lang="en-US" dirty="0"/>
          </a:p>
          <a:p>
            <a:r>
              <a:rPr lang="en-US" dirty="0" smtClean="0"/>
              <a:t>The x</a:t>
            </a:r>
            <a:r>
              <a:rPr lang="en-US" baseline="-25000" dirty="0" smtClean="0"/>
              <a:t>i</a:t>
            </a:r>
            <a:r>
              <a:rPr lang="en-US" dirty="0" smtClean="0"/>
              <a:t> are the same</a:t>
            </a:r>
          </a:p>
          <a:p>
            <a:r>
              <a:rPr lang="en-US" dirty="0"/>
              <a:t> </a:t>
            </a:r>
            <a:r>
              <a:rPr lang="en-US" dirty="0" smtClean="0"/>
              <a:t>      (intermediate locations)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y</a:t>
            </a:r>
            <a:r>
              <a:rPr lang="en-US" baseline="-25000" dirty="0" err="1"/>
              <a:t>i</a:t>
            </a:r>
            <a:r>
              <a:rPr lang="en-US" dirty="0" smtClean="0"/>
              <a:t> are different</a:t>
            </a:r>
          </a:p>
          <a:p>
            <a:r>
              <a:rPr lang="en-US" dirty="0" smtClean="0"/>
              <a:t>       (source feature locations)</a:t>
            </a:r>
            <a:endParaRPr lang="en-US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6200"/>
            <a:ext cx="24780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7" y="3886200"/>
            <a:ext cx="2478088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9600" y="4114800"/>
            <a:ext cx="28413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y</a:t>
            </a:r>
            <a:r>
              <a:rPr lang="en-US" baseline="-25000" dirty="0" err="1"/>
              <a:t>i</a:t>
            </a:r>
            <a:r>
              <a:rPr lang="en-US" dirty="0" smtClean="0"/>
              <a:t> do NOT change</a:t>
            </a:r>
          </a:p>
          <a:p>
            <a:r>
              <a:rPr lang="en-US" dirty="0" smtClean="0"/>
              <a:t>throughout the animation</a:t>
            </a:r>
          </a:p>
          <a:p>
            <a:r>
              <a:rPr lang="en-US" dirty="0" smtClean="0"/>
              <a:t>BUT</a:t>
            </a:r>
          </a:p>
          <a:p>
            <a:r>
              <a:rPr lang="en-US" dirty="0" smtClean="0"/>
              <a:t>the x</a:t>
            </a:r>
            <a:r>
              <a:rPr lang="en-US" baseline="-25000" dirty="0"/>
              <a:t>i</a:t>
            </a:r>
            <a:r>
              <a:rPr lang="en-US" dirty="0" smtClean="0"/>
              <a:t> are different for each </a:t>
            </a:r>
          </a:p>
          <a:p>
            <a:r>
              <a:rPr lang="en-US" dirty="0" smtClean="0"/>
              <a:t>intermediate image</a:t>
            </a:r>
          </a:p>
          <a:p>
            <a:endParaRPr lang="en-US" dirty="0"/>
          </a:p>
          <a:p>
            <a:r>
              <a:rPr lang="en-US" dirty="0" smtClean="0"/>
              <a:t>Images shown are for t = 0.5</a:t>
            </a:r>
          </a:p>
          <a:p>
            <a:r>
              <a:rPr lang="en-US" dirty="0" smtClean="0"/>
              <a:t>-- the </a:t>
            </a:r>
            <a:r>
              <a:rPr lang="en-US" dirty="0" err="1" smtClean="0"/>
              <a:t>y</a:t>
            </a:r>
            <a:r>
              <a:rPr lang="en-US" baseline="-25000" dirty="0" err="1"/>
              <a:t>i</a:t>
            </a:r>
            <a:r>
              <a:rPr lang="en-US" dirty="0" smtClean="0"/>
              <a:t> are in the middle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00625" y="6600539"/>
            <a:ext cx="41433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Slide derived/taken from presentation of </a:t>
            </a:r>
            <a:r>
              <a:rPr lang="en-US" sz="1000" dirty="0" err="1" smtClean="0"/>
              <a:t>Fredo</a:t>
            </a:r>
            <a:r>
              <a:rPr lang="en-US" sz="1000" dirty="0" smtClean="0"/>
              <a:t> Durand and Bill Freeman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942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Warp each image to Intermediate Locations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990600"/>
            <a:ext cx="24780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4780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6200"/>
            <a:ext cx="24780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7" y="3886200"/>
            <a:ext cx="24780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0625" y="6600539"/>
            <a:ext cx="41433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Slide derived/taken from presentation of </a:t>
            </a:r>
            <a:r>
              <a:rPr lang="en-US" sz="1000" dirty="0" err="1" smtClean="0"/>
              <a:t>Fredo</a:t>
            </a:r>
            <a:r>
              <a:rPr lang="en-US" sz="1000" dirty="0" smtClean="0"/>
              <a:t> Durand and Bill Freeman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301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Linearly Interpolate Colors</a:t>
            </a:r>
            <a:endParaRPr lang="en-US" sz="32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990600"/>
            <a:ext cx="24780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24780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86200"/>
            <a:ext cx="2478087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887" y="3886200"/>
            <a:ext cx="24780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0625" y="6600539"/>
            <a:ext cx="41433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Slide derived/taken from presentation of </a:t>
            </a:r>
            <a:r>
              <a:rPr lang="en-US" sz="1000" dirty="0" err="1" smtClean="0"/>
              <a:t>Fredo</a:t>
            </a:r>
            <a:r>
              <a:rPr lang="en-US" sz="1000" dirty="0" smtClean="0"/>
              <a:t> Durand and Bill Freeman</a:t>
            </a:r>
            <a:endParaRPr lang="en-US" sz="1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505200" y="2133600"/>
          <a:ext cx="2478088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8" name="Image" r:id="rId7" imgW="4304762" imgH="4368254" progId="Photoshop.Image.8">
                  <p:embed/>
                </p:oleObj>
              </mc:Choice>
              <mc:Fallback>
                <p:oleObj name="Image" r:id="rId7" imgW="4304762" imgH="4368254" progId="Photoshop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133600"/>
                        <a:ext cx="2478088" cy="25146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28600" y="4648200"/>
                <a:ext cx="3365473" cy="1537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Interpolation weights</a:t>
                </a:r>
              </a:p>
              <a:p>
                <a:r>
                  <a:rPr lang="en-US" dirty="0" smtClean="0"/>
                  <a:t>are a function of time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𝐶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648200"/>
                <a:ext cx="3365473" cy="1537665"/>
              </a:xfrm>
              <a:prstGeom prst="rect">
                <a:avLst/>
              </a:prstGeom>
              <a:blipFill rotWithShape="1">
                <a:blip r:embed="rId9"/>
                <a:stretch>
                  <a:fillRect l="-1630" t="-1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14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Summary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514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For each intermediate frame I</a:t>
            </a:r>
            <a:r>
              <a:rPr lang="en-US" baseline="-25000" dirty="0" smtClean="0"/>
              <a:t>t</a:t>
            </a:r>
            <a:r>
              <a:rPr lang="en-US" dirty="0" smtClean="0"/>
              <a:t> :</a:t>
            </a:r>
          </a:p>
          <a:p>
            <a:pPr lvl="1"/>
            <a:r>
              <a:rPr lang="en-US" dirty="0" smtClean="0"/>
              <a:t>Interpolate feature locations</a:t>
            </a:r>
          </a:p>
          <a:p>
            <a:pPr lvl="2"/>
            <a:r>
              <a:rPr lang="en-US" dirty="0" err="1" smtClean="0"/>
              <a:t>y</a:t>
            </a:r>
            <a:r>
              <a:rPr lang="en-US" baseline="30000" dirty="0" err="1" smtClean="0"/>
              <a:t>t</a:t>
            </a:r>
            <a:r>
              <a:rPr lang="en-US" baseline="-25000" dirty="0" err="1" smtClean="0"/>
              <a:t>i</a:t>
            </a:r>
            <a:r>
              <a:rPr lang="en-US" dirty="0" smtClean="0"/>
              <a:t> = (1-t)x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i</a:t>
            </a:r>
            <a:r>
              <a:rPr lang="en-US" dirty="0" smtClean="0"/>
              <a:t> + tx</a:t>
            </a:r>
            <a:r>
              <a:rPr lang="en-US" baseline="30000" dirty="0" smtClean="0"/>
              <a:t>1</a:t>
            </a:r>
            <a:r>
              <a:rPr lang="en-US" baseline="-25000" dirty="0" smtClean="0"/>
              <a:t>i</a:t>
            </a:r>
            <a:r>
              <a:rPr lang="en-US" dirty="0" smtClean="0"/>
              <a:t>  .</a:t>
            </a:r>
          </a:p>
          <a:p>
            <a:pPr lvl="1"/>
            <a:r>
              <a:rPr lang="en-US" dirty="0" smtClean="0"/>
              <a:t>Perform two warps: one for I</a:t>
            </a:r>
            <a:r>
              <a:rPr lang="en-US" baseline="-25000" dirty="0" smtClean="0"/>
              <a:t>0</a:t>
            </a:r>
            <a:r>
              <a:rPr lang="en-US" dirty="0" smtClean="0"/>
              <a:t> and one for I</a:t>
            </a:r>
            <a:r>
              <a:rPr lang="en-US" baseline="-25000" dirty="0" smtClean="0"/>
              <a:t>1</a:t>
            </a:r>
          </a:p>
          <a:p>
            <a:pPr lvl="2"/>
            <a:r>
              <a:rPr lang="en-US" dirty="0" smtClean="0"/>
              <a:t>Calculate a warp field from the feature pairs</a:t>
            </a:r>
          </a:p>
          <a:p>
            <a:pPr lvl="2"/>
            <a:r>
              <a:rPr lang="en-US" dirty="0" smtClean="0"/>
              <a:t>Warp the pixels</a:t>
            </a:r>
          </a:p>
          <a:p>
            <a:pPr lvl="1"/>
            <a:r>
              <a:rPr lang="en-US" dirty="0" smtClean="0"/>
              <a:t>Linearly interpolate the two warped images</a:t>
            </a:r>
            <a:endParaRPr lang="en-US" dirty="0"/>
          </a:p>
        </p:txBody>
      </p:sp>
      <p:pic>
        <p:nvPicPr>
          <p:cNvPr id="4" name="Picture 4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59055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Warp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 Point to Feature Point</a:t>
            </a:r>
          </a:p>
          <a:p>
            <a:pPr lvl="1"/>
            <a:r>
              <a:rPr lang="en-US" dirty="0" smtClean="0"/>
              <a:t>But how exactly do those warps work?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25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and Quantization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56" y="1566863"/>
            <a:ext cx="6465887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2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Warp Options: non-parametric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219200"/>
          </a:xfrm>
        </p:spPr>
        <p:txBody>
          <a:bodyPr/>
          <a:lstStyle/>
          <a:p>
            <a:r>
              <a:rPr lang="en-US" dirty="0" smtClean="0"/>
              <a:t>Move control points to specify a spline warp</a:t>
            </a:r>
          </a:p>
          <a:p>
            <a:r>
              <a:rPr lang="en-US" dirty="0" smtClean="0"/>
              <a:t>Spline produces a smooth vector field</a:t>
            </a:r>
            <a:endParaRPr lang="en-US" dirty="0"/>
          </a:p>
        </p:txBody>
      </p:sp>
      <p:pic>
        <p:nvPicPr>
          <p:cNvPr id="4" name="Picture 3" descr="CatWomanWa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56" y="2362200"/>
            <a:ext cx="6973888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94417" y="6571816"/>
            <a:ext cx="14169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en-US" sz="1200" b="0" dirty="0"/>
              <a:t>Slide </a:t>
            </a:r>
            <a:r>
              <a:rPr lang="en-US" altLang="en-US" sz="1200" b="0" dirty="0" err="1"/>
              <a:t>Alyosha</a:t>
            </a:r>
            <a:r>
              <a:rPr lang="en-US" altLang="en-US" sz="1200" b="0" dirty="0"/>
              <a:t> </a:t>
            </a:r>
            <a:r>
              <a:rPr lang="en-US" altLang="en-US" sz="1200" b="0" dirty="0" err="1"/>
              <a:t>Efros</a:t>
            </a:r>
            <a:endParaRPr lang="en-US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5927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Warp Specification – too dense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could specify all the spline control points</a:t>
            </a:r>
          </a:p>
          <a:p>
            <a:pPr lvl="1"/>
            <a:r>
              <a:rPr lang="en-US" sz="2000" dirty="0" smtClean="0"/>
              <a:t>Interpolate to complete a warping function</a:t>
            </a:r>
            <a:endParaRPr lang="en-US" sz="2000" dirty="0"/>
          </a:p>
        </p:txBody>
      </p:sp>
      <p:pic>
        <p:nvPicPr>
          <p:cNvPr id="4" name="Picture 3" descr="CatWSp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973294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089" y="5323222"/>
            <a:ext cx="8751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But we really want to specify only a few points – not the entire grid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4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tWPoi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2397125"/>
            <a:ext cx="6481762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Warp Specification – too dense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We should instead </a:t>
            </a:r>
            <a:r>
              <a:rPr lang="en-US" b="1" dirty="0" smtClean="0">
                <a:solidFill>
                  <a:srgbClr val="C00000"/>
                </a:solidFill>
              </a:rPr>
              <a:t>specify corresponding points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Interpolate to complete</a:t>
            </a:r>
            <a:r>
              <a:rPr lang="en-US" dirty="0" smtClean="0"/>
              <a:t> a warping function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5181600"/>
            <a:ext cx="5832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How do we do it?</a:t>
            </a:r>
          </a:p>
          <a:p>
            <a:r>
              <a:rPr lang="en-US" sz="2400" b="1" dirty="0" smtClean="0">
                <a:solidFill>
                  <a:srgbClr val="C00000"/>
                </a:solidFill>
              </a:rPr>
              <a:t>How do we go from feature points to pixels?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Triangular Mesh of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13359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Input correspondences at key feature points</a:t>
            </a:r>
          </a:p>
          <a:p>
            <a:r>
              <a:rPr lang="en-US" dirty="0" smtClean="0"/>
              <a:t>Define a triangular mesh over the points</a:t>
            </a:r>
          </a:p>
          <a:p>
            <a:pPr lvl="1"/>
            <a:r>
              <a:rPr lang="en-US" dirty="0" smtClean="0"/>
              <a:t>Use SAME MESH for both images</a:t>
            </a:r>
          </a:p>
          <a:p>
            <a:pPr lvl="1"/>
            <a:r>
              <a:rPr lang="en-US" dirty="0" smtClean="0"/>
              <a:t>Provides triangle-to-triangle correspondences</a:t>
            </a:r>
          </a:p>
          <a:p>
            <a:r>
              <a:rPr lang="en-US" dirty="0" smtClean="0"/>
              <a:t>Warp each triangle separately from source to destination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8667" r="8858" b="22571"/>
          <a:stretch>
            <a:fillRect/>
          </a:stretch>
        </p:blipFill>
        <p:spPr bwMode="auto">
          <a:xfrm>
            <a:off x="1752600" y="2895600"/>
            <a:ext cx="5638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94417" y="6571816"/>
            <a:ext cx="141692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en-US" sz="1200" b="0" dirty="0"/>
              <a:t>Slide </a:t>
            </a:r>
            <a:r>
              <a:rPr lang="en-US" altLang="en-US" sz="1200" b="0" dirty="0" err="1"/>
              <a:t>Alyosha</a:t>
            </a:r>
            <a:r>
              <a:rPr lang="en-US" altLang="en-US" sz="1200" b="0" dirty="0"/>
              <a:t> </a:t>
            </a:r>
            <a:r>
              <a:rPr lang="en-US" altLang="en-US" sz="1200" b="0" dirty="0" err="1"/>
              <a:t>Efros</a:t>
            </a:r>
            <a:endParaRPr lang="en-US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5965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Morphing: Triangle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3622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Feature points are marked on source and target images</a:t>
            </a:r>
          </a:p>
          <a:p>
            <a:pPr lvl="1"/>
            <a:r>
              <a:rPr lang="en-US" dirty="0" smtClean="0"/>
              <a:t>i.e. correspondence points identified</a:t>
            </a:r>
          </a:p>
          <a:p>
            <a:r>
              <a:rPr lang="en-US" dirty="0" smtClean="0"/>
              <a:t>Points are use to form triangles</a:t>
            </a:r>
          </a:p>
          <a:p>
            <a:r>
              <a:rPr lang="en-US" dirty="0" smtClean="0"/>
              <a:t>Triangulation is interpolated for intermediate frames</a:t>
            </a:r>
          </a:p>
          <a:p>
            <a:r>
              <a:rPr lang="en-US" dirty="0" smtClean="0"/>
              <a:t>Images are warped based on the interpolation of points</a:t>
            </a:r>
          </a:p>
          <a:p>
            <a:r>
              <a:rPr lang="en-US" dirty="0" smtClean="0"/>
              <a:t>Colors are blended (as in crossfade)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611816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58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Morphing: Triangle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/>
          <a:lstStyle/>
          <a:p>
            <a:r>
              <a:rPr lang="en-US" dirty="0" smtClean="0"/>
              <a:t>Interpolation is in the triangular domain</a:t>
            </a:r>
          </a:p>
          <a:p>
            <a:pPr lvl="1"/>
            <a:r>
              <a:rPr lang="en-US" dirty="0" smtClean="0"/>
              <a:t>How is P related to P</a:t>
            </a:r>
            <a:r>
              <a:rPr lang="en-US" baseline="-25000" dirty="0" smtClean="0"/>
              <a:t>1</a:t>
            </a:r>
            <a:r>
              <a:rPr lang="en-US" dirty="0" smtClean="0"/>
              <a:t>, P</a:t>
            </a:r>
            <a:r>
              <a:rPr lang="en-US" baseline="-25000" dirty="0" smtClean="0"/>
              <a:t>2</a:t>
            </a:r>
            <a:r>
              <a:rPr lang="en-US" dirty="0" smtClean="0"/>
              <a:t>, and P</a:t>
            </a:r>
            <a:r>
              <a:rPr lang="en-US" baseline="-25000" dirty="0" smtClean="0"/>
              <a:t>3</a:t>
            </a:r>
            <a:r>
              <a:rPr lang="en-US" dirty="0" smtClean="0"/>
              <a:t> ?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31051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53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Morphing: Triangle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143000"/>
          </a:xfrm>
        </p:spPr>
        <p:txBody>
          <a:bodyPr/>
          <a:lstStyle/>
          <a:p>
            <a:r>
              <a:rPr lang="en-US" dirty="0" smtClean="0"/>
              <a:t>Interpolation is in the triangular domain</a:t>
            </a:r>
          </a:p>
          <a:p>
            <a:pPr lvl="1"/>
            <a:r>
              <a:rPr lang="en-US" dirty="0" smtClean="0"/>
              <a:t>How is P related to P</a:t>
            </a:r>
            <a:r>
              <a:rPr lang="en-US" baseline="-25000" dirty="0" smtClean="0"/>
              <a:t>1</a:t>
            </a:r>
            <a:r>
              <a:rPr lang="en-US" dirty="0" smtClean="0"/>
              <a:t>, P</a:t>
            </a:r>
            <a:r>
              <a:rPr lang="en-US" baseline="-25000" dirty="0" smtClean="0"/>
              <a:t>2</a:t>
            </a:r>
            <a:r>
              <a:rPr lang="en-US" dirty="0" smtClean="0"/>
              <a:t>, and P</a:t>
            </a:r>
            <a:r>
              <a:rPr lang="en-US" baseline="-25000" dirty="0" smtClean="0"/>
              <a:t>3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2557790"/>
            <a:ext cx="3103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 = uP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+ vP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+ wP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86099" y="3653165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 = A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 / A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3129945"/>
            <a:ext cx="2954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 = area of triangle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733388" y="4140704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</a:t>
            </a:r>
            <a:r>
              <a:rPr lang="en-US" sz="2800" dirty="0" smtClean="0"/>
              <a:t> = A</a:t>
            </a:r>
            <a:r>
              <a:rPr lang="en-US" sz="2800" baseline="-25000" dirty="0"/>
              <a:t>2</a:t>
            </a:r>
            <a:r>
              <a:rPr lang="en-US" sz="2800" dirty="0" smtClean="0"/>
              <a:t> / A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686099" y="4663924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</a:t>
            </a:r>
            <a:r>
              <a:rPr lang="en-US" sz="2800" dirty="0" smtClean="0"/>
              <a:t> = A</a:t>
            </a:r>
            <a:r>
              <a:rPr lang="en-US" sz="2800" baseline="-25000" dirty="0"/>
              <a:t>3</a:t>
            </a:r>
            <a:r>
              <a:rPr lang="en-US" sz="2800" dirty="0" smtClean="0"/>
              <a:t> / A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334000" y="5372512"/>
            <a:ext cx="3107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u, v, w: </a:t>
            </a:r>
            <a:r>
              <a:rPr lang="en-US" dirty="0" err="1" smtClean="0"/>
              <a:t>Barycentric</a:t>
            </a:r>
            <a:r>
              <a:rPr lang="en-US" dirty="0" smtClean="0"/>
              <a:t> coordinates</a:t>
            </a:r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905231"/>
            <a:ext cx="5136356" cy="88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05200" y="5905230"/>
            <a:ext cx="5334000" cy="952769"/>
          </a:xfrm>
          <a:prstGeom prst="rect">
            <a:avLst/>
          </a:prstGeom>
          <a:solidFill>
            <a:srgbClr val="FFFFCC">
              <a:alpha val="28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31051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93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Triangulation Morphing: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very continuous – only C</a:t>
            </a:r>
            <a:r>
              <a:rPr lang="en-US" baseline="30000" dirty="0" smtClean="0"/>
              <a:t>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Folding problems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08150"/>
            <a:ext cx="5715000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955971" y="3121223"/>
            <a:ext cx="11320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altLang="en-US" sz="1400" b="0" dirty="0"/>
              <a:t>Fig. L. </a:t>
            </a:r>
            <a:r>
              <a:rPr lang="en-US" altLang="en-US" sz="1400" b="0" dirty="0" err="1"/>
              <a:t>Darsa</a:t>
            </a:r>
            <a:endParaRPr lang="en-US" altLang="en-US" sz="1400" b="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2571" r="7715" b="21048"/>
          <a:stretch>
            <a:fillRect/>
          </a:stretch>
        </p:blipFill>
        <p:spPr bwMode="auto">
          <a:xfrm>
            <a:off x="4076700" y="4191000"/>
            <a:ext cx="38100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0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Desires of Warp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Looking for a warping field</a:t>
            </a:r>
          </a:p>
          <a:p>
            <a:pPr lvl="1"/>
            <a:r>
              <a:rPr lang="en-US" sz="2400" dirty="0" smtClean="0"/>
              <a:t>A function that given a 2D point </a:t>
            </a:r>
            <a:br>
              <a:rPr lang="en-US" sz="2400" dirty="0" smtClean="0"/>
            </a:br>
            <a:r>
              <a:rPr lang="en-US" sz="2400" dirty="0" smtClean="0"/>
              <a:t>returns a warped 2D point</a:t>
            </a:r>
          </a:p>
          <a:p>
            <a:endParaRPr lang="en-US" sz="2800" dirty="0" smtClean="0"/>
          </a:p>
          <a:p>
            <a:r>
              <a:rPr lang="en-US" sz="2800" dirty="0" smtClean="0"/>
              <a:t>Only have a sparse number of correspondence points</a:t>
            </a:r>
          </a:p>
          <a:p>
            <a:pPr lvl="1"/>
            <a:r>
              <a:rPr lang="en-US" sz="2400" dirty="0" smtClean="0"/>
              <a:t>These points specify values of the warping field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This is an interpolation problem</a:t>
            </a:r>
          </a:p>
          <a:p>
            <a:pPr lvl="1"/>
            <a:r>
              <a:rPr lang="en-US" sz="2400" dirty="0" smtClean="0"/>
              <a:t>Given sparse data, find a smooth function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488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Interpolation in 1D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50519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Looking for a function </a:t>
            </a:r>
            <a:r>
              <a:rPr lang="en-US" i="1" dirty="0" smtClean="0"/>
              <a:t>f</a:t>
            </a:r>
            <a:endParaRPr lang="en-US" dirty="0" smtClean="0"/>
          </a:p>
          <a:p>
            <a:endParaRPr lang="en-US" i="1" dirty="0" smtClean="0"/>
          </a:p>
          <a:p>
            <a:r>
              <a:rPr lang="en-US" i="1" dirty="0" smtClean="0"/>
              <a:t>Have N data points: x</a:t>
            </a:r>
            <a:r>
              <a:rPr lang="en-US" i="1" baseline="-25000" dirty="0" smtClean="0"/>
              <a:t>i</a:t>
            </a:r>
            <a:r>
              <a:rPr lang="en-US" i="1" dirty="0" smtClean="0"/>
              <a:t>, </a:t>
            </a:r>
            <a:r>
              <a:rPr lang="en-US" i="1" dirty="0" err="1" smtClean="0"/>
              <a:t>y</a:t>
            </a:r>
            <a:r>
              <a:rPr lang="en-US" i="1" baseline="-25000" dirty="0" err="1" smtClean="0"/>
              <a:t>i</a:t>
            </a:r>
            <a:r>
              <a:rPr lang="en-US" i="1" dirty="0" smtClean="0"/>
              <a:t> .</a:t>
            </a:r>
          </a:p>
          <a:p>
            <a:pPr lvl="1"/>
            <a:r>
              <a:rPr lang="en-US" dirty="0" smtClean="0"/>
              <a:t>Scattered points </a:t>
            </a:r>
            <a:r>
              <a:rPr lang="en-US" dirty="0" smtClean="0">
                <a:sym typeface="Wingdings" panose="05000000000000000000" pitchFamily="2" charset="2"/>
              </a:rPr>
              <a:t> spacing between x</a:t>
            </a:r>
            <a:r>
              <a:rPr lang="en-US" i="1" baseline="-25000" dirty="0"/>
              <a:t>i</a:t>
            </a:r>
            <a:r>
              <a:rPr lang="en-US" dirty="0" smtClean="0">
                <a:sym typeface="Wingdings" panose="05000000000000000000" pitchFamily="2" charset="2"/>
              </a:rPr>
              <a:t> is non-uniform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Desire f such that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For each </a:t>
            </a:r>
            <a:r>
              <a:rPr lang="en-US" dirty="0" err="1" smtClean="0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i="1" dirty="0" smtClean="0">
                <a:sym typeface="Wingdings" panose="05000000000000000000" pitchFamily="2" charset="2"/>
              </a:rPr>
              <a:t>f</a:t>
            </a:r>
            <a:r>
              <a:rPr lang="en-US" dirty="0" smtClean="0">
                <a:sym typeface="Wingdings" panose="05000000000000000000" pitchFamily="2" charset="2"/>
              </a:rPr>
              <a:t>(x</a:t>
            </a:r>
            <a:r>
              <a:rPr lang="en-US" baseline="-25000" dirty="0" smtClean="0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) = </a:t>
            </a:r>
            <a:r>
              <a:rPr lang="en-US" dirty="0" err="1" smtClean="0">
                <a:sym typeface="Wingdings" panose="05000000000000000000" pitchFamily="2" charset="2"/>
              </a:rPr>
              <a:t>y</a:t>
            </a:r>
            <a:r>
              <a:rPr lang="en-US" baseline="-25000" dirty="0" err="1" smtClean="0">
                <a:sym typeface="Wingdings" panose="05000000000000000000" pitchFamily="2" charset="2"/>
              </a:rPr>
              <a:t>i</a:t>
            </a:r>
            <a:endParaRPr lang="en-US" baseline="-25000" dirty="0" smtClean="0">
              <a:sym typeface="Wingdings" panose="05000000000000000000" pitchFamily="2" charset="2"/>
            </a:endParaRPr>
          </a:p>
          <a:p>
            <a:pPr lvl="1"/>
            <a:r>
              <a:rPr lang="en-US" i="1" dirty="0" smtClean="0">
                <a:sym typeface="Wingdings" panose="05000000000000000000" pitchFamily="2" charset="2"/>
              </a:rPr>
              <a:t>f</a:t>
            </a:r>
            <a:r>
              <a:rPr lang="en-US" dirty="0" smtClean="0">
                <a:sym typeface="Wingdings" panose="05000000000000000000" pitchFamily="2" charset="2"/>
              </a:rPr>
              <a:t> is smooth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What “smooth” means can yield different </a:t>
            </a:r>
            <a:r>
              <a:rPr lang="en-US" i="1" dirty="0" smtClean="0">
                <a:sym typeface="Wingdings" panose="05000000000000000000" pitchFamily="2" charset="2"/>
              </a:rPr>
              <a:t>f</a:t>
            </a:r>
            <a:endParaRPr lang="en-US" i="1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2057400" y="5105400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1828800" y="6400800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2057400" y="4872038"/>
            <a:ext cx="3505200" cy="1376362"/>
          </a:xfrm>
          <a:custGeom>
            <a:avLst/>
            <a:gdLst>
              <a:gd name="T0" fmla="*/ 0 w 2208"/>
              <a:gd name="T1" fmla="*/ 723 h 867"/>
              <a:gd name="T2" fmla="*/ 240 w 2208"/>
              <a:gd name="T3" fmla="*/ 531 h 867"/>
              <a:gd name="T4" fmla="*/ 1008 w 2208"/>
              <a:gd name="T5" fmla="*/ 291 h 867"/>
              <a:gd name="T6" fmla="*/ 1188 w 2208"/>
              <a:gd name="T7" fmla="*/ 64 h 867"/>
              <a:gd name="T8" fmla="*/ 1448 w 2208"/>
              <a:gd name="T9" fmla="*/ 646 h 867"/>
              <a:gd name="T10" fmla="*/ 2208 w 2208"/>
              <a:gd name="T11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867">
                <a:moveTo>
                  <a:pt x="0" y="723"/>
                </a:moveTo>
                <a:cubicBezTo>
                  <a:pt x="40" y="691"/>
                  <a:pt x="72" y="603"/>
                  <a:pt x="240" y="531"/>
                </a:cubicBezTo>
                <a:cubicBezTo>
                  <a:pt x="408" y="459"/>
                  <a:pt x="792" y="267"/>
                  <a:pt x="1008" y="291"/>
                </a:cubicBezTo>
                <a:cubicBezTo>
                  <a:pt x="1175" y="272"/>
                  <a:pt x="1100" y="0"/>
                  <a:pt x="1188" y="64"/>
                </a:cubicBezTo>
                <a:cubicBezTo>
                  <a:pt x="1261" y="123"/>
                  <a:pt x="1278" y="512"/>
                  <a:pt x="1448" y="646"/>
                </a:cubicBezTo>
                <a:cubicBezTo>
                  <a:pt x="1648" y="742"/>
                  <a:pt x="2050" y="821"/>
                  <a:pt x="2208" y="86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2362200" y="5638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3581400" y="52578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1981200" y="59436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4267200" y="5791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5486400" y="61722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3830638" y="4889500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Image?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60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2D Function or Array</a:t>
            </a:r>
          </a:p>
          <a:p>
            <a:pPr lvl="1"/>
            <a:r>
              <a:rPr lang="en-US" dirty="0" smtClean="0"/>
              <a:t>f(x, y) gives the pixel intensity at position (x, y)</a:t>
            </a:r>
          </a:p>
          <a:p>
            <a:pPr lvl="1"/>
            <a:r>
              <a:rPr lang="en-US" dirty="0" smtClean="0"/>
              <a:t>defined over a rectangle, with finite range</a:t>
            </a:r>
          </a:p>
          <a:p>
            <a:pPr lvl="2"/>
            <a:r>
              <a:rPr lang="en-US" dirty="0" smtClean="0"/>
              <a:t>f: [a, b] x [c, d] </a:t>
            </a:r>
            <a:r>
              <a:rPr lang="en-US" dirty="0" smtClean="0">
                <a:sym typeface="Wingdings" panose="05000000000000000000" pitchFamily="2" charset="2"/>
              </a:rPr>
              <a:t> [0, 1]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06" y="2916280"/>
            <a:ext cx="29527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44" y="2665455"/>
            <a:ext cx="333375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922044" y="3040105"/>
            <a:ext cx="5016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4777581" y="3040105"/>
            <a:ext cx="144463" cy="6477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 flipV="1">
            <a:off x="4922044" y="2384467"/>
            <a:ext cx="0" cy="6556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425281" y="2824205"/>
            <a:ext cx="29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r>
              <a:rPr lang="en-US" altLang="zh-TW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561681" y="3616367"/>
            <a:ext cx="29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r>
              <a:rPr lang="en-US" altLang="zh-TW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706144" y="2608305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r>
              <a:rPr lang="en-US" altLang="zh-TW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5682733"/>
            <a:ext cx="366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color image f is a vector function: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94" y="5281612"/>
            <a:ext cx="2724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75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Basis Functions (RBF)</a:t>
            </a:r>
            <a:endParaRPr lang="en-US" dirty="0"/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6324600" y="1143000"/>
            <a:ext cx="2133600" cy="81280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2590800" y="3683907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2362200" y="4979307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2590800" y="3450545"/>
            <a:ext cx="3505200" cy="1376362"/>
          </a:xfrm>
          <a:custGeom>
            <a:avLst/>
            <a:gdLst>
              <a:gd name="T0" fmla="*/ 0 w 2208"/>
              <a:gd name="T1" fmla="*/ 723 h 867"/>
              <a:gd name="T2" fmla="*/ 240 w 2208"/>
              <a:gd name="T3" fmla="*/ 531 h 867"/>
              <a:gd name="T4" fmla="*/ 1008 w 2208"/>
              <a:gd name="T5" fmla="*/ 291 h 867"/>
              <a:gd name="T6" fmla="*/ 1188 w 2208"/>
              <a:gd name="T7" fmla="*/ 64 h 867"/>
              <a:gd name="T8" fmla="*/ 1448 w 2208"/>
              <a:gd name="T9" fmla="*/ 646 h 867"/>
              <a:gd name="T10" fmla="*/ 2208 w 2208"/>
              <a:gd name="T11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867">
                <a:moveTo>
                  <a:pt x="0" y="723"/>
                </a:moveTo>
                <a:cubicBezTo>
                  <a:pt x="40" y="691"/>
                  <a:pt x="72" y="603"/>
                  <a:pt x="240" y="531"/>
                </a:cubicBezTo>
                <a:cubicBezTo>
                  <a:pt x="408" y="459"/>
                  <a:pt x="792" y="267"/>
                  <a:pt x="1008" y="291"/>
                </a:cubicBezTo>
                <a:cubicBezTo>
                  <a:pt x="1175" y="272"/>
                  <a:pt x="1100" y="0"/>
                  <a:pt x="1188" y="64"/>
                </a:cubicBezTo>
                <a:cubicBezTo>
                  <a:pt x="1261" y="123"/>
                  <a:pt x="1278" y="512"/>
                  <a:pt x="1448" y="646"/>
                </a:cubicBezTo>
                <a:cubicBezTo>
                  <a:pt x="1648" y="742"/>
                  <a:pt x="2050" y="821"/>
                  <a:pt x="2208" y="86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895600" y="421730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114800" y="383630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2514600" y="452210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800600" y="436970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019800" y="475070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364038" y="3468007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1066800" y="3607707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1447800" y="3607707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2667000" y="3607707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2925763" y="3607707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3352800" y="3607707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4572000" y="3607707"/>
            <a:ext cx="3482975" cy="1327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57150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Place a smooth kernel R</a:t>
            </a:r>
            <a:br>
              <a:rPr lang="en-US" dirty="0" smtClean="0"/>
            </a:br>
            <a:r>
              <a:rPr lang="en-US" dirty="0" smtClean="0"/>
              <a:t>centered on each data point x</a:t>
            </a:r>
            <a:r>
              <a:rPr lang="en-US" baseline="-25000" dirty="0" smtClean="0"/>
              <a:t>i</a:t>
            </a:r>
          </a:p>
          <a:p>
            <a:r>
              <a:rPr lang="en-US" dirty="0" smtClean="0"/>
              <a:t>f(z) = </a:t>
            </a:r>
            <a:r>
              <a:rPr lang="en-US" dirty="0" smtClean="0">
                <a:sym typeface="Symbol"/>
              </a:rPr>
              <a:t>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 R(z, </a:t>
            </a:r>
            <a:r>
              <a:rPr lang="en-US" dirty="0" smtClean="0"/>
              <a:t>x</a:t>
            </a:r>
            <a:r>
              <a:rPr lang="en-US" baseline="-25000" dirty="0" smtClean="0"/>
              <a:t>i</a:t>
            </a:r>
            <a:r>
              <a:rPr lang="en-US" dirty="0" smtClean="0">
                <a:sym typeface="Symbol"/>
              </a:rPr>
              <a:t> )</a:t>
            </a:r>
          </a:p>
          <a:p>
            <a:pPr lvl="1"/>
            <a:r>
              <a:rPr lang="en-US" dirty="0" smtClean="0">
                <a:sym typeface="Symbol"/>
              </a:rPr>
              <a:t>Find weights 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to so f(</a:t>
            </a:r>
            <a:r>
              <a:rPr lang="en-US" dirty="0" smtClean="0"/>
              <a:t>x</a:t>
            </a:r>
            <a:r>
              <a:rPr lang="en-US" baseline="-25000" dirty="0" smtClean="0"/>
              <a:t>i</a:t>
            </a:r>
            <a:r>
              <a:rPr lang="en-US" dirty="0" smtClean="0">
                <a:sym typeface="Symbol"/>
              </a:rPr>
              <a:t>) = </a:t>
            </a:r>
            <a:r>
              <a:rPr lang="en-US" dirty="0" err="1" smtClean="0">
                <a:sym typeface="Symbol"/>
              </a:rPr>
              <a:t>y</a:t>
            </a:r>
            <a:r>
              <a:rPr lang="en-US" baseline="-25000" dirty="0" err="1" smtClean="0"/>
              <a:t>i</a:t>
            </a:r>
            <a:r>
              <a:rPr lang="en-US" dirty="0" smtClean="0">
                <a:sym typeface="Symbol"/>
              </a:rPr>
              <a:t> for all </a:t>
            </a:r>
            <a:r>
              <a:rPr lang="en-US" dirty="0" err="1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.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52400" y="1955800"/>
            <a:ext cx="5867400" cy="124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2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Radial Basis Functions (RBF)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57150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Place a smooth kernel R</a:t>
            </a:r>
            <a:br>
              <a:rPr lang="en-US" dirty="0" smtClean="0"/>
            </a:br>
            <a:r>
              <a:rPr lang="en-US" dirty="0" smtClean="0"/>
              <a:t>centered on each data point x</a:t>
            </a:r>
            <a:r>
              <a:rPr lang="en-US" baseline="-25000" dirty="0" smtClean="0"/>
              <a:t>i</a:t>
            </a:r>
          </a:p>
          <a:p>
            <a:r>
              <a:rPr lang="en-US" dirty="0" smtClean="0"/>
              <a:t>f(z) = </a:t>
            </a:r>
            <a:r>
              <a:rPr lang="en-US" dirty="0" smtClean="0">
                <a:sym typeface="Symbol"/>
              </a:rPr>
              <a:t>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dirty="0" smtClean="0">
                <a:sym typeface="Symbol"/>
              </a:rPr>
              <a:t> R(z, 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 smtClean="0">
                <a:sym typeface="Symbol"/>
              </a:rPr>
              <a:t> )</a:t>
            </a:r>
          </a:p>
          <a:p>
            <a:pPr lvl="1"/>
            <a:r>
              <a:rPr lang="en-US" dirty="0" smtClean="0">
                <a:sym typeface="Symbol"/>
              </a:rPr>
              <a:t>Find weights 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baseline="-25000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to so f(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 smtClean="0">
                <a:sym typeface="Symbol"/>
              </a:rPr>
              <a:t>) = </a:t>
            </a:r>
            <a:r>
              <a:rPr lang="en-US" dirty="0" err="1" smtClean="0">
                <a:sym typeface="Symbol"/>
              </a:rPr>
              <a:t>y</a:t>
            </a:r>
            <a:r>
              <a:rPr lang="en-US" baseline="-25000" dirty="0" err="1"/>
              <a:t>i</a:t>
            </a:r>
            <a:r>
              <a:rPr lang="en-US" dirty="0" smtClean="0">
                <a:sym typeface="Symbol"/>
              </a:rPr>
              <a:t> for all </a:t>
            </a:r>
            <a:r>
              <a:rPr lang="en-US" dirty="0" err="1" smtClean="0">
                <a:sym typeface="Symbol"/>
              </a:rPr>
              <a:t>i</a:t>
            </a:r>
            <a:endParaRPr lang="en-US" dirty="0"/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6324600" y="1143000"/>
            <a:ext cx="2133600" cy="81280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" name="Line 4"/>
          <p:cNvSpPr>
            <a:spLocks noChangeShapeType="1"/>
          </p:cNvSpPr>
          <p:nvPr/>
        </p:nvSpPr>
        <p:spPr bwMode="auto">
          <a:xfrm flipV="1">
            <a:off x="2590800" y="3675063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 flipV="1">
            <a:off x="2362200" y="4970463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" name="Freeform 6"/>
          <p:cNvSpPr>
            <a:spLocks/>
          </p:cNvSpPr>
          <p:nvPr/>
        </p:nvSpPr>
        <p:spPr bwMode="auto">
          <a:xfrm>
            <a:off x="2590800" y="3441701"/>
            <a:ext cx="3505200" cy="1376362"/>
          </a:xfrm>
          <a:custGeom>
            <a:avLst/>
            <a:gdLst>
              <a:gd name="T0" fmla="*/ 0 w 2208"/>
              <a:gd name="T1" fmla="*/ 723 h 867"/>
              <a:gd name="T2" fmla="*/ 240 w 2208"/>
              <a:gd name="T3" fmla="*/ 531 h 867"/>
              <a:gd name="T4" fmla="*/ 1008 w 2208"/>
              <a:gd name="T5" fmla="*/ 291 h 867"/>
              <a:gd name="T6" fmla="*/ 1188 w 2208"/>
              <a:gd name="T7" fmla="*/ 64 h 867"/>
              <a:gd name="T8" fmla="*/ 1448 w 2208"/>
              <a:gd name="T9" fmla="*/ 646 h 867"/>
              <a:gd name="T10" fmla="*/ 2208 w 2208"/>
              <a:gd name="T11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867">
                <a:moveTo>
                  <a:pt x="0" y="723"/>
                </a:moveTo>
                <a:cubicBezTo>
                  <a:pt x="40" y="691"/>
                  <a:pt x="72" y="603"/>
                  <a:pt x="240" y="531"/>
                </a:cubicBezTo>
                <a:cubicBezTo>
                  <a:pt x="408" y="459"/>
                  <a:pt x="792" y="267"/>
                  <a:pt x="1008" y="291"/>
                </a:cubicBezTo>
                <a:cubicBezTo>
                  <a:pt x="1175" y="272"/>
                  <a:pt x="1100" y="0"/>
                  <a:pt x="1188" y="64"/>
                </a:cubicBezTo>
                <a:cubicBezTo>
                  <a:pt x="1261" y="123"/>
                  <a:pt x="1278" y="512"/>
                  <a:pt x="1448" y="646"/>
                </a:cubicBezTo>
                <a:cubicBezTo>
                  <a:pt x="1648" y="742"/>
                  <a:pt x="2050" y="821"/>
                  <a:pt x="2208" y="86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" name="Oval 7"/>
          <p:cNvSpPr>
            <a:spLocks noChangeArrowheads="1"/>
          </p:cNvSpPr>
          <p:nvPr/>
        </p:nvSpPr>
        <p:spPr bwMode="auto">
          <a:xfrm>
            <a:off x="2895600" y="420846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4114800" y="382746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514600" y="451326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1" name="Oval 10"/>
          <p:cNvSpPr>
            <a:spLocks noChangeArrowheads="1"/>
          </p:cNvSpPr>
          <p:nvPr/>
        </p:nvSpPr>
        <p:spPr bwMode="auto">
          <a:xfrm>
            <a:off x="4800600" y="436086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6019800" y="474186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" name="Oval 12"/>
          <p:cNvSpPr>
            <a:spLocks noChangeArrowheads="1"/>
          </p:cNvSpPr>
          <p:nvPr/>
        </p:nvSpPr>
        <p:spPr bwMode="auto">
          <a:xfrm>
            <a:off x="4364038" y="3459163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" name="Freeform 14"/>
          <p:cNvSpPr>
            <a:spLocks/>
          </p:cNvSpPr>
          <p:nvPr/>
        </p:nvSpPr>
        <p:spPr bwMode="auto">
          <a:xfrm>
            <a:off x="1066800" y="4741863"/>
            <a:ext cx="3482975" cy="184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5" name="Freeform 15"/>
          <p:cNvSpPr>
            <a:spLocks/>
          </p:cNvSpPr>
          <p:nvPr/>
        </p:nvSpPr>
        <p:spPr bwMode="auto">
          <a:xfrm>
            <a:off x="1447800" y="4437063"/>
            <a:ext cx="3482975" cy="488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" name="Freeform 16"/>
          <p:cNvSpPr>
            <a:spLocks/>
          </p:cNvSpPr>
          <p:nvPr/>
        </p:nvSpPr>
        <p:spPr bwMode="auto">
          <a:xfrm>
            <a:off x="2667000" y="4132263"/>
            <a:ext cx="3482975" cy="7937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" name="Freeform 17"/>
          <p:cNvSpPr>
            <a:spLocks/>
          </p:cNvSpPr>
          <p:nvPr/>
        </p:nvSpPr>
        <p:spPr bwMode="auto">
          <a:xfrm>
            <a:off x="2925763" y="3903663"/>
            <a:ext cx="3482975" cy="10223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8" name="Freeform 18"/>
          <p:cNvSpPr>
            <a:spLocks/>
          </p:cNvSpPr>
          <p:nvPr/>
        </p:nvSpPr>
        <p:spPr bwMode="auto">
          <a:xfrm>
            <a:off x="3352800" y="4818063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9" name="Freeform 19"/>
          <p:cNvSpPr>
            <a:spLocks/>
          </p:cNvSpPr>
          <p:nvPr/>
        </p:nvSpPr>
        <p:spPr bwMode="auto">
          <a:xfrm>
            <a:off x="4572000" y="4818063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0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Kernel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571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Many choices for what kernel function to use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2629" y="1650125"/>
            <a:ext cx="4711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 option to use is an inverse multi-quadric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67375" cy="15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3897086"/>
            <a:ext cx="2353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Notice </a:t>
            </a:r>
            <a:r>
              <a:rPr lang="en-US" b="1" i="1" dirty="0" smtClean="0"/>
              <a:t>c</a:t>
            </a:r>
            <a:r>
              <a:rPr lang="en-US" dirty="0" smtClean="0"/>
              <a:t> controls falloff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69571" y="4266418"/>
            <a:ext cx="482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Easy choice is to pick a constant </a:t>
            </a:r>
            <a:r>
              <a:rPr lang="en-US" b="1" i="1" dirty="0" smtClean="0"/>
              <a:t>c</a:t>
            </a:r>
            <a:r>
              <a:rPr lang="en-US" dirty="0" smtClean="0"/>
              <a:t> for every kernel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4150" y="4876800"/>
            <a:ext cx="4857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 option</a:t>
            </a:r>
          </a:p>
          <a:p>
            <a:r>
              <a:rPr lang="en-US" dirty="0" smtClean="0"/>
              <a:t>   For each kernel select a unique </a:t>
            </a:r>
            <a:r>
              <a:rPr lang="en-US" b="1" i="1" dirty="0" smtClean="0"/>
              <a:t>c</a:t>
            </a:r>
            <a:r>
              <a:rPr lang="en-US" dirty="0" smtClean="0"/>
              <a:t> such that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i="1" dirty="0" smtClean="0"/>
              <a:t>c</a:t>
            </a:r>
            <a:r>
              <a:rPr lang="en-US" dirty="0" smtClean="0"/>
              <a:t> is the squared distance to the nearest other </a:t>
            </a:r>
            <a:r>
              <a:rPr lang="en-US" b="1" i="1" dirty="0" err="1" smtClean="0"/>
              <a:t>x</a:t>
            </a:r>
            <a:r>
              <a:rPr lang="en-US" b="1" i="1" baseline="-25000" dirty="0" err="1" smtClean="0"/>
              <a:t>j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3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Kernel Options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1"/>
                <a:ext cx="8229600" cy="4267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Gaussians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sSup>
                            <m:sSupPr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/>
                            </a:rPr>
                            <m:t>/2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Thin plate splines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𝑟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4"/>
                <a:r>
                  <a:rPr lang="en-US" i="1" dirty="0" smtClean="0"/>
                  <a:t>Aside:</a:t>
                </a:r>
              </a:p>
              <a:p>
                <a:pPr lvl="5"/>
                <a:r>
                  <a:rPr lang="en-US" i="1" dirty="0" smtClean="0"/>
                  <a:t>May want or need to add a global polynomial term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1"/>
                <a:ext cx="8229600" cy="4267200"/>
              </a:xfrm>
              <a:blipFill rotWithShape="1">
                <a:blip r:embed="rId2"/>
                <a:stretch>
                  <a:fillRect l="-1630" t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31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the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f(z) = </a:t>
            </a:r>
            <a:r>
              <a:rPr lang="en-US" dirty="0">
                <a:sym typeface="Symbol"/>
              </a:rPr>
              <a:t></a:t>
            </a:r>
            <a:r>
              <a:rPr lang="en-US" baseline="-25000" dirty="0" err="1">
                <a:sym typeface="Symbol"/>
              </a:rPr>
              <a:t>i</a:t>
            </a:r>
            <a:r>
              <a:rPr lang="en-US" dirty="0">
                <a:sym typeface="Symbol"/>
              </a:rPr>
              <a:t> R(z, 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)</a:t>
            </a:r>
          </a:p>
          <a:p>
            <a:r>
              <a:rPr lang="en-US" dirty="0" smtClean="0">
                <a:sym typeface="Symbol"/>
              </a:rPr>
              <a:t>N equations</a:t>
            </a:r>
          </a:p>
          <a:p>
            <a:pPr lvl="1"/>
            <a:r>
              <a:rPr lang="en-US" dirty="0" smtClean="0">
                <a:sym typeface="Symbol"/>
              </a:rPr>
              <a:t>for each j, f(</a:t>
            </a:r>
            <a:r>
              <a:rPr lang="en-US" dirty="0" err="1" smtClean="0">
                <a:sym typeface="Symbol"/>
              </a:rPr>
              <a:t>x</a:t>
            </a:r>
            <a:r>
              <a:rPr lang="en-US" baseline="-25000" dirty="0" err="1">
                <a:sym typeface="Symbol"/>
              </a:rPr>
              <a:t>j</a:t>
            </a:r>
            <a:r>
              <a:rPr lang="en-US" dirty="0" smtClean="0">
                <a:sym typeface="Symbol"/>
              </a:rPr>
              <a:t>) = </a:t>
            </a:r>
            <a:r>
              <a:rPr lang="en-US" dirty="0" err="1" smtClean="0">
                <a:sym typeface="Symbol"/>
              </a:rPr>
              <a:t>y</a:t>
            </a:r>
            <a:r>
              <a:rPr lang="en-US" baseline="-25000" dirty="0" err="1" smtClean="0">
                <a:sym typeface="Symbol"/>
              </a:rPr>
              <a:t>j</a:t>
            </a:r>
            <a:r>
              <a:rPr lang="en-US" dirty="0" smtClean="0">
                <a:sym typeface="Symbol"/>
              </a:rPr>
              <a:t/>
            </a:r>
            <a:br>
              <a:rPr lang="en-US" dirty="0" smtClean="0">
                <a:sym typeface="Symbol"/>
              </a:rPr>
            </a:br>
            <a:r>
              <a:rPr lang="en-US" dirty="0" smtClean="0">
                <a:sym typeface="Symbol"/>
              </a:rPr>
              <a:t>			      </a:t>
            </a:r>
            <a:r>
              <a:rPr lang="en-US" dirty="0" err="1" smtClean="0">
                <a:sym typeface="Symbol"/>
              </a:rPr>
              <a:t>y</a:t>
            </a:r>
            <a:r>
              <a:rPr lang="en-US" baseline="-25000" dirty="0" err="1">
                <a:sym typeface="Symbol"/>
              </a:rPr>
              <a:t>j</a:t>
            </a:r>
            <a:r>
              <a:rPr lang="en-US" dirty="0" smtClean="0">
                <a:sym typeface="Symbol"/>
              </a:rPr>
              <a:t> = </a:t>
            </a:r>
            <a:r>
              <a:rPr lang="en-US" dirty="0">
                <a:sym typeface="Symbol"/>
              </a:rPr>
              <a:t></a:t>
            </a:r>
            <a:r>
              <a:rPr lang="en-US" baseline="-25000" dirty="0" err="1">
                <a:sym typeface="Symbol"/>
              </a:rPr>
              <a:t>i</a:t>
            </a:r>
            <a:r>
              <a:rPr lang="en-US" dirty="0">
                <a:sym typeface="Symbol"/>
              </a:rPr>
              <a:t> R(z, 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)</a:t>
            </a:r>
          </a:p>
          <a:p>
            <a:r>
              <a:rPr lang="en-US" dirty="0" smtClean="0">
                <a:sym typeface="Symbol"/>
              </a:rPr>
              <a:t>N unknowns: </a:t>
            </a:r>
            <a:r>
              <a:rPr lang="en-US" baseline="-25000" dirty="0" err="1" smtClean="0">
                <a:sym typeface="Symbol"/>
              </a:rPr>
              <a:t>i</a:t>
            </a:r>
            <a:r>
              <a:rPr lang="en-US" dirty="0">
                <a:sym typeface="Symbol"/>
              </a:rPr>
              <a:t> .</a:t>
            </a:r>
            <a:endParaRPr lang="en-US" dirty="0" smtClean="0">
              <a:sym typeface="Symbol"/>
            </a:endParaRPr>
          </a:p>
          <a:p>
            <a:pPr lvl="1"/>
            <a:r>
              <a:rPr lang="en-US" dirty="0" smtClean="0"/>
              <a:t>Invert the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10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of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609600"/>
          </a:xfrm>
        </p:spPr>
        <p:txBody>
          <a:bodyPr/>
          <a:lstStyle/>
          <a:p>
            <a:r>
              <a:rPr lang="en-US" dirty="0"/>
              <a:t>f(z) = </a:t>
            </a:r>
            <a:r>
              <a:rPr lang="en-US" dirty="0">
                <a:sym typeface="Symbol"/>
              </a:rPr>
              <a:t></a:t>
            </a:r>
            <a:r>
              <a:rPr lang="en-US" baseline="-25000" dirty="0" err="1">
                <a:sym typeface="Symbol"/>
              </a:rPr>
              <a:t>i</a:t>
            </a:r>
            <a:r>
              <a:rPr lang="en-US" dirty="0">
                <a:sym typeface="Symbol"/>
              </a:rPr>
              <a:t> R(z, 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>
                <a:sym typeface="Symbol"/>
              </a:rPr>
              <a:t> )</a:t>
            </a: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2590800" y="4535488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2362200" y="5830888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2590800" y="4302126"/>
            <a:ext cx="3505200" cy="1376362"/>
          </a:xfrm>
          <a:custGeom>
            <a:avLst/>
            <a:gdLst>
              <a:gd name="T0" fmla="*/ 0 w 2208"/>
              <a:gd name="T1" fmla="*/ 723 h 867"/>
              <a:gd name="T2" fmla="*/ 240 w 2208"/>
              <a:gd name="T3" fmla="*/ 531 h 867"/>
              <a:gd name="T4" fmla="*/ 1008 w 2208"/>
              <a:gd name="T5" fmla="*/ 291 h 867"/>
              <a:gd name="T6" fmla="*/ 1188 w 2208"/>
              <a:gd name="T7" fmla="*/ 64 h 867"/>
              <a:gd name="T8" fmla="*/ 1448 w 2208"/>
              <a:gd name="T9" fmla="*/ 646 h 867"/>
              <a:gd name="T10" fmla="*/ 2208 w 2208"/>
              <a:gd name="T11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867">
                <a:moveTo>
                  <a:pt x="0" y="723"/>
                </a:moveTo>
                <a:cubicBezTo>
                  <a:pt x="40" y="691"/>
                  <a:pt x="72" y="603"/>
                  <a:pt x="240" y="531"/>
                </a:cubicBezTo>
                <a:cubicBezTo>
                  <a:pt x="408" y="459"/>
                  <a:pt x="792" y="267"/>
                  <a:pt x="1008" y="291"/>
                </a:cubicBezTo>
                <a:cubicBezTo>
                  <a:pt x="1175" y="272"/>
                  <a:pt x="1100" y="0"/>
                  <a:pt x="1188" y="64"/>
                </a:cubicBezTo>
                <a:cubicBezTo>
                  <a:pt x="1261" y="123"/>
                  <a:pt x="1278" y="512"/>
                  <a:pt x="1448" y="646"/>
                </a:cubicBezTo>
                <a:cubicBezTo>
                  <a:pt x="1648" y="742"/>
                  <a:pt x="2050" y="821"/>
                  <a:pt x="2208" y="86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895600" y="50688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4114800" y="46878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514600" y="53736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800600" y="52212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6019800" y="56022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364038" y="43195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1066800" y="5602288"/>
            <a:ext cx="3482975" cy="184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1447800" y="5297488"/>
            <a:ext cx="3482975" cy="488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2667000" y="4992688"/>
            <a:ext cx="3482975" cy="7937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2925763" y="4764088"/>
            <a:ext cx="3482975" cy="10223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3352800" y="5678488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4572000" y="5678488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19200" y="1905000"/>
            <a:ext cx="5661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Note, at a given data point</a:t>
            </a:r>
          </a:p>
          <a:p>
            <a:r>
              <a:rPr lang="en-US" dirty="0" smtClean="0"/>
              <a:t>the influence of each function is NON-ZERO EVERYWHERE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the values of the other bases are not zero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952809" y="2828330"/>
            <a:ext cx="4099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different from interpolation splines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know the neighborhood of influence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535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1D Scattered Data Interpolation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32527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Sparse input/output pairs:  x</a:t>
            </a:r>
            <a:r>
              <a:rPr lang="en-US" baseline="-25000" dirty="0" smtClean="0"/>
              <a:t>i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i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non-uniform sampling</a:t>
            </a:r>
          </a:p>
          <a:p>
            <a:pPr lvl="1"/>
            <a:endParaRPr lang="en-US" dirty="0"/>
          </a:p>
          <a:p>
            <a:r>
              <a:rPr lang="en-US" dirty="0" smtClean="0"/>
              <a:t>Radial Basis Functions (RBFs)</a:t>
            </a:r>
          </a:p>
          <a:p>
            <a:pPr lvl="1"/>
            <a:r>
              <a:rPr lang="en-US" dirty="0" smtClean="0"/>
              <a:t>Weighted sum of kernels R centered at data points</a:t>
            </a:r>
          </a:p>
          <a:p>
            <a:pPr lvl="2"/>
            <a:r>
              <a:rPr lang="en-US" dirty="0"/>
              <a:t>f(z) = </a:t>
            </a:r>
            <a:r>
              <a:rPr lang="en-US" dirty="0">
                <a:sym typeface="Symbol"/>
              </a:rPr>
              <a:t></a:t>
            </a:r>
            <a:r>
              <a:rPr lang="en-US" baseline="-25000" dirty="0" err="1">
                <a:sym typeface="Symbol"/>
              </a:rPr>
              <a:t>i</a:t>
            </a:r>
            <a:r>
              <a:rPr lang="en-US" dirty="0">
                <a:sym typeface="Symbol"/>
              </a:rPr>
              <a:t> R(z, </a:t>
            </a:r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>
                <a:sym typeface="Symbol"/>
              </a:rPr>
              <a:t> </a:t>
            </a:r>
            <a:r>
              <a:rPr lang="en-US" dirty="0" smtClean="0">
                <a:sym typeface="Symbol"/>
              </a:rPr>
              <a:t>)</a:t>
            </a:r>
          </a:p>
          <a:p>
            <a:pPr lvl="1"/>
            <a:r>
              <a:rPr lang="en-US" dirty="0" smtClean="0">
                <a:sym typeface="Symbol"/>
              </a:rPr>
              <a:t>Compute the weights </a:t>
            </a:r>
            <a:r>
              <a:rPr lang="en-US" dirty="0">
                <a:sym typeface="Symbol"/>
              </a:rPr>
              <a:t></a:t>
            </a:r>
            <a:r>
              <a:rPr lang="en-US" baseline="-25000" dirty="0" err="1">
                <a:sym typeface="Symbol"/>
              </a:rPr>
              <a:t>i</a:t>
            </a:r>
            <a:r>
              <a:rPr lang="en-US" dirty="0" smtClean="0">
                <a:sym typeface="Symbol"/>
              </a:rPr>
              <a:t>, by enforcing interpolation</a:t>
            </a:r>
          </a:p>
          <a:p>
            <a:pPr lvl="2"/>
            <a:r>
              <a:rPr lang="en-US" dirty="0" smtClean="0">
                <a:sym typeface="Symbol"/>
              </a:rPr>
              <a:t>f(</a:t>
            </a:r>
            <a:r>
              <a:rPr lang="en-US" dirty="0" err="1" smtClean="0">
                <a:sym typeface="Symbol"/>
              </a:rPr>
              <a:t>x</a:t>
            </a:r>
            <a:r>
              <a:rPr lang="en-US" baseline="-25000" dirty="0" err="1" smtClean="0">
                <a:sym typeface="Symbol"/>
              </a:rPr>
              <a:t>j</a:t>
            </a:r>
            <a:r>
              <a:rPr lang="en-US" dirty="0" smtClean="0">
                <a:sym typeface="Symbol"/>
              </a:rPr>
              <a:t>) = </a:t>
            </a:r>
            <a:r>
              <a:rPr lang="en-US" dirty="0" err="1" smtClean="0">
                <a:sym typeface="Symbol"/>
              </a:rPr>
              <a:t>y</a:t>
            </a:r>
            <a:r>
              <a:rPr lang="en-US" baseline="-25000" dirty="0" err="1" smtClean="0">
                <a:sym typeface="Symbol"/>
              </a:rPr>
              <a:t>j</a:t>
            </a:r>
            <a:r>
              <a:rPr lang="en-US" dirty="0" smtClean="0">
                <a:sym typeface="Symbol"/>
              </a:rPr>
              <a:t> .</a:t>
            </a:r>
          </a:p>
          <a:p>
            <a:pPr lvl="2"/>
            <a:r>
              <a:rPr lang="en-US" dirty="0" smtClean="0">
                <a:sym typeface="Symbol"/>
              </a:rPr>
              <a:t>Simple linear system</a:t>
            </a:r>
            <a:endParaRPr lang="en-US" dirty="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2590800" y="4535488"/>
            <a:ext cx="0" cy="1447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2362200" y="5830888"/>
            <a:ext cx="396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2590800" y="4302126"/>
            <a:ext cx="3505200" cy="1376362"/>
          </a:xfrm>
          <a:custGeom>
            <a:avLst/>
            <a:gdLst>
              <a:gd name="T0" fmla="*/ 0 w 2208"/>
              <a:gd name="T1" fmla="*/ 723 h 867"/>
              <a:gd name="T2" fmla="*/ 240 w 2208"/>
              <a:gd name="T3" fmla="*/ 531 h 867"/>
              <a:gd name="T4" fmla="*/ 1008 w 2208"/>
              <a:gd name="T5" fmla="*/ 291 h 867"/>
              <a:gd name="T6" fmla="*/ 1188 w 2208"/>
              <a:gd name="T7" fmla="*/ 64 h 867"/>
              <a:gd name="T8" fmla="*/ 1448 w 2208"/>
              <a:gd name="T9" fmla="*/ 646 h 867"/>
              <a:gd name="T10" fmla="*/ 2208 w 2208"/>
              <a:gd name="T11" fmla="*/ 867 h 8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208" h="867">
                <a:moveTo>
                  <a:pt x="0" y="723"/>
                </a:moveTo>
                <a:cubicBezTo>
                  <a:pt x="40" y="691"/>
                  <a:pt x="72" y="603"/>
                  <a:pt x="240" y="531"/>
                </a:cubicBezTo>
                <a:cubicBezTo>
                  <a:pt x="408" y="459"/>
                  <a:pt x="792" y="267"/>
                  <a:pt x="1008" y="291"/>
                </a:cubicBezTo>
                <a:cubicBezTo>
                  <a:pt x="1175" y="272"/>
                  <a:pt x="1100" y="0"/>
                  <a:pt x="1188" y="64"/>
                </a:cubicBezTo>
                <a:cubicBezTo>
                  <a:pt x="1261" y="123"/>
                  <a:pt x="1278" y="512"/>
                  <a:pt x="1448" y="646"/>
                </a:cubicBezTo>
                <a:cubicBezTo>
                  <a:pt x="1648" y="742"/>
                  <a:pt x="2050" y="821"/>
                  <a:pt x="2208" y="867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2895600" y="50688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4114800" y="46878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2514600" y="53736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4800600" y="52212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6019800" y="56022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364038" y="4319588"/>
            <a:ext cx="152400" cy="1524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" name="Freeform 14"/>
          <p:cNvSpPr>
            <a:spLocks/>
          </p:cNvSpPr>
          <p:nvPr/>
        </p:nvSpPr>
        <p:spPr bwMode="auto">
          <a:xfrm>
            <a:off x="1066800" y="5602288"/>
            <a:ext cx="3482975" cy="1841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1447800" y="5297488"/>
            <a:ext cx="3482975" cy="488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Freeform 16"/>
          <p:cNvSpPr>
            <a:spLocks/>
          </p:cNvSpPr>
          <p:nvPr/>
        </p:nvSpPr>
        <p:spPr bwMode="auto">
          <a:xfrm>
            <a:off x="2667000" y="4992688"/>
            <a:ext cx="3482975" cy="7937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2925763" y="4764088"/>
            <a:ext cx="3482975" cy="10223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Freeform 18"/>
          <p:cNvSpPr>
            <a:spLocks/>
          </p:cNvSpPr>
          <p:nvPr/>
        </p:nvSpPr>
        <p:spPr bwMode="auto">
          <a:xfrm>
            <a:off x="3352800" y="5678488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4572000" y="5678488"/>
            <a:ext cx="3482975" cy="107950"/>
          </a:xfrm>
          <a:custGeom>
            <a:avLst/>
            <a:gdLst>
              <a:gd name="T0" fmla="*/ 0 w 2194"/>
              <a:gd name="T1" fmla="*/ 813 h 836"/>
              <a:gd name="T2" fmla="*/ 703 w 2194"/>
              <a:gd name="T3" fmla="*/ 606 h 836"/>
              <a:gd name="T4" fmla="*/ 958 w 2194"/>
              <a:gd name="T5" fmla="*/ 3 h 836"/>
              <a:gd name="T6" fmla="*/ 1215 w 2194"/>
              <a:gd name="T7" fmla="*/ 623 h 836"/>
              <a:gd name="T8" fmla="*/ 2194 w 2194"/>
              <a:gd name="T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94" h="836">
                <a:moveTo>
                  <a:pt x="0" y="813"/>
                </a:moveTo>
                <a:cubicBezTo>
                  <a:pt x="117" y="779"/>
                  <a:pt x="543" y="741"/>
                  <a:pt x="703" y="606"/>
                </a:cubicBezTo>
                <a:cubicBezTo>
                  <a:pt x="863" y="471"/>
                  <a:pt x="873" y="0"/>
                  <a:pt x="958" y="3"/>
                </a:cubicBezTo>
                <a:cubicBezTo>
                  <a:pt x="1043" y="6"/>
                  <a:pt x="1009" y="484"/>
                  <a:pt x="1215" y="623"/>
                </a:cubicBezTo>
                <a:cubicBezTo>
                  <a:pt x="1421" y="762"/>
                  <a:pt x="1990" y="792"/>
                  <a:pt x="2194" y="836"/>
                </a:cubicBezTo>
              </a:path>
            </a:pathLst>
          </a:custGeom>
          <a:noFill/>
          <a:ln w="28575" cap="flat" cmpd="sng">
            <a:solidFill>
              <a:srgbClr val="CC00CC">
                <a:alpha val="31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RBF warping: 2D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Think vector functions</a:t>
            </a:r>
          </a:p>
          <a:p>
            <a:pPr lvl="1"/>
            <a:r>
              <a:rPr lang="en-US" dirty="0" smtClean="0"/>
              <a:t>f was R</a:t>
            </a:r>
            <a:r>
              <a:rPr lang="en-US" dirty="0" smtClean="0">
                <a:sym typeface="Wingdings" panose="05000000000000000000" pitchFamily="2" charset="2"/>
              </a:rPr>
              <a:t>R, is now R</a:t>
            </a:r>
            <a:r>
              <a:rPr lang="en-US" baseline="30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 R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.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Still have N data points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x</a:t>
            </a:r>
            <a:r>
              <a:rPr lang="en-US" baseline="-25000" dirty="0" smtClean="0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 and </a:t>
            </a:r>
            <a:r>
              <a:rPr lang="en-US" dirty="0" err="1" smtClean="0">
                <a:sym typeface="Wingdings" panose="05000000000000000000" pitchFamily="2" charset="2"/>
              </a:rPr>
              <a:t>y</a:t>
            </a:r>
            <a:r>
              <a:rPr lang="en-US" baseline="-25000" dirty="0" err="1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 are now 2D vectors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Use 2D kernels at each data point </a:t>
            </a:r>
            <a:r>
              <a:rPr lang="en-US" sz="1700" i="1" dirty="0" smtClean="0">
                <a:sym typeface="Wingdings" panose="05000000000000000000" pitchFamily="2" charset="2"/>
              </a:rPr>
              <a:t>(think cone-like)</a:t>
            </a:r>
            <a:endParaRPr lang="en-US" i="1" dirty="0" smtClean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The weights, </a:t>
            </a:r>
            <a:r>
              <a:rPr lang="en-US" dirty="0" smtClean="0">
                <a:sym typeface="Symbol"/>
              </a:rPr>
              <a:t></a:t>
            </a:r>
            <a:r>
              <a:rPr lang="en-US" baseline="-25000" dirty="0" err="1">
                <a:sym typeface="Wingdings" panose="05000000000000000000" pitchFamily="2" charset="2"/>
              </a:rPr>
              <a:t>i</a:t>
            </a:r>
            <a:r>
              <a:rPr lang="en-US" dirty="0" smtClean="0">
                <a:sym typeface="Wingdings" panose="05000000000000000000" pitchFamily="2" charset="2"/>
              </a:rPr>
              <a:t>, are also 2D vectors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Solve a linear system of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2N equations and 2N unknowns</a:t>
            </a:r>
            <a:endParaRPr lang="en-US" dirty="0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7391400" y="3505200"/>
            <a:ext cx="677222" cy="460816"/>
            <a:chOff x="6433450" y="1994824"/>
            <a:chExt cx="2163763" cy="1543050"/>
          </a:xfrm>
        </p:grpSpPr>
        <p:pic>
          <p:nvPicPr>
            <p:cNvPr id="5" name="Picture 60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19"/>
            <p:cNvCxnSpPr>
              <a:cxnSpLocks noChangeShapeType="1"/>
            </p:cNvCxnSpPr>
            <p:nvPr>
              <p:custDataLst>
                <p:tags r:id="rId2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Straight Connector 24"/>
            <p:cNvCxnSpPr>
              <a:cxnSpLocks noChangeShapeType="1"/>
            </p:cNvCxnSpPr>
            <p:nvPr>
              <p:custDataLst>
                <p:tags r:id="rId3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Straight Connector 26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Connector 28"/>
            <p:cNvCxnSpPr>
              <a:cxnSpLocks noChangeShapeType="1"/>
            </p:cNvCxnSpPr>
            <p:nvPr>
              <p:custDataLst>
                <p:tags r:id="rId5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41608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077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5374" y="5347462"/>
            <a:ext cx="328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Still may have folding problems…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22571" r="7715" b="21048"/>
          <a:stretch>
            <a:fillRect/>
          </a:stretch>
        </p:blipFill>
        <p:spPr bwMode="auto">
          <a:xfrm>
            <a:off x="4062974" y="5564003"/>
            <a:ext cx="1181100" cy="58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RBF: Further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18287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Students are encouraged to perform further investigations using RBFs</a:t>
            </a:r>
          </a:p>
          <a:p>
            <a:pPr lvl="1"/>
            <a:r>
              <a:rPr lang="en-US" dirty="0" smtClean="0"/>
              <a:t>Contrasting with the spline interpolation methods</a:t>
            </a:r>
          </a:p>
          <a:p>
            <a:pPr lvl="1"/>
            <a:r>
              <a:rPr lang="en-US" dirty="0" smtClean="0"/>
              <a:t>Discover other applications/uses of RBFs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364" y="4655955"/>
            <a:ext cx="31781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Bishop, C.M. (1995). </a:t>
            </a:r>
            <a:endParaRPr lang="en-US" sz="1400" dirty="0" smtClean="0"/>
          </a:p>
          <a:p>
            <a:r>
              <a:rPr lang="en-US" sz="1400" dirty="0" smtClean="0"/>
              <a:t>Neural </a:t>
            </a:r>
            <a:r>
              <a:rPr lang="en-US" sz="1400" dirty="0"/>
              <a:t>networks for pattern recognition, </a:t>
            </a:r>
            <a:endParaRPr lang="en-US" sz="1400" dirty="0" smtClean="0"/>
          </a:p>
          <a:p>
            <a:r>
              <a:rPr lang="en-US" sz="1400" dirty="0" smtClean="0"/>
              <a:t>Oxford: Clarendon Press.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09364" y="3036547"/>
            <a:ext cx="36421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 Boor, C. (1978). </a:t>
            </a:r>
            <a:endParaRPr lang="en-US" sz="1400" dirty="0" smtClean="0"/>
          </a:p>
          <a:p>
            <a:r>
              <a:rPr lang="en-US" sz="1400" dirty="0" smtClean="0"/>
              <a:t>A </a:t>
            </a:r>
            <a:r>
              <a:rPr lang="en-US" sz="1400" dirty="0"/>
              <a:t>practical guide to splines, New York: Springer </a:t>
            </a:r>
            <a:endParaRPr lang="en-US" sz="1400" dirty="0" smtClean="0"/>
          </a:p>
          <a:p>
            <a:r>
              <a:rPr lang="en-US" sz="1400" dirty="0" err="1" smtClean="0"/>
              <a:t>Verlag</a:t>
            </a:r>
            <a:r>
              <a:rPr lang="en-US" sz="140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90691" y="3772032"/>
            <a:ext cx="47693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Turk,G.and</a:t>
            </a:r>
            <a:r>
              <a:rPr lang="en-US" sz="1400" dirty="0"/>
              <a:t> O’Brien, J. 1999. Shape transformation using </a:t>
            </a:r>
            <a:endParaRPr lang="en-US" sz="1400" dirty="0" smtClean="0"/>
          </a:p>
          <a:p>
            <a:r>
              <a:rPr lang="en-US" sz="1400" dirty="0" err="1" smtClean="0"/>
              <a:t>variational</a:t>
            </a:r>
            <a:r>
              <a:rPr lang="en-US" sz="1400" dirty="0" smtClean="0"/>
              <a:t> </a:t>
            </a:r>
            <a:r>
              <a:rPr lang="en-US" sz="1400" dirty="0"/>
              <a:t>implicit </a:t>
            </a:r>
            <a:r>
              <a:rPr lang="en-US" sz="1400" dirty="0" smtClean="0"/>
              <a:t>functions. Computer </a:t>
            </a:r>
            <a:r>
              <a:rPr lang="en-US" sz="1400" dirty="0"/>
              <a:t>Graphics Proceedings, </a:t>
            </a:r>
            <a:endParaRPr lang="en-US" sz="1400" dirty="0" smtClean="0"/>
          </a:p>
          <a:p>
            <a:r>
              <a:rPr lang="en-US" sz="1400" dirty="0" smtClean="0"/>
              <a:t>Annual </a:t>
            </a:r>
            <a:r>
              <a:rPr lang="en-US" sz="1400" dirty="0"/>
              <a:t>Conference Series (SIGGRAPH 1999), 335–342.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364" y="3776783"/>
            <a:ext cx="33959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Brenner, S and Scott, L (1994). </a:t>
            </a:r>
            <a:endParaRPr lang="en-US" sz="1400" dirty="0" smtClean="0"/>
          </a:p>
          <a:p>
            <a:r>
              <a:rPr lang="en-US" sz="1400" dirty="0" smtClean="0"/>
              <a:t>The </a:t>
            </a:r>
            <a:r>
              <a:rPr lang="en-US" sz="1400" dirty="0"/>
              <a:t>mathematical theory of finite elements </a:t>
            </a:r>
            <a:endParaRPr lang="en-US" sz="1400" dirty="0" smtClean="0"/>
          </a:p>
          <a:p>
            <a:r>
              <a:rPr lang="en-US" sz="1400" dirty="0" smtClean="0"/>
              <a:t>Springer</a:t>
            </a:r>
            <a:r>
              <a:rPr lang="en-US" sz="1400" dirty="0"/>
              <a:t>, </a:t>
            </a:r>
            <a:r>
              <a:rPr lang="en-US" sz="1400" dirty="0" smtClean="0"/>
              <a:t>New </a:t>
            </a:r>
            <a:r>
              <a:rPr lang="en-US" sz="1400" dirty="0"/>
              <a:t>York.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9364" y="5458191"/>
            <a:ext cx="3538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Powell, M J D (1997). </a:t>
            </a:r>
            <a:endParaRPr lang="en-US" sz="1400" dirty="0" smtClean="0"/>
          </a:p>
          <a:p>
            <a:r>
              <a:rPr lang="en-US" sz="1400" dirty="0" smtClean="0"/>
              <a:t>A </a:t>
            </a:r>
            <a:r>
              <a:rPr lang="en-US" sz="1400" dirty="0"/>
              <a:t>new iterative algorithm for thin plate spline </a:t>
            </a:r>
            <a:endParaRPr lang="en-US" sz="1400" dirty="0" smtClean="0"/>
          </a:p>
          <a:p>
            <a:r>
              <a:rPr lang="en-US" sz="1400" dirty="0" smtClean="0"/>
              <a:t>interpolation in </a:t>
            </a:r>
            <a:r>
              <a:rPr lang="en-US" sz="1400" dirty="0"/>
              <a:t>two </a:t>
            </a:r>
            <a:r>
              <a:rPr lang="en-US" sz="1400" dirty="0" smtClean="0"/>
              <a:t>dimensions, </a:t>
            </a:r>
            <a:r>
              <a:rPr lang="en-US" sz="1400" i="1" dirty="0" smtClean="0"/>
              <a:t>Annals </a:t>
            </a:r>
            <a:r>
              <a:rPr lang="en-US" sz="1400" i="1" dirty="0"/>
              <a:t>of </a:t>
            </a:r>
            <a:endParaRPr lang="en-US" sz="1400" i="1" dirty="0" smtClean="0"/>
          </a:p>
          <a:p>
            <a:r>
              <a:rPr lang="en-US" sz="1400" i="1" dirty="0" smtClean="0"/>
              <a:t>Numerical </a:t>
            </a:r>
            <a:r>
              <a:rPr lang="en-US" sz="1400" i="1" dirty="0"/>
              <a:t>Mathematics</a:t>
            </a:r>
            <a:r>
              <a:rPr lang="en-US" sz="1400" dirty="0"/>
              <a:t> 4: 519-527.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0691" y="3104301"/>
            <a:ext cx="3898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Davis, P J (1975). </a:t>
            </a:r>
            <a:endParaRPr lang="en-US" sz="1400" dirty="0" smtClean="0"/>
          </a:p>
          <a:p>
            <a:r>
              <a:rPr lang="en-US" sz="1400" dirty="0" smtClean="0"/>
              <a:t>Interpolation </a:t>
            </a:r>
            <a:r>
              <a:rPr lang="en-US" sz="1400" dirty="0"/>
              <a:t>and Approximation Dover, New York.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0691" y="5458191"/>
            <a:ext cx="40753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Buhmann</a:t>
            </a:r>
            <a:r>
              <a:rPr lang="en-US" sz="1400" dirty="0"/>
              <a:t>, Martin D. (2003), </a:t>
            </a:r>
            <a:endParaRPr lang="en-US" sz="1400" dirty="0" smtClean="0"/>
          </a:p>
          <a:p>
            <a:r>
              <a:rPr lang="en-US" sz="1400" dirty="0" smtClean="0"/>
              <a:t>Radial </a:t>
            </a:r>
            <a:r>
              <a:rPr lang="en-US" sz="1400" dirty="0"/>
              <a:t>Basis Functions: Theory and Implementations, </a:t>
            </a:r>
            <a:endParaRPr lang="en-US" sz="1400" dirty="0" smtClean="0"/>
          </a:p>
          <a:p>
            <a:r>
              <a:rPr lang="en-US" sz="1400" dirty="0" smtClean="0"/>
              <a:t>Cambridge </a:t>
            </a:r>
            <a:r>
              <a:rPr lang="en-US" sz="1400" dirty="0"/>
              <a:t>University Press</a:t>
            </a:r>
          </a:p>
        </p:txBody>
      </p:sp>
      <p:sp>
        <p:nvSpPr>
          <p:cNvPr id="11" name="TextBox 10"/>
          <p:cNvSpPr txBox="1"/>
          <p:nvPr/>
        </p:nvSpPr>
        <p:spPr>
          <a:xfrm rot="20907304">
            <a:off x="7417731" y="6227632"/>
            <a:ext cx="154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others…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90691" y="4655955"/>
            <a:ext cx="47480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Witkin,A.P</a:t>
            </a:r>
            <a:r>
              <a:rPr lang="en-US" sz="1400" dirty="0"/>
              <a:t>. And </a:t>
            </a:r>
            <a:r>
              <a:rPr lang="en-US" sz="1400" dirty="0" err="1"/>
              <a:t>Heckbert</a:t>
            </a:r>
            <a:r>
              <a:rPr lang="en-US" sz="1400" dirty="0"/>
              <a:t>, P.S. 1994. Using particles to sample </a:t>
            </a:r>
            <a:endParaRPr lang="en-US" sz="1400" dirty="0" smtClean="0"/>
          </a:p>
          <a:p>
            <a:r>
              <a:rPr lang="en-US" sz="1400" dirty="0" smtClean="0"/>
              <a:t>and </a:t>
            </a:r>
            <a:r>
              <a:rPr lang="en-US" sz="1400" dirty="0"/>
              <a:t>control implicit surfaces. Computer Graphics Proceedings, </a:t>
            </a:r>
            <a:endParaRPr lang="en-US" sz="1400" dirty="0" smtClean="0"/>
          </a:p>
          <a:p>
            <a:r>
              <a:rPr lang="en-US" sz="1400" dirty="0" smtClean="0"/>
              <a:t>Annual </a:t>
            </a:r>
            <a:r>
              <a:rPr lang="en-US" sz="1400" dirty="0"/>
              <a:t>Conference Series (SIGGRAPH 94), 269–278.</a:t>
            </a:r>
          </a:p>
        </p:txBody>
      </p:sp>
    </p:spTree>
    <p:extLst>
      <p:ext uri="{BB962C8B-B14F-4D97-AF65-F5344CB8AC3E}">
        <p14:creationId xmlns:p14="http://schemas.microsoft.com/office/powerpoint/2010/main" val="355671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Digital Images</a:t>
            </a:r>
          </a:p>
          <a:p>
            <a:pPr lvl="1"/>
            <a:r>
              <a:rPr lang="en-US" dirty="0" smtClean="0"/>
              <a:t>Sample the 2D space on a regular grid</a:t>
            </a:r>
          </a:p>
          <a:p>
            <a:pPr lvl="1"/>
            <a:r>
              <a:rPr lang="en-US" dirty="0" smtClean="0"/>
              <a:t>Quantize each sample (to nearest integer)</a:t>
            </a:r>
          </a:p>
          <a:p>
            <a:pPr lvl="1"/>
            <a:r>
              <a:rPr lang="en-US" dirty="0" smtClean="0"/>
              <a:t>Assume samples are D distance apart</a:t>
            </a:r>
          </a:p>
          <a:p>
            <a:pPr lvl="2"/>
            <a:r>
              <a:rPr lang="en-US" dirty="0" smtClean="0"/>
              <a:t>f[</a:t>
            </a:r>
            <a:r>
              <a:rPr lang="en-US" dirty="0" err="1" smtClean="0"/>
              <a:t>i</a:t>
            </a:r>
            <a:r>
              <a:rPr lang="en-US" dirty="0" smtClean="0"/>
              <a:t>, j] = quantize( f(</a:t>
            </a:r>
            <a:r>
              <a:rPr lang="en-US" dirty="0" err="1" smtClean="0"/>
              <a:t>iD</a:t>
            </a:r>
            <a:r>
              <a:rPr lang="en-US" dirty="0" smtClean="0"/>
              <a:t>, </a:t>
            </a:r>
            <a:r>
              <a:rPr lang="en-US" dirty="0" err="1" smtClean="0"/>
              <a:t>jD</a:t>
            </a:r>
            <a:r>
              <a:rPr lang="en-US" dirty="0" smtClean="0"/>
              <a:t>) )</a:t>
            </a:r>
          </a:p>
          <a:p>
            <a:pPr lvl="1"/>
            <a:r>
              <a:rPr lang="en-US" dirty="0" smtClean="0"/>
              <a:t>Image is now a matrix of integer values:</a:t>
            </a:r>
            <a:endParaRPr lang="en-US" dirty="0"/>
          </a:p>
        </p:txBody>
      </p:sp>
      <p:pic>
        <p:nvPicPr>
          <p:cNvPr id="4" name="Picture 3" descr="con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26" y="3962400"/>
            <a:ext cx="5384800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1851526" y="4056062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326" y="4195762"/>
            <a:ext cx="12700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 rot="16200000" flipH="1">
            <a:off x="2740526" y="3421062"/>
            <a:ext cx="0" cy="812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zh-TW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26" y="3687762"/>
            <a:ext cx="18891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2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Review: Image Fundamentals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Review: Warping, Filtering, Interpolation</a:t>
            </a:r>
          </a:p>
          <a:p>
            <a:r>
              <a:rPr lang="en-US" dirty="0" smtClean="0"/>
              <a:t>Image Morphing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Cross Fading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Feature Correspondence</a:t>
            </a:r>
          </a:p>
          <a:p>
            <a:pPr lvl="2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Warping Interpolation Options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Splines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Triangular Mesh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Radial Basis Functions (RBFs)</a:t>
            </a:r>
          </a:p>
          <a:p>
            <a:pPr lvl="3"/>
            <a:r>
              <a:rPr lang="en-US" dirty="0" smtClean="0"/>
              <a:t>Other options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06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Points to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5907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Point based features can triangulate image areas </a:t>
            </a:r>
          </a:p>
          <a:p>
            <a:pPr lvl="1"/>
            <a:r>
              <a:rPr lang="en-US" dirty="0" smtClean="0"/>
              <a:t>Triangle interpolation has folding issues</a:t>
            </a:r>
          </a:p>
          <a:p>
            <a:pPr lvl="1"/>
            <a:r>
              <a:rPr lang="en-US" dirty="0" smtClean="0"/>
              <a:t>RBF interpolation also has folding issues</a:t>
            </a:r>
          </a:p>
          <a:p>
            <a:endParaRPr lang="en-US" dirty="0" smtClean="0"/>
          </a:p>
          <a:p>
            <a:r>
              <a:rPr lang="en-US" dirty="0" smtClean="0"/>
              <a:t>Other options?</a:t>
            </a:r>
          </a:p>
          <a:p>
            <a:pPr lvl="1"/>
            <a:r>
              <a:rPr lang="en-US" dirty="0" smtClean="0"/>
              <a:t>Line based features also can be used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4665000"/>
            <a:ext cx="5301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 a contrast paper at:</a:t>
            </a:r>
          </a:p>
          <a:p>
            <a:r>
              <a:rPr lang="en-US" dirty="0"/>
              <a:t>http://</a:t>
            </a:r>
            <a:r>
              <a:rPr lang="en-US" dirty="0" smtClean="0"/>
              <a:t>airccse.org/journal/sipij/papers/2411sipij20.pdf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0" y="5322217"/>
            <a:ext cx="60489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Bhatt </a:t>
            </a:r>
            <a:r>
              <a:rPr lang="en-US" sz="1400" dirty="0" err="1" smtClean="0"/>
              <a:t>Bhumika</a:t>
            </a:r>
            <a:r>
              <a:rPr lang="en-US" sz="1400" dirty="0" smtClean="0"/>
              <a:t>, G (2011). </a:t>
            </a:r>
          </a:p>
          <a:p>
            <a:r>
              <a:rPr lang="en-US" sz="1400" dirty="0" smtClean="0"/>
              <a:t>Comparative Study of Triangulation based and Feature based Image Morphing</a:t>
            </a:r>
          </a:p>
          <a:p>
            <a:r>
              <a:rPr lang="en-US" sz="1400" dirty="0" smtClean="0"/>
              <a:t>Signal &amp; Image Processing: An International Journal (SIPIJ) Vol.2, No.4, Dec 2011.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155371" y="4038600"/>
            <a:ext cx="4859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Beier</a:t>
            </a:r>
            <a:r>
              <a:rPr lang="en-US" sz="1400" dirty="0" smtClean="0"/>
              <a:t>, T &amp; Neely, S. (1992). Feature-based image metamorphosis</a:t>
            </a:r>
          </a:p>
          <a:p>
            <a:r>
              <a:rPr lang="en-US" sz="1400" dirty="0" smtClean="0"/>
              <a:t>Computer Graphics 26 (2): 35-42. </a:t>
            </a:r>
            <a:r>
              <a:rPr lang="en-US" sz="1400" dirty="0" err="1" smtClean="0"/>
              <a:t>doi</a:t>
            </a:r>
            <a:r>
              <a:rPr lang="en-US" sz="1400" dirty="0" smtClean="0"/>
              <a:t>: 10.1145/133994.134003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9425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Again: Morphing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289559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Morphing</a:t>
            </a:r>
            <a:r>
              <a:rPr lang="en-US" dirty="0" smtClean="0"/>
              <a:t> is a special effect in animation that changes one image into another through a seamless transition.</a:t>
            </a:r>
          </a:p>
          <a:p>
            <a:pPr lvl="1"/>
            <a:r>
              <a:rPr lang="en-US" dirty="0" smtClean="0"/>
              <a:t>Early methods used cross-fading techniques on film</a:t>
            </a:r>
          </a:p>
          <a:p>
            <a:pPr lvl="1"/>
            <a:r>
              <a:rPr lang="en-US" dirty="0" smtClean="0"/>
              <a:t>More common now</a:t>
            </a:r>
          </a:p>
          <a:p>
            <a:pPr lvl="2"/>
            <a:r>
              <a:rPr lang="en-US" b="1" dirty="0" smtClean="0"/>
              <a:t>Is a combination of generalized image warping with a cross dissolve between image elements</a:t>
            </a:r>
            <a:endParaRPr lang="en-US" b="1" dirty="0"/>
          </a:p>
        </p:txBody>
      </p:sp>
      <p:pic>
        <p:nvPicPr>
          <p:cNvPr id="4098" name="Picture 2" descr="https://upload.wikimedia.org/wikipedia/commons/1/1b/Bush-Arnie-mor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243549"/>
            <a:ext cx="3810000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01074" y="6161705"/>
            <a:ext cx="2885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public domain images from </a:t>
            </a:r>
            <a:r>
              <a:rPr lang="en-US" sz="800" dirty="0" err="1" smtClean="0"/>
              <a:t>wikimedia</a:t>
            </a:r>
            <a:r>
              <a:rPr lang="en-US" sz="800" dirty="0"/>
              <a:t> </a:t>
            </a:r>
            <a:r>
              <a:rPr lang="en-US" sz="800" dirty="0" smtClean="0"/>
              <a:t>commons</a:t>
            </a:r>
          </a:p>
          <a:p>
            <a:r>
              <a:rPr lang="en-US" sz="800" dirty="0"/>
              <a:t>https://commons.wikimedia.org/wiki/File:Bush-Arnie-morph.jpg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00259"/>
            <a:ext cx="5608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Check </a:t>
            </a:r>
            <a:r>
              <a:rPr lang="en-US" sz="1400" dirty="0" smtClean="0"/>
              <a:t>out the book: </a:t>
            </a:r>
            <a:r>
              <a:rPr lang="en-US" sz="1400" dirty="0"/>
              <a:t>http://www-cs.engr.ccny.cuny.edu/~wolberg/diw.html</a:t>
            </a:r>
          </a:p>
        </p:txBody>
      </p:sp>
    </p:spTree>
    <p:extLst>
      <p:ext uri="{BB962C8B-B14F-4D97-AF65-F5344CB8AC3E}">
        <p14:creationId xmlns:p14="http://schemas.microsoft.com/office/powerpoint/2010/main" val="8623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Summary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514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For each intermediate frame I</a:t>
            </a:r>
            <a:r>
              <a:rPr lang="en-US" baseline="-25000" dirty="0" smtClean="0"/>
              <a:t>t</a:t>
            </a:r>
            <a:r>
              <a:rPr lang="en-US" dirty="0" smtClean="0"/>
              <a:t> :</a:t>
            </a:r>
          </a:p>
          <a:p>
            <a:pPr lvl="1"/>
            <a:r>
              <a:rPr lang="en-US" dirty="0" smtClean="0"/>
              <a:t>Interpolate feature locations</a:t>
            </a:r>
          </a:p>
          <a:p>
            <a:pPr lvl="2"/>
            <a:r>
              <a:rPr lang="en-US" dirty="0" err="1" smtClean="0"/>
              <a:t>y</a:t>
            </a:r>
            <a:r>
              <a:rPr lang="en-US" baseline="30000" dirty="0" err="1" smtClean="0"/>
              <a:t>t</a:t>
            </a:r>
            <a:r>
              <a:rPr lang="en-US" baseline="-25000" dirty="0" err="1" smtClean="0"/>
              <a:t>i</a:t>
            </a:r>
            <a:r>
              <a:rPr lang="en-US" dirty="0" smtClean="0"/>
              <a:t> = (1-t)x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i</a:t>
            </a:r>
            <a:r>
              <a:rPr lang="en-US" dirty="0" smtClean="0"/>
              <a:t> + tx</a:t>
            </a:r>
            <a:r>
              <a:rPr lang="en-US" baseline="30000" dirty="0" smtClean="0"/>
              <a:t>1</a:t>
            </a:r>
            <a:r>
              <a:rPr lang="en-US" baseline="-25000" dirty="0" smtClean="0"/>
              <a:t>i</a:t>
            </a:r>
            <a:r>
              <a:rPr lang="en-US" dirty="0" smtClean="0"/>
              <a:t>  .</a:t>
            </a:r>
          </a:p>
          <a:p>
            <a:pPr lvl="1"/>
            <a:r>
              <a:rPr lang="en-US" dirty="0" smtClean="0"/>
              <a:t>Performa two warps: one for I</a:t>
            </a:r>
            <a:r>
              <a:rPr lang="en-US" baseline="-25000" dirty="0" smtClean="0"/>
              <a:t>0</a:t>
            </a:r>
            <a:r>
              <a:rPr lang="en-US" dirty="0" smtClean="0"/>
              <a:t> and one for I</a:t>
            </a:r>
            <a:r>
              <a:rPr lang="en-US" baseline="-25000" dirty="0" smtClean="0"/>
              <a:t>1</a:t>
            </a:r>
          </a:p>
          <a:p>
            <a:pPr lvl="2"/>
            <a:r>
              <a:rPr lang="en-US" dirty="0" smtClean="0"/>
              <a:t>Calculate a warp field from the feature pairs</a:t>
            </a:r>
          </a:p>
          <a:p>
            <a:pPr lvl="2"/>
            <a:r>
              <a:rPr lang="en-US" dirty="0" smtClean="0"/>
              <a:t>Warp the pixels</a:t>
            </a:r>
          </a:p>
          <a:p>
            <a:pPr lvl="1"/>
            <a:r>
              <a:rPr lang="en-US" dirty="0" smtClean="0"/>
              <a:t>Linearly interpolate the two warped images</a:t>
            </a:r>
            <a:endParaRPr lang="en-US" dirty="0"/>
          </a:p>
        </p:txBody>
      </p:sp>
      <p:pic>
        <p:nvPicPr>
          <p:cNvPr id="4" name="Picture 4" descr="CatWMor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33800"/>
            <a:ext cx="59055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6543" y="4984234"/>
            <a:ext cx="82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warp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4984234"/>
            <a:ext cx="82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warp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8200" y="4876800"/>
            <a:ext cx="4191000" cy="476766"/>
          </a:xfrm>
          <a:prstGeom prst="roundRect">
            <a:avLst/>
          </a:prstGeom>
          <a:solidFill>
            <a:schemeClr val="bg1">
              <a:alpha val="40000"/>
            </a:schemeClr>
          </a:solidFill>
          <a:ln w="476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2447" y="4889483"/>
            <a:ext cx="10499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</a:t>
            </a:r>
          </a:p>
          <a:p>
            <a:r>
              <a:rPr lang="en-US" dirty="0" smtClean="0"/>
              <a:t>warps</a:t>
            </a:r>
          </a:p>
          <a:p>
            <a:r>
              <a:rPr lang="en-US" dirty="0" smtClean="0"/>
              <a:t>require</a:t>
            </a:r>
          </a:p>
          <a:p>
            <a:r>
              <a:rPr lang="en-US" dirty="0" smtClean="0"/>
              <a:t>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Pair 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May also morph using </a:t>
            </a:r>
            <a:r>
              <a:rPr lang="en-US" b="1" dirty="0" smtClean="0"/>
              <a:t>line pairs</a:t>
            </a:r>
          </a:p>
          <a:p>
            <a:pPr lvl="1"/>
            <a:r>
              <a:rPr lang="en-US" dirty="0" smtClean="0"/>
              <a:t>instead of point pairs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2286000"/>
            <a:ext cx="55239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Beier</a:t>
            </a:r>
            <a:r>
              <a:rPr lang="en-US" sz="1600" dirty="0" smtClean="0"/>
              <a:t>, T &amp; Neely, S. (1992). Feature-based image metamorphosis</a:t>
            </a:r>
          </a:p>
          <a:p>
            <a:r>
              <a:rPr lang="en-US" sz="1600" dirty="0" smtClean="0"/>
              <a:t>Computer Graphics 26 (2): 35-42. </a:t>
            </a:r>
            <a:r>
              <a:rPr lang="en-US" sz="1600" dirty="0" err="1" smtClean="0"/>
              <a:t>doi</a:t>
            </a:r>
            <a:r>
              <a:rPr lang="en-US" sz="1600" dirty="0" smtClean="0"/>
              <a:t>: 10.1145/133994.134003</a:t>
            </a:r>
            <a:endParaRPr lang="en-US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124200"/>
            <a:ext cx="3352800" cy="175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5235990"/>
            <a:ext cx="3600450" cy="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2690813" cy="286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8251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Line Pairs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4406333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39860"/>
            <a:ext cx="3967162" cy="26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62400"/>
            <a:ext cx="5267912" cy="254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81600" y="6504801"/>
            <a:ext cx="3853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See also: http://www.hammerhead.com/thad/morph.html</a:t>
            </a:r>
          </a:p>
        </p:txBody>
      </p:sp>
    </p:spTree>
    <p:extLst>
      <p:ext uri="{BB962C8B-B14F-4D97-AF65-F5344CB8AC3E}">
        <p14:creationId xmlns:p14="http://schemas.microsoft.com/office/powerpoint/2010/main" val="7921583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 1</a:t>
            </a:r>
          </a:p>
          <a:p>
            <a:pPr lvl="1"/>
            <a:r>
              <a:rPr lang="en-US" dirty="0" smtClean="0"/>
              <a:t>Implement a program to crossfade 2 input images</a:t>
            </a:r>
          </a:p>
          <a:p>
            <a:pPr lvl="2"/>
            <a:r>
              <a:rPr lang="en-US" dirty="0" smtClean="0"/>
              <a:t>Display crossfade animation</a:t>
            </a:r>
          </a:p>
          <a:p>
            <a:endParaRPr lang="en-US" dirty="0"/>
          </a:p>
          <a:p>
            <a:r>
              <a:rPr lang="en-US" dirty="0" smtClean="0"/>
              <a:t>Challenge 2</a:t>
            </a:r>
          </a:p>
          <a:p>
            <a:pPr lvl="1"/>
            <a:r>
              <a:rPr lang="en-US" dirty="0" smtClean="0"/>
              <a:t>Implement a program to allow the user to select features on 2 different images to morph between</a:t>
            </a:r>
          </a:p>
          <a:p>
            <a:pPr lvl="2"/>
            <a:r>
              <a:rPr lang="en-US" dirty="0" smtClean="0"/>
              <a:t>Display morphing animation</a:t>
            </a:r>
          </a:p>
          <a:p>
            <a:pPr lvl="3"/>
            <a:r>
              <a:rPr lang="en-US" dirty="0" smtClean="0"/>
              <a:t>Suggest using line-based algorithm first</a:t>
            </a:r>
          </a:p>
          <a:p>
            <a:pPr lvl="3"/>
            <a:r>
              <a:rPr lang="en-US" dirty="0" smtClean="0"/>
              <a:t>Then try point-based (with triangulation then RBF)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417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Review: Image Fundamentals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Review: Warping, Filtering, Interpolation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 Morphing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Cross Fading</a:t>
            </a:r>
          </a:p>
          <a:p>
            <a:pPr lvl="1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Feature Correspondence</a:t>
            </a:r>
          </a:p>
          <a:p>
            <a:pPr lvl="2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Warping Interpolation Options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Splines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Triangular Mesh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Radial Basis Functions (RBFs)</a:t>
            </a:r>
          </a:p>
          <a:p>
            <a:pPr lvl="3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Other options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Beyond D2L</a:t>
            </a:r>
          </a:p>
          <a:p>
            <a:pPr lvl="1"/>
            <a:r>
              <a:rPr lang="en-US" dirty="0" smtClean="0"/>
              <a:t>Examples and information</a:t>
            </a:r>
            <a:br>
              <a:rPr lang="en-US" dirty="0" smtClean="0"/>
            </a:br>
            <a:r>
              <a:rPr lang="en-US" dirty="0" smtClean="0"/>
              <a:t>can be found online at:</a:t>
            </a:r>
          </a:p>
          <a:p>
            <a:pPr lvl="2"/>
            <a:r>
              <a:rPr lang="en-US" i="1" dirty="0"/>
              <a:t>http://docdingle.com/teaching/cs.html</a:t>
            </a:r>
            <a:endParaRPr lang="en-US" i="1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2"/>
            <a:r>
              <a:rPr lang="en-US" i="1" dirty="0" smtClean="0"/>
              <a:t>Continue to more stuff as needed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4960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Reference Stuff Follows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Images may have Aliasing Artifacts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189913" cy="508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257800" y="2667000"/>
            <a:ext cx="2819400" cy="1143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9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2" y="304800"/>
            <a:ext cx="50577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76600"/>
            <a:ext cx="49720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ilinear interpolation 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76800"/>
            <a:ext cx="15906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48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8863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13" y="3124200"/>
            <a:ext cx="48863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387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48387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76600"/>
            <a:ext cx="48291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bicubic interpolation 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5431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399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8387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7475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</a:t>
            </a:r>
            <a:r>
              <a:rPr lang="en-US" dirty="0" err="1" smtClean="0"/>
              <a:t>Nhbr</a:t>
            </a:r>
            <a:r>
              <a:rPr lang="en-US" dirty="0" smtClean="0"/>
              <a:t> </a:t>
            </a:r>
            <a:r>
              <a:rPr lang="en-US" dirty="0" err="1" smtClean="0"/>
              <a:t>Interp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37" y="964808"/>
            <a:ext cx="72771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9040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</a:t>
            </a:r>
            <a:r>
              <a:rPr lang="en-US" dirty="0" err="1" smtClean="0"/>
              <a:t>Interp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1047857"/>
            <a:ext cx="741045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78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Bicubic </a:t>
            </a:r>
            <a:r>
              <a:rPr lang="en-US" dirty="0" err="1" smtClean="0"/>
              <a:t>Interp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23991"/>
            <a:ext cx="7324725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689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228600"/>
            <a:ext cx="457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85800"/>
            <a:ext cx="457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57" y="2590800"/>
            <a:ext cx="457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603810"/>
            <a:ext cx="457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2603810"/>
            <a:ext cx="457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490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Much of the content derived/based on slides </a:t>
            </a:r>
            <a:br>
              <a:rPr lang="en-US" sz="2000" dirty="0" smtClean="0"/>
            </a:br>
            <a:r>
              <a:rPr lang="en-US" sz="2000" dirty="0" smtClean="0"/>
              <a:t>for use with the book:</a:t>
            </a:r>
          </a:p>
          <a:p>
            <a:pPr lvl="1"/>
            <a:r>
              <a:rPr lang="en-US" sz="1800" i="1" dirty="0"/>
              <a:t>Digital Image Processing, </a:t>
            </a:r>
            <a:r>
              <a:rPr lang="en-US" sz="1800" dirty="0" smtClean="0"/>
              <a:t>Gonzalez and Woods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Some layout and presentation style derived/based </a:t>
            </a:r>
            <a:br>
              <a:rPr lang="en-US" sz="2000" dirty="0" smtClean="0"/>
            </a:br>
            <a:r>
              <a:rPr lang="en-US" sz="2000" dirty="0" smtClean="0"/>
              <a:t>on presentations by</a:t>
            </a:r>
          </a:p>
          <a:p>
            <a:pPr lvl="1"/>
            <a:r>
              <a:rPr lang="en-US" sz="1800" dirty="0" smtClean="0"/>
              <a:t>Donald House, Texas A&amp;M University, 1999</a:t>
            </a:r>
          </a:p>
          <a:p>
            <a:pPr lvl="1"/>
            <a:r>
              <a:rPr lang="en-US" sz="1800" dirty="0" smtClean="0"/>
              <a:t>Bernd </a:t>
            </a:r>
            <a:r>
              <a:rPr lang="en-US" sz="1800" dirty="0" err="1" smtClean="0"/>
              <a:t>Girod</a:t>
            </a:r>
            <a:r>
              <a:rPr lang="en-US" sz="1800" dirty="0" smtClean="0"/>
              <a:t>, Stanford University, 2007</a:t>
            </a:r>
          </a:p>
          <a:p>
            <a:pPr lvl="1"/>
            <a:r>
              <a:rPr lang="en-US" sz="1800" dirty="0" err="1" smtClean="0"/>
              <a:t>Shreekanth</a:t>
            </a:r>
            <a:r>
              <a:rPr lang="en-US" sz="1800" dirty="0" smtClean="0"/>
              <a:t> </a:t>
            </a:r>
            <a:r>
              <a:rPr lang="en-US" sz="1800" dirty="0" err="1" smtClean="0"/>
              <a:t>Mandayam</a:t>
            </a:r>
            <a:r>
              <a:rPr lang="en-US" sz="1800" dirty="0" smtClean="0"/>
              <a:t>, Rowan University, 2009</a:t>
            </a:r>
          </a:p>
          <a:p>
            <a:pPr lvl="1"/>
            <a:r>
              <a:rPr lang="en-US" sz="1800" dirty="0" smtClean="0"/>
              <a:t>Igor Aizenberg, TAMUT, 2013</a:t>
            </a:r>
          </a:p>
          <a:p>
            <a:pPr lvl="1"/>
            <a:r>
              <a:rPr lang="en-US" sz="1800" dirty="0" smtClean="0"/>
              <a:t>Xin Li, WVU, 2014</a:t>
            </a:r>
          </a:p>
          <a:p>
            <a:pPr lvl="1"/>
            <a:r>
              <a:rPr lang="en-US" sz="1800" dirty="0" smtClean="0"/>
              <a:t>George </a:t>
            </a:r>
            <a:r>
              <a:rPr lang="en-US" sz="1800" dirty="0" err="1" smtClean="0"/>
              <a:t>Wolberg</a:t>
            </a:r>
            <a:r>
              <a:rPr lang="en-US" sz="1800" dirty="0" smtClean="0"/>
              <a:t>, City College of New York, 2015</a:t>
            </a:r>
          </a:p>
          <a:p>
            <a:pPr lvl="1"/>
            <a:r>
              <a:rPr lang="en-US" sz="1800" dirty="0" smtClean="0"/>
              <a:t>Yao Wang and Zhu Liu, NYU-Poly, 2015</a:t>
            </a:r>
          </a:p>
          <a:p>
            <a:pPr lvl="1"/>
            <a:r>
              <a:rPr lang="en-US" sz="1800" dirty="0" err="1" smtClean="0"/>
              <a:t>Sinisa</a:t>
            </a:r>
            <a:r>
              <a:rPr lang="en-US" sz="1800" dirty="0" smtClean="0"/>
              <a:t> </a:t>
            </a:r>
            <a:r>
              <a:rPr lang="en-US" sz="1800" dirty="0" err="1" smtClean="0"/>
              <a:t>Todorovic</a:t>
            </a:r>
            <a:r>
              <a:rPr lang="en-US" sz="1800" dirty="0" smtClean="0"/>
              <a:t>, Oregon State, 2015</a:t>
            </a:r>
            <a:endParaRPr lang="en-US" sz="1800" dirty="0"/>
          </a:p>
        </p:txBody>
      </p:sp>
      <p:pic>
        <p:nvPicPr>
          <p:cNvPr id="4" name="Picture 2" descr="http://reviewanygame.com/content/images/products/thrillville-off-the-rails-xbox-360-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67400"/>
            <a:ext cx="1471613" cy="82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137533"/>
              </p:ext>
            </p:extLst>
          </p:nvPr>
        </p:nvGraphicFramePr>
        <p:xfrm>
          <a:off x="6553200" y="3723822"/>
          <a:ext cx="2320925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Image" r:id="rId4" imgW="7606349" imgH="9739683" progId="Photoshop.Image.8">
                  <p:embed/>
                </p:oleObj>
              </mc:Choice>
              <mc:Fallback>
                <p:oleObj name="Image" r:id="rId4" imgW="7606349" imgH="9739683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723822"/>
                        <a:ext cx="2320925" cy="297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755908"/>
              </p:ext>
            </p:extLst>
          </p:nvPr>
        </p:nvGraphicFramePr>
        <p:xfrm>
          <a:off x="6553200" y="381000"/>
          <a:ext cx="234315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Image" r:id="rId6" imgW="5066667" imgH="6260317" progId="Photoshop.Image.8">
                  <p:embed/>
                </p:oleObj>
              </mc:Choice>
              <mc:Fallback>
                <p:oleObj name="Image" r:id="rId6" imgW="5066667" imgH="6260317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81000"/>
                        <a:ext cx="2343150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350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Manipulation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288524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24200" y="3488929"/>
            <a:ext cx="2403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g(x) = h( f(x) 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028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8643</TotalTime>
  <Words>2856</Words>
  <Application>Microsoft Office PowerPoint</Application>
  <PresentationFormat>On-screen Show (4:3)</PresentationFormat>
  <Paragraphs>566</Paragraphs>
  <Slides>88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Office Theme</vt:lpstr>
      <vt:lpstr>Image</vt:lpstr>
      <vt:lpstr>Warps, Filters, and Morph Interpolation</vt:lpstr>
      <vt:lpstr>Lecture Objectives</vt:lpstr>
      <vt:lpstr>Outline</vt:lpstr>
      <vt:lpstr>Image Formation</vt:lpstr>
      <vt:lpstr>Sampling and Quantization</vt:lpstr>
      <vt:lpstr>What is an Image?</vt:lpstr>
      <vt:lpstr>Digital Image</vt:lpstr>
      <vt:lpstr>Images may have Aliasing Artifacts</vt:lpstr>
      <vt:lpstr>Image Manipulation</vt:lpstr>
      <vt:lpstr>Point Processing Example</vt:lpstr>
      <vt:lpstr>Image Enhancement Example</vt:lpstr>
      <vt:lpstr>Contrast Stretching Example</vt:lpstr>
      <vt:lpstr>Histogram Analysis</vt:lpstr>
      <vt:lpstr>Histogram Equalization</vt:lpstr>
      <vt:lpstr>Filtering (neighborhood processing)</vt:lpstr>
      <vt:lpstr>Noise Examples</vt:lpstr>
      <vt:lpstr>Noise Reduction</vt:lpstr>
      <vt:lpstr>Comparison: Salt and Pepper Noise</vt:lpstr>
      <vt:lpstr>Outline</vt:lpstr>
      <vt:lpstr>Filtering and Warping: Review</vt:lpstr>
      <vt:lpstr>Image Filtering versus Warping</vt:lpstr>
      <vt:lpstr>Image Filtering versus Warping</vt:lpstr>
      <vt:lpstr>Parametric (global) warping</vt:lpstr>
      <vt:lpstr>2D coordinate transforms</vt:lpstr>
      <vt:lpstr>2D image transforms</vt:lpstr>
      <vt:lpstr>Image Warping</vt:lpstr>
      <vt:lpstr>Forward Mapping</vt:lpstr>
      <vt:lpstr>Forward Mapping</vt:lpstr>
      <vt:lpstr>Inverse Mapping</vt:lpstr>
      <vt:lpstr>Inverse Mapping</vt:lpstr>
      <vt:lpstr>Forward versus Inverse</vt:lpstr>
      <vt:lpstr>Interpolation</vt:lpstr>
      <vt:lpstr>Nearest Neighbor</vt:lpstr>
      <vt:lpstr>Bilinear Interpolation</vt:lpstr>
      <vt:lpstr>Bicubic Interpolation</vt:lpstr>
      <vt:lpstr>Bicubic Interpolation</vt:lpstr>
      <vt:lpstr>Outline</vt:lpstr>
      <vt:lpstr>More Recap: Morphing</vt:lpstr>
      <vt:lpstr>Morph: Cross Fading/Dissolving</vt:lpstr>
      <vt:lpstr>Morphing: Feature Correspondence</vt:lpstr>
      <vt:lpstr>Morphing: Feature Correspondence</vt:lpstr>
      <vt:lpstr>Example: Input Images</vt:lpstr>
      <vt:lpstr>Feature Correspondences</vt:lpstr>
      <vt:lpstr>Interpolate Feature Locations</vt:lpstr>
      <vt:lpstr>Warp Each Image to Intermediate Location</vt:lpstr>
      <vt:lpstr>Warp each image to Intermediate Locations</vt:lpstr>
      <vt:lpstr>Linearly Interpolate Colors</vt:lpstr>
      <vt:lpstr>Feature Summary So Far</vt:lpstr>
      <vt:lpstr>Warp Options</vt:lpstr>
      <vt:lpstr>Warp Options: non-parametric</vt:lpstr>
      <vt:lpstr>Warp Specification – too dense</vt:lpstr>
      <vt:lpstr>Warp Specification – too dense</vt:lpstr>
      <vt:lpstr>Triangular Mesh of Images</vt:lpstr>
      <vt:lpstr>Morphing: Triangle Method</vt:lpstr>
      <vt:lpstr>Morphing: Triangle Method</vt:lpstr>
      <vt:lpstr>Morphing: Triangle Method</vt:lpstr>
      <vt:lpstr>Triangulation Morphing: Problems</vt:lpstr>
      <vt:lpstr>Desires of Warp Interpolation</vt:lpstr>
      <vt:lpstr>Interpolation in 1D</vt:lpstr>
      <vt:lpstr>Radial Basis Functions (RBF)</vt:lpstr>
      <vt:lpstr>Radial Basis Functions (RBF)</vt:lpstr>
      <vt:lpstr>Kernel Choices</vt:lpstr>
      <vt:lpstr>Other Kernel Options</vt:lpstr>
      <vt:lpstr>Applying the Interpolation</vt:lpstr>
      <vt:lpstr>Differences of Methods</vt:lpstr>
      <vt:lpstr>Recap: 1D Scattered Data Interpolation</vt:lpstr>
      <vt:lpstr>RBF warping: 2D case</vt:lpstr>
      <vt:lpstr>Example</vt:lpstr>
      <vt:lpstr>RBF: Further Investigation</vt:lpstr>
      <vt:lpstr>Outline</vt:lpstr>
      <vt:lpstr>From Points to Lines</vt:lpstr>
      <vt:lpstr>So Again: Morphing</vt:lpstr>
      <vt:lpstr>Feature Summary So Far</vt:lpstr>
      <vt:lpstr>Line Pair Option</vt:lpstr>
      <vt:lpstr>Multiple Line Pairs</vt:lpstr>
      <vt:lpstr>Challenge</vt:lpstr>
      <vt:lpstr>Outline</vt:lpstr>
      <vt:lpstr>Questions?</vt:lpstr>
      <vt:lpstr>Extra Reference Stuff Follows</vt:lpstr>
      <vt:lpstr>PowerPoint Presentation</vt:lpstr>
      <vt:lpstr>PowerPoint Presentation</vt:lpstr>
      <vt:lpstr>PowerPoint Presentation</vt:lpstr>
      <vt:lpstr>PowerPoint Presentation</vt:lpstr>
      <vt:lpstr>Nearest Nhbr Interp</vt:lpstr>
      <vt:lpstr>Bilinear Interp</vt:lpstr>
      <vt:lpstr>Bicubic Interp</vt:lpstr>
      <vt:lpstr>PowerPoint Presentation</vt:lpstr>
      <vt:lpstr>Credits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</dc:title>
  <dc:creator>Dingle, Brent</dc:creator>
  <cp:lastModifiedBy>Dingle, Brent</cp:lastModifiedBy>
  <cp:revision>1114</cp:revision>
  <dcterms:created xsi:type="dcterms:W3CDTF">2006-08-16T00:00:00Z</dcterms:created>
  <dcterms:modified xsi:type="dcterms:W3CDTF">2015-10-12T18:54:07Z</dcterms:modified>
</cp:coreProperties>
</file>