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4" r:id="rId3"/>
    <p:sldId id="261" r:id="rId4"/>
    <p:sldId id="263" r:id="rId5"/>
    <p:sldId id="273" r:id="rId6"/>
    <p:sldId id="258" r:id="rId7"/>
    <p:sldId id="300" r:id="rId8"/>
    <p:sldId id="259" r:id="rId9"/>
    <p:sldId id="260" r:id="rId10"/>
    <p:sldId id="290" r:id="rId11"/>
    <p:sldId id="266" r:id="rId12"/>
    <p:sldId id="274" r:id="rId13"/>
    <p:sldId id="275" r:id="rId14"/>
    <p:sldId id="276" r:id="rId15"/>
    <p:sldId id="286" r:id="rId16"/>
    <p:sldId id="287" r:id="rId17"/>
    <p:sldId id="288" r:id="rId18"/>
    <p:sldId id="289" r:id="rId19"/>
    <p:sldId id="299" r:id="rId20"/>
    <p:sldId id="285" r:id="rId21"/>
    <p:sldId id="291" r:id="rId22"/>
    <p:sldId id="283" r:id="rId23"/>
    <p:sldId id="305" r:id="rId24"/>
    <p:sldId id="293" r:id="rId25"/>
    <p:sldId id="301" r:id="rId26"/>
    <p:sldId id="302" r:id="rId27"/>
    <p:sldId id="270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3" autoAdjust="0"/>
  </p:normalViewPr>
  <p:slideViewPr>
    <p:cSldViewPr>
      <p:cViewPr>
        <p:scale>
          <a:sx n="70" d="100"/>
          <a:sy n="70" d="100"/>
        </p:scale>
        <p:origin x="-10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hyperlink" Target="mailto:dingleb@uwstout.edu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cdingle.com/teaching/gdd32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28" y="1398587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WELCOME to GDD 325</a:t>
            </a:r>
            <a:endParaRPr lang="en-US" sz="4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Brent M. Dingle, Ph.D.	               	</a:t>
            </a:r>
            <a:r>
              <a:rPr lang="en-US" dirty="0" smtClean="0"/>
              <a:t>2016</a:t>
            </a:r>
            <a:endParaRPr lang="en-US" dirty="0" smtClean="0"/>
          </a:p>
          <a:p>
            <a:pPr algn="l"/>
            <a:r>
              <a:rPr lang="en-US" dirty="0" smtClean="0"/>
              <a:t>Game Design and Development Program</a:t>
            </a:r>
          </a:p>
          <a:p>
            <a:pPr algn="l"/>
            <a:r>
              <a:rPr lang="en-US" dirty="0" smtClean="0"/>
              <a:t>Mathematics, Statistics and Computer Science</a:t>
            </a:r>
          </a:p>
          <a:p>
            <a:pPr algn="l"/>
            <a:r>
              <a:rPr lang="en-US" dirty="0" smtClean="0"/>
              <a:t>University of Wisconsin - Stout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New Job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3999971"/>
            <a:ext cx="3657600" cy="247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Vacation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So don’t get sick  =)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Missing class will result in a reduction of your evaluation score</a:t>
            </a:r>
          </a:p>
          <a:p>
            <a:pPr lvl="1"/>
            <a:r>
              <a:rPr lang="en-US" dirty="0" smtClean="0"/>
              <a:t>Special consideration can be given</a:t>
            </a:r>
            <a:endParaRPr lang="en-US" dirty="0"/>
          </a:p>
          <a:p>
            <a:pPr lvl="1"/>
            <a:r>
              <a:rPr lang="en-US" dirty="0" smtClean="0"/>
              <a:t>In the event you know you will be gone</a:t>
            </a:r>
          </a:p>
          <a:p>
            <a:pPr lvl="2"/>
            <a:r>
              <a:rPr lang="en-US" dirty="0" smtClean="0"/>
              <a:t>Consult with management BEFORE being absent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lab</a:t>
            </a:r>
          </a:p>
          <a:p>
            <a:endParaRPr lang="en-US" dirty="0"/>
          </a:p>
          <a:p>
            <a:pPr lvl="1"/>
            <a:r>
              <a:rPr lang="en-US" dirty="0" smtClean="0"/>
              <a:t>Plus</a:t>
            </a:r>
          </a:p>
          <a:p>
            <a:pPr lvl="2"/>
            <a:r>
              <a:rPr lang="en-US" dirty="0" smtClean="0"/>
              <a:t>Whatever else a team agrees to use and has access to</a:t>
            </a:r>
            <a:endParaRPr lang="en-US" dirty="0"/>
          </a:p>
        </p:txBody>
      </p:sp>
      <p:pic>
        <p:nvPicPr>
          <p:cNvPr id="4" name="Picture 2" descr="http://www.marketingxlerator.com/site/wp-content/uploads/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885666" cy="17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small independent assignments</a:t>
            </a:r>
          </a:p>
          <a:p>
            <a:pPr lvl="1"/>
            <a:r>
              <a:rPr lang="en-US" dirty="0" smtClean="0"/>
              <a:t>very few in number</a:t>
            </a:r>
          </a:p>
          <a:p>
            <a:pPr lvl="1"/>
            <a:endParaRPr lang="en-US" dirty="0"/>
          </a:p>
          <a:p>
            <a:r>
              <a:rPr lang="en-US" dirty="0" smtClean="0"/>
              <a:t>Complete a game project for a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work for free</a:t>
            </a:r>
          </a:p>
          <a:p>
            <a:pPr lvl="2"/>
            <a:r>
              <a:rPr lang="en-US" dirty="0" smtClean="0"/>
              <a:t>You volunteered for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evaluated by</a:t>
            </a:r>
          </a:p>
          <a:p>
            <a:pPr lvl="1"/>
            <a:r>
              <a:rPr lang="en-US" dirty="0" smtClean="0"/>
              <a:t>Your Instructors</a:t>
            </a:r>
          </a:p>
          <a:p>
            <a:pPr lvl="1"/>
            <a:r>
              <a:rPr lang="en-US" dirty="0" smtClean="0"/>
              <a:t>Your Client</a:t>
            </a:r>
          </a:p>
          <a:p>
            <a:pPr lvl="1"/>
            <a:r>
              <a:rPr lang="en-US" dirty="0" smtClean="0"/>
              <a:t>Your Peers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Assignments will be given later</a:t>
            </a:r>
          </a:p>
          <a:p>
            <a:pPr lvl="1"/>
            <a:r>
              <a:rPr lang="en-US" dirty="0" smtClean="0"/>
              <a:t>on a need-to-know basis</a:t>
            </a:r>
          </a:p>
          <a:p>
            <a:pPr lvl="2"/>
            <a:r>
              <a:rPr lang="en-US" dirty="0" smtClean="0"/>
              <a:t>will include</a:t>
            </a:r>
          </a:p>
          <a:p>
            <a:pPr lvl="3"/>
            <a:r>
              <a:rPr lang="en-US" dirty="0" smtClean="0"/>
              <a:t>personal webpage online</a:t>
            </a:r>
          </a:p>
          <a:p>
            <a:pPr lvl="3"/>
            <a:r>
              <a:rPr lang="en-US" dirty="0" smtClean="0"/>
              <a:t>resume (available from your webpage)</a:t>
            </a:r>
          </a:p>
          <a:p>
            <a:pPr lvl="3"/>
            <a:r>
              <a:rPr lang="en-US" dirty="0" smtClean="0"/>
              <a:t>written essay papers</a:t>
            </a:r>
          </a:p>
          <a:p>
            <a:pPr lvl="1"/>
            <a:endParaRPr lang="en-US" dirty="0"/>
          </a:p>
          <a:p>
            <a:r>
              <a:rPr lang="en-US" dirty="0" smtClean="0"/>
              <a:t>Most of your time will be on a Team Project</a:t>
            </a:r>
          </a:p>
          <a:p>
            <a:pPr lvl="1"/>
            <a:r>
              <a:rPr lang="en-US" dirty="0" smtClean="0"/>
              <a:t>Designing and Developing a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General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Coding</a:t>
            </a:r>
          </a:p>
          <a:p>
            <a:pPr lvl="1"/>
            <a:r>
              <a:rPr lang="en-US" dirty="0" smtClean="0"/>
              <a:t>HTML5</a:t>
            </a:r>
          </a:p>
          <a:p>
            <a:pPr lvl="2"/>
            <a:r>
              <a:rPr lang="en-US" dirty="0" smtClean="0"/>
              <a:t>Canvas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CSS (Cascading Style Sheets)</a:t>
            </a:r>
          </a:p>
          <a:p>
            <a:pPr lvl="2"/>
            <a:r>
              <a:rPr lang="en-US" dirty="0" smtClean="0"/>
              <a:t>try to keep these “minimally used”</a:t>
            </a:r>
          </a:p>
          <a:p>
            <a:pPr lvl="1"/>
            <a:endParaRPr lang="en-US" dirty="0"/>
          </a:p>
          <a:p>
            <a:r>
              <a:rPr lang="en-US" dirty="0" smtClean="0"/>
              <a:t>Artwork</a:t>
            </a:r>
          </a:p>
          <a:p>
            <a:pPr lvl="1"/>
            <a:r>
              <a:rPr lang="en-US" dirty="0" smtClean="0"/>
              <a:t>PNG, JPEG, maybe GIF</a:t>
            </a:r>
          </a:p>
          <a:p>
            <a:pPr lvl="2"/>
            <a:r>
              <a:rPr lang="en-US" dirty="0" smtClean="0"/>
              <a:t>Background Images, Sprites, Sprite sheets, Textures…</a:t>
            </a:r>
          </a:p>
          <a:p>
            <a:pPr lvl="2"/>
            <a:r>
              <a:rPr lang="en-US" dirty="0" smtClean="0"/>
              <a:t>Transparent and/or layered images may be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Target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Default: Firefox</a:t>
            </a:r>
          </a:p>
          <a:p>
            <a:pPr lvl="1"/>
            <a:r>
              <a:rPr lang="en-US" dirty="0" smtClean="0"/>
              <a:t>Desired: Firefox, Chrome, Safari, IE</a:t>
            </a:r>
          </a:p>
          <a:p>
            <a:pPr lvl="1"/>
            <a:r>
              <a:rPr lang="en-US" dirty="0" smtClean="0"/>
              <a:t>Bonus: Mobile Device Versions of those Browsers</a:t>
            </a:r>
          </a:p>
          <a:p>
            <a:endParaRPr lang="en-US" dirty="0"/>
          </a:p>
          <a:p>
            <a:r>
              <a:rPr lang="en-US" dirty="0" smtClean="0"/>
              <a:t>Check with client for what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Work and Project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based game</a:t>
            </a:r>
          </a:p>
          <a:p>
            <a:pPr lvl="1"/>
            <a:r>
              <a:rPr lang="en-US" dirty="0" smtClean="0"/>
              <a:t>You will be assigned a team, and your team will be assigned a client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project is typically </a:t>
            </a:r>
          </a:p>
          <a:p>
            <a:pPr lvl="1"/>
            <a:r>
              <a:rPr lang="en-US" dirty="0" smtClean="0"/>
              <a:t>A 2D </a:t>
            </a:r>
            <a:r>
              <a:rPr lang="en-US" dirty="0"/>
              <a:t>environment</a:t>
            </a:r>
          </a:p>
          <a:p>
            <a:pPr lvl="1"/>
            <a:r>
              <a:rPr lang="en-US" dirty="0" smtClean="0"/>
              <a:t>Educational (serious) in Nature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game with a purpose beyond the game </a:t>
            </a:r>
            <a:r>
              <a:rPr lang="en-US" dirty="0" smtClean="0"/>
              <a:t>itself</a:t>
            </a:r>
          </a:p>
          <a:p>
            <a:pPr lvl="3"/>
            <a:r>
              <a:rPr lang="en-US" dirty="0" smtClean="0"/>
              <a:t>So always consider </a:t>
            </a:r>
            <a:endParaRPr lang="en-US" dirty="0"/>
          </a:p>
          <a:p>
            <a:pPr lvl="4"/>
            <a:r>
              <a:rPr lang="en-US" dirty="0"/>
              <a:t>How and why will it be educational?</a:t>
            </a:r>
          </a:p>
          <a:p>
            <a:pPr lvl="4"/>
            <a:r>
              <a:rPr lang="en-US" dirty="0"/>
              <a:t>How </a:t>
            </a:r>
            <a:r>
              <a:rPr lang="en-US" dirty="0" smtClean="0"/>
              <a:t>will you </a:t>
            </a:r>
            <a:r>
              <a:rPr lang="en-US" dirty="0"/>
              <a:t>test the educational aspects?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Product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client project MUST work online</a:t>
            </a:r>
          </a:p>
          <a:p>
            <a:pPr lvl="1"/>
            <a:r>
              <a:rPr lang="en-US" dirty="0" smtClean="0"/>
              <a:t>It MUST BE tested online</a:t>
            </a:r>
          </a:p>
          <a:p>
            <a:pPr lvl="1"/>
            <a:r>
              <a:rPr lang="en-US" dirty="0" smtClean="0"/>
              <a:t>It MUST BE released online</a:t>
            </a:r>
          </a:p>
          <a:p>
            <a:pPr lvl="1"/>
            <a:r>
              <a:rPr lang="en-US" dirty="0" smtClean="0"/>
              <a:t>Each team will be expected to solve this ‘problem’</a:t>
            </a:r>
          </a:p>
          <a:p>
            <a:pPr lvl="2"/>
            <a:r>
              <a:rPr lang="en-US" dirty="0" smtClean="0"/>
              <a:t>Solution must be instructor approved</a:t>
            </a:r>
          </a:p>
          <a:p>
            <a:pPr lvl="2"/>
            <a:endParaRPr lang="en-US" dirty="0"/>
          </a:p>
          <a:p>
            <a:r>
              <a:rPr lang="en-US" dirty="0" smtClean="0"/>
              <a:t>Version control </a:t>
            </a:r>
          </a:p>
          <a:p>
            <a:pPr lvl="1"/>
            <a:r>
              <a:rPr lang="en-US" dirty="0" smtClean="0"/>
              <a:t>Decision on how is the team’s responsibility</a:t>
            </a:r>
          </a:p>
          <a:p>
            <a:pPr lvl="2"/>
            <a:r>
              <a:rPr lang="en-US" dirty="0" smtClean="0"/>
              <a:t>System must be instructor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297"/>
            <a:ext cx="6153150" cy="116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143000"/>
            <a:ext cx="4114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Brent Dingle, Ph.D.</a:t>
            </a:r>
          </a:p>
          <a:p>
            <a:pPr lvl="1"/>
            <a:r>
              <a:rPr lang="en-US" sz="2000" dirty="0"/>
              <a:t>Office: JHSW, Room 219</a:t>
            </a:r>
          </a:p>
          <a:p>
            <a:pPr lvl="1"/>
            <a:r>
              <a:rPr lang="en-US" sz="2000" dirty="0"/>
              <a:t>Office Hours:</a:t>
            </a:r>
          </a:p>
          <a:p>
            <a:pPr lvl="2"/>
            <a:r>
              <a:rPr lang="en-US" sz="1800" dirty="0" smtClean="0"/>
              <a:t>TBA</a:t>
            </a:r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sz="2000" dirty="0"/>
              <a:t>Office Phone: N/A</a:t>
            </a:r>
          </a:p>
          <a:p>
            <a:pPr lvl="1"/>
            <a:r>
              <a:rPr lang="en-US" sz="2000" dirty="0"/>
              <a:t>Email: </a:t>
            </a:r>
            <a:r>
              <a:rPr lang="en-US" sz="2000" dirty="0">
                <a:hlinkClick r:id="rId5"/>
              </a:rPr>
              <a:t>dingleb@uwstout.edu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591050"/>
            <a:ext cx="17478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01896" y="1371600"/>
            <a:ext cx="4337304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Experience</a:t>
            </a:r>
          </a:p>
          <a:p>
            <a:pPr marL="457200" lvl="1" indent="0">
              <a:buNone/>
            </a:pPr>
            <a:r>
              <a:rPr lang="en-US" sz="1400" dirty="0"/>
              <a:t>2013-        :  University of Wisconsin - Stout</a:t>
            </a:r>
          </a:p>
          <a:p>
            <a:pPr marL="457200" lvl="1" indent="0">
              <a:buNone/>
            </a:pPr>
            <a:r>
              <a:rPr lang="en-US" sz="1400" dirty="0"/>
              <a:t>2012-2013: </a:t>
            </a:r>
            <a:r>
              <a:rPr lang="en-US" sz="1400" dirty="0" err="1"/>
              <a:t>Kihon</a:t>
            </a:r>
            <a:r>
              <a:rPr lang="en-US" sz="1400" dirty="0"/>
              <a:t> Games</a:t>
            </a:r>
          </a:p>
          <a:p>
            <a:pPr marL="457200" lvl="1" indent="0">
              <a:buNone/>
            </a:pPr>
            <a:r>
              <a:rPr lang="en-US" sz="1400" dirty="0"/>
              <a:t>2007-2012: Raytheon Missile Systems</a:t>
            </a:r>
          </a:p>
          <a:p>
            <a:pPr marL="457200" lvl="1" indent="0">
              <a:buNone/>
            </a:pPr>
            <a:r>
              <a:rPr lang="en-US" sz="1400" dirty="0"/>
              <a:t>1997-2007: Texas A&amp;M University – College Station</a:t>
            </a:r>
          </a:p>
          <a:p>
            <a:pPr marL="457200" lvl="1" indent="0">
              <a:buNone/>
            </a:pPr>
            <a:r>
              <a:rPr lang="en-US" sz="1400" dirty="0"/>
              <a:t>1995-1997: Customer Development Corporation</a:t>
            </a:r>
          </a:p>
          <a:p>
            <a:pPr marL="457200" lvl="1" indent="0">
              <a:buNone/>
            </a:pPr>
            <a:r>
              <a:rPr lang="en-US" sz="1400" dirty="0" smtClean="0"/>
              <a:t>1994-1995: Caterpillar</a:t>
            </a:r>
          </a:p>
          <a:p>
            <a:pPr marL="457200" lvl="1" indent="0">
              <a:buNone/>
            </a:pPr>
            <a:r>
              <a:rPr lang="en-US" sz="1400" dirty="0" smtClean="0"/>
              <a:t>1990-1995: Bradley 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9239" y="5990851"/>
            <a:ext cx="319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Raytheon Advertising Video circa 2014 or earlier</a:t>
            </a:r>
            <a:endParaRPr lang="en-US" sz="1200" dirty="0"/>
          </a:p>
        </p:txBody>
      </p:sp>
      <p:pic>
        <p:nvPicPr>
          <p:cNvPr id="3" name="AMDR_Short320x18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3240" y="41910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Who’s in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have the Game Project Vision</a:t>
            </a:r>
          </a:p>
          <a:p>
            <a:endParaRPr lang="en-US" dirty="0" smtClean="0"/>
          </a:p>
          <a:p>
            <a:r>
              <a:rPr lang="en-US" dirty="0" smtClean="0"/>
              <a:t>Student Teams</a:t>
            </a:r>
            <a:endParaRPr lang="en-US" dirty="0"/>
          </a:p>
          <a:p>
            <a:pPr lvl="1"/>
            <a:r>
              <a:rPr lang="en-US" dirty="0"/>
              <a:t>Design and Develop the game </a:t>
            </a:r>
          </a:p>
          <a:p>
            <a:pPr lvl="1"/>
            <a:r>
              <a:rPr lang="en-US" dirty="0"/>
              <a:t>Following the guiding vision of the client</a:t>
            </a:r>
          </a:p>
          <a:p>
            <a:endParaRPr lang="en-US" dirty="0"/>
          </a:p>
          <a:p>
            <a:r>
              <a:rPr lang="en-US" dirty="0" smtClean="0"/>
              <a:t>Course Instructors have </a:t>
            </a:r>
          </a:p>
          <a:p>
            <a:pPr lvl="1"/>
            <a:r>
              <a:rPr lang="en-US" dirty="0" smtClean="0"/>
              <a:t>Final say on everything</a:t>
            </a:r>
          </a:p>
          <a:p>
            <a:pPr lvl="1"/>
            <a:r>
              <a:rPr lang="en-US" dirty="0" smtClean="0"/>
              <a:t>Control of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78808" y="1868591"/>
            <a:ext cx="725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99689" y="1868590"/>
            <a:ext cx="725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11742" y="1868590"/>
            <a:ext cx="725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38972" y="1868591"/>
            <a:ext cx="72596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11584" y="1822424"/>
            <a:ext cx="216706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GDD Instructors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46403" y="4165131"/>
            <a:ext cx="85664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44210" y="4165131"/>
            <a:ext cx="85664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4187" y="4165131"/>
            <a:ext cx="8566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73633" y="4165131"/>
            <a:ext cx="856645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Team 4</a:t>
            </a:r>
            <a:endParaRPr lang="en-US" dirty="0"/>
          </a:p>
        </p:txBody>
      </p:sp>
      <p:cxnSp>
        <p:nvCxnSpPr>
          <p:cNvPr id="35" name="Straight Connector 34"/>
          <p:cNvCxnSpPr>
            <a:stCxn id="28" idx="2"/>
            <a:endCxn id="31" idx="0"/>
          </p:cNvCxnSpPr>
          <p:nvPr/>
        </p:nvCxnSpPr>
        <p:spPr>
          <a:xfrm>
            <a:off x="1474726" y="2237922"/>
            <a:ext cx="0" cy="192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2"/>
            <a:endCxn id="32" idx="0"/>
          </p:cNvCxnSpPr>
          <p:nvPr/>
        </p:nvCxnSpPr>
        <p:spPr>
          <a:xfrm>
            <a:off x="2662673" y="2237922"/>
            <a:ext cx="9860" cy="192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2"/>
            <a:endCxn id="33" idx="0"/>
          </p:cNvCxnSpPr>
          <p:nvPr/>
        </p:nvCxnSpPr>
        <p:spPr>
          <a:xfrm>
            <a:off x="6441792" y="2237923"/>
            <a:ext cx="718" cy="1927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2"/>
            <a:endCxn id="34" idx="0"/>
          </p:cNvCxnSpPr>
          <p:nvPr/>
        </p:nvCxnSpPr>
        <p:spPr>
          <a:xfrm>
            <a:off x="7701956" y="2237923"/>
            <a:ext cx="0" cy="1927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1"/>
            <a:endCxn id="27" idx="3"/>
          </p:cNvCxnSpPr>
          <p:nvPr/>
        </p:nvCxnSpPr>
        <p:spPr>
          <a:xfrm flipH="1" flipV="1">
            <a:off x="3025657" y="2053256"/>
            <a:ext cx="2859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6" idx="3"/>
            <a:endCxn id="29" idx="1"/>
          </p:cNvCxnSpPr>
          <p:nvPr/>
        </p:nvCxnSpPr>
        <p:spPr>
          <a:xfrm>
            <a:off x="6804776" y="2053257"/>
            <a:ext cx="534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0" idx="3"/>
            <a:endCxn id="26" idx="1"/>
          </p:cNvCxnSpPr>
          <p:nvPr/>
        </p:nvCxnSpPr>
        <p:spPr>
          <a:xfrm>
            <a:off x="5478652" y="2053257"/>
            <a:ext cx="600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1"/>
            <a:endCxn id="28" idx="3"/>
          </p:cNvCxnSpPr>
          <p:nvPr/>
        </p:nvCxnSpPr>
        <p:spPr>
          <a:xfrm flipH="1">
            <a:off x="1837710" y="2053256"/>
            <a:ext cx="461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2"/>
            <a:endCxn id="34" idx="0"/>
          </p:cNvCxnSpPr>
          <p:nvPr/>
        </p:nvCxnSpPr>
        <p:spPr>
          <a:xfrm>
            <a:off x="4395118" y="2284089"/>
            <a:ext cx="3306838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0" idx="2"/>
            <a:endCxn id="33" idx="0"/>
          </p:cNvCxnSpPr>
          <p:nvPr/>
        </p:nvCxnSpPr>
        <p:spPr>
          <a:xfrm>
            <a:off x="4395118" y="2284089"/>
            <a:ext cx="2047392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0" idx="2"/>
            <a:endCxn id="32" idx="0"/>
          </p:cNvCxnSpPr>
          <p:nvPr/>
        </p:nvCxnSpPr>
        <p:spPr>
          <a:xfrm flipH="1">
            <a:off x="2672533" y="2284089"/>
            <a:ext cx="1722585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2"/>
            <a:endCxn id="31" idx="0"/>
          </p:cNvCxnSpPr>
          <p:nvPr/>
        </p:nvCxnSpPr>
        <p:spPr>
          <a:xfrm flipH="1">
            <a:off x="1474726" y="2284089"/>
            <a:ext cx="2920392" cy="18810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46402" y="4534463"/>
            <a:ext cx="7083875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Work Schedule/Deadlines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work will be divided into Sprints</a:t>
            </a:r>
          </a:p>
          <a:p>
            <a:pPr lvl="1"/>
            <a:r>
              <a:rPr lang="en-US" dirty="0" smtClean="0"/>
              <a:t>Sprints are 1 to 3 weeks in duration</a:t>
            </a:r>
          </a:p>
          <a:p>
            <a:pPr lvl="1"/>
            <a:r>
              <a:rPr lang="en-US" dirty="0" smtClean="0"/>
              <a:t>Usually ending on Mondays</a:t>
            </a:r>
          </a:p>
          <a:p>
            <a:endParaRPr lang="en-US" dirty="0" smtClean="0"/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EVERY WEEK</a:t>
            </a:r>
          </a:p>
          <a:p>
            <a:pPr lvl="1"/>
            <a:r>
              <a:rPr lang="en-US" dirty="0" smtClean="0"/>
              <a:t>Meet with your client</a:t>
            </a:r>
          </a:p>
          <a:p>
            <a:endParaRPr lang="en-US" dirty="0" smtClean="0"/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Every Sunday</a:t>
            </a:r>
          </a:p>
          <a:p>
            <a:pPr lvl="1"/>
            <a:r>
              <a:rPr lang="en-US" dirty="0" smtClean="0"/>
              <a:t>Have a working build</a:t>
            </a:r>
          </a:p>
        </p:txBody>
      </p:sp>
    </p:spTree>
    <p:extLst>
      <p:ext uri="{BB962C8B-B14F-4D97-AF65-F5344CB8AC3E}">
        <p14:creationId xmlns:p14="http://schemas.microsoft.com/office/powerpoint/2010/main" val="22385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Future: Tentative Schedule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23957"/>
              </p:ext>
            </p:extLst>
          </p:nvPr>
        </p:nvGraphicFramePr>
        <p:xfrm>
          <a:off x="381000" y="990600"/>
          <a:ext cx="8458200" cy="462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314"/>
                <a:gridCol w="7249886"/>
              </a:tblGrid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class 2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Self-Presentation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</a:rPr>
                        <a:t>Professional, about 3 minutes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2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class 3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Pitch-It Assignment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</a:rPr>
                        <a:t>Individuals create and turn in an Inception Doc on an Assigned Game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class 8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Paired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Prototype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5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Each of you will have been paired</a:t>
                      </a:r>
                      <a:r>
                        <a:rPr lang="en-US" sz="1800" baseline="0" dirty="0" smtClean="0">
                          <a:effectLst/>
                        </a:rPr>
                        <a:t> with someone</a:t>
                      </a:r>
                      <a:endParaRPr lang="en-US" sz="2000" dirty="0" smtClean="0">
                        <a:effectLst/>
                      </a:endParaRPr>
                    </a:p>
                    <a:p>
                      <a:r>
                        <a:rPr lang="en-US" sz="1800" b="1" i="1" dirty="0" smtClean="0">
                          <a:effectLst/>
                        </a:rPr>
                        <a:t>Each team will have been given two game options and selected </a:t>
                      </a:r>
                      <a:r>
                        <a:rPr lang="en-US" sz="1800" b="1" i="1" u="sng" dirty="0" smtClean="0">
                          <a:effectLst/>
                        </a:rPr>
                        <a:t>one</a:t>
                      </a:r>
                      <a:r>
                        <a:rPr lang="en-US" sz="1800" b="1" i="1" u="none" dirty="0" smtClean="0">
                          <a:effectLst/>
                        </a:rPr>
                        <a:t>.</a:t>
                      </a:r>
                      <a:endParaRPr lang="en-US" sz="2000" dirty="0" smtClean="0">
                        <a:effectLst/>
                      </a:endParaRPr>
                    </a:p>
                    <a:p>
                      <a:r>
                        <a:rPr lang="en-US" sz="1800" dirty="0" smtClean="0">
                          <a:effectLst/>
                        </a:rPr>
                        <a:t>The team creates a mockup </a:t>
                      </a:r>
                      <a:r>
                        <a:rPr lang="en-US" sz="1800" u="sng" dirty="0" smtClean="0">
                          <a:effectLst/>
                        </a:rPr>
                        <a:t>and</a:t>
                      </a:r>
                      <a:r>
                        <a:rPr lang="en-US" sz="1800" dirty="0" smtClean="0">
                          <a:effectLst/>
                        </a:rPr>
                        <a:t> prototype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and a presentation, plus evaluations on each other. All due on this date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</a:rPr>
                        <a:t>class 8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Also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on this day: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Teams and clients should be announced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00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5867400"/>
            <a:ext cx="627524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CAUTION:   Actual dates will vary from semester to semester</a:t>
            </a:r>
          </a:p>
          <a:p>
            <a:r>
              <a:rPr lang="en-US" i="1" dirty="0" smtClean="0"/>
              <a:t>                     and the paired prototype may range from class 7 to 9</a:t>
            </a:r>
          </a:p>
        </p:txBody>
      </p:sp>
    </p:spTree>
    <p:extLst>
      <p:ext uri="{BB962C8B-B14F-4D97-AF65-F5344CB8AC3E}">
        <p14:creationId xmlns:p14="http://schemas.microsoft.com/office/powerpoint/2010/main" val="13079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Next Class have a presentation on yourself</a:t>
            </a:r>
          </a:p>
          <a:p>
            <a:pPr lvl="2"/>
            <a:r>
              <a:rPr lang="en-US" dirty="0" smtClean="0"/>
              <a:t>circa 3 minutes, Focus on:</a:t>
            </a:r>
          </a:p>
          <a:p>
            <a:pPr lvl="3"/>
            <a:r>
              <a:rPr lang="en-US" dirty="0" smtClean="0"/>
              <a:t>Why </a:t>
            </a:r>
            <a:r>
              <a:rPr lang="en-US" dirty="0"/>
              <a:t>should someone want to work with you/hire you</a:t>
            </a:r>
          </a:p>
          <a:p>
            <a:pPr lvl="4"/>
            <a:r>
              <a:rPr lang="en-US" dirty="0" smtClean="0"/>
              <a:t>what have you done</a:t>
            </a:r>
          </a:p>
          <a:p>
            <a:pPr lvl="4"/>
            <a:r>
              <a:rPr lang="en-US" dirty="0" smtClean="0"/>
              <a:t>what do you like doing/good at doing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Turn in PowerPoint to D2L </a:t>
            </a:r>
            <a:r>
              <a:rPr lang="en-US" dirty="0" err="1" smtClean="0"/>
              <a:t>dropbox</a:t>
            </a:r>
            <a:r>
              <a:rPr lang="en-US" dirty="0" smtClean="0"/>
              <a:t> </a:t>
            </a:r>
            <a:r>
              <a:rPr lang="en-US" u="sng" dirty="0" smtClean="0"/>
              <a:t>before</a:t>
            </a:r>
            <a:r>
              <a:rPr lang="en-US" dirty="0" smtClean="0"/>
              <a:t> class</a:t>
            </a:r>
          </a:p>
          <a:p>
            <a:pPr lvl="3"/>
            <a:r>
              <a:rPr lang="en-US" dirty="0" smtClean="0"/>
              <a:t>also bring laptop to class with presentation on it</a:t>
            </a:r>
          </a:p>
          <a:p>
            <a:pPr lvl="3"/>
            <a:r>
              <a:rPr lang="en-US" dirty="0" smtClean="0"/>
              <a:t>MAC users note the need for video converter to plug into projector</a:t>
            </a:r>
          </a:p>
          <a:p>
            <a:pPr lvl="3"/>
            <a:endParaRPr lang="en-US" dirty="0"/>
          </a:p>
          <a:p>
            <a:pPr lvl="2"/>
            <a:r>
              <a:rPr lang="en-US" dirty="0" smtClean="0"/>
              <a:t>See D2L Assignments folder and files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2332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encourage Active Participation in Teams</a:t>
            </a:r>
          </a:p>
          <a:p>
            <a:r>
              <a:rPr lang="en-US" sz="2800" dirty="0" smtClean="0"/>
              <a:t>You will have 2 grades</a:t>
            </a:r>
          </a:p>
          <a:p>
            <a:pPr lvl="1"/>
            <a:r>
              <a:rPr lang="en-US" sz="2400" dirty="0" smtClean="0"/>
              <a:t>Team(s) Grade </a:t>
            </a:r>
          </a:p>
          <a:p>
            <a:pPr lvl="2"/>
            <a:r>
              <a:rPr lang="en-US" sz="2000" dirty="0" smtClean="0"/>
              <a:t>The general/overall grade for the team product(s)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Individual Grade</a:t>
            </a:r>
          </a:p>
          <a:p>
            <a:pPr lvl="2"/>
            <a:r>
              <a:rPr lang="en-US" sz="2000" dirty="0" smtClean="0"/>
              <a:t>The individual’s contribution/effort/… to make the team product(s)</a:t>
            </a:r>
          </a:p>
          <a:p>
            <a:pPr lvl="2"/>
            <a:r>
              <a:rPr lang="en-US" sz="2000" dirty="0" smtClean="0"/>
              <a:t>Includes peer evaluations</a:t>
            </a:r>
          </a:p>
          <a:p>
            <a:pPr lvl="2"/>
            <a:r>
              <a:rPr lang="en-US" sz="2000" dirty="0" smtClean="0"/>
              <a:t>Also receives </a:t>
            </a:r>
            <a:r>
              <a:rPr lang="en-US" sz="2000" dirty="0"/>
              <a:t>a small bump upwards from the individual based assignments (pitches, papers</a:t>
            </a:r>
            <a:r>
              <a:rPr lang="en-US" sz="2000" dirty="0" smtClean="0"/>
              <a:t>…)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574268"/>
            <a:ext cx="7315200" cy="7386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ASIDE: It is unlikely but possible for every individual to score below the team’s product grade… </a:t>
            </a:r>
          </a:p>
          <a:p>
            <a:r>
              <a:rPr lang="en-US" sz="1400" i="1" dirty="0" smtClean="0"/>
              <a:t>it’s called a ‘lucky’ turn of circumstances/outcome of product. </a:t>
            </a:r>
          </a:p>
          <a:p>
            <a:r>
              <a:rPr lang="en-US" sz="1400" i="1" dirty="0" smtClean="0"/>
              <a:t>The opposite is also possible and is called ‘unlucky’ – commonly caused by a bad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379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the end of the semester</a:t>
            </a:r>
          </a:p>
          <a:p>
            <a:pPr lvl="1"/>
            <a:r>
              <a:rPr lang="en-US" sz="2400" dirty="0" smtClean="0"/>
              <a:t>if Individual Grade &lt; Team Grade</a:t>
            </a:r>
          </a:p>
          <a:p>
            <a:pPr lvl="2"/>
            <a:r>
              <a:rPr lang="en-US" sz="2000" dirty="0" smtClean="0"/>
              <a:t>then Final Grade = Individual Grade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if Individual Grade &gt;= Team Grade</a:t>
            </a:r>
          </a:p>
          <a:p>
            <a:pPr lvl="2"/>
            <a:r>
              <a:rPr lang="en-US" sz="2000" dirty="0" smtClean="0"/>
              <a:t>then Final Grade = average of (Individual and Team)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971800"/>
            <a:ext cx="32004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Worked above the average of your team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726122"/>
            <a:ext cx="320040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Worked below the average of your team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33700" y="3962400"/>
            <a:ext cx="5105400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In sum</a:t>
            </a:r>
          </a:p>
          <a:p>
            <a:r>
              <a:rPr lang="en-US" i="1" dirty="0" smtClean="0"/>
              <a:t>     You want to over-achieve your teammates</a:t>
            </a:r>
          </a:p>
          <a:p>
            <a:r>
              <a:rPr lang="en-US" i="1" dirty="0" smtClean="0"/>
              <a:t>     and they likewise… </a:t>
            </a:r>
          </a:p>
          <a:p>
            <a:endParaRPr lang="en-US" i="1" dirty="0" smtClean="0"/>
          </a:p>
          <a:p>
            <a:r>
              <a:rPr lang="en-US" i="1" dirty="0" smtClean="0"/>
              <a:t>thus everybody works (tries hard)</a:t>
            </a:r>
          </a:p>
          <a:p>
            <a:r>
              <a:rPr lang="en-US" i="1" dirty="0" smtClean="0"/>
              <a:t>    and individuals do better AND team does better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74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will be the BEST JOB EVER</a:t>
            </a:r>
          </a:p>
          <a:p>
            <a:pPr lvl="3"/>
            <a:r>
              <a:rPr lang="en-US" dirty="0" smtClean="0"/>
              <a:t>until </a:t>
            </a:r>
            <a:r>
              <a:rPr lang="en-US" dirty="0" err="1" smtClean="0"/>
              <a:t>gdd</a:t>
            </a:r>
            <a:r>
              <a:rPr lang="en-US" dirty="0" smtClean="0"/>
              <a:t> 450</a:t>
            </a:r>
          </a:p>
          <a:p>
            <a:endParaRPr lang="en-US" dirty="0" smtClean="0"/>
          </a:p>
          <a:p>
            <a:r>
              <a:rPr lang="en-US" dirty="0" smtClean="0"/>
              <a:t>Make friends with ALL your classmates/coworkers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docdingle.com/teaching/gdd325/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34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of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the exit door</a:t>
            </a:r>
          </a:p>
          <a:p>
            <a:r>
              <a:rPr lang="en-US" dirty="0" smtClean="0"/>
              <a:t>Note the exit paths</a:t>
            </a:r>
          </a:p>
          <a:p>
            <a:endParaRPr lang="en-US" dirty="0"/>
          </a:p>
          <a:p>
            <a:r>
              <a:rPr lang="en-US" dirty="0" smtClean="0"/>
              <a:t>If the door cannot be located</a:t>
            </a:r>
          </a:p>
          <a:p>
            <a:pPr lvl="1"/>
            <a:r>
              <a:rPr lang="en-US" dirty="0" smtClean="0"/>
              <a:t>it’s too late</a:t>
            </a:r>
            <a:endParaRPr lang="en-US" dirty="0"/>
          </a:p>
        </p:txBody>
      </p:sp>
      <p:pic>
        <p:nvPicPr>
          <p:cNvPr id="2050" name="Picture 2" descr="http://movies3.nm-unlimited2.net/1990s/Graphics-Photos/car_going_off_c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58864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onclips.com/600/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9432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Your New Job in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2D Game Design and Development!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2400" dirty="0" smtClean="0"/>
              <a:t>Let’s begin with an overview of what this job entails…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Vision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achieve greatness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affect the world</a:t>
            </a:r>
            <a:r>
              <a:rPr lang="en-US" dirty="0" smtClean="0"/>
              <a:t> in a positive way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dedication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commitment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creative</a:t>
            </a:r>
            <a:r>
              <a:rPr lang="en-US" dirty="0" smtClean="0"/>
              <a:t> construction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meaningful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Experience working for a Client</a:t>
            </a:r>
          </a:p>
          <a:p>
            <a:pPr lvl="1"/>
            <a:r>
              <a:rPr lang="en-US" dirty="0"/>
              <a:t>Experience working</a:t>
            </a:r>
            <a:r>
              <a:rPr lang="en-US" dirty="0" smtClean="0"/>
              <a:t> as a Team</a:t>
            </a:r>
          </a:p>
          <a:p>
            <a:pPr lvl="1"/>
            <a:r>
              <a:rPr lang="en-US" dirty="0" smtClean="0"/>
              <a:t>Exercise Presentation Skills</a:t>
            </a:r>
          </a:p>
          <a:p>
            <a:pPr lvl="1"/>
            <a:r>
              <a:rPr lang="en-US" dirty="0" smtClean="0"/>
              <a:t>Become familiar with approaching design and development from a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Level </a:t>
            </a:r>
            <a:r>
              <a:rPr lang="en-US" b="1" dirty="0" smtClean="0">
                <a:solidFill>
                  <a:srgbClr val="FF0000"/>
                </a:solidFill>
              </a:rPr>
              <a:t>Perspective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plus much, much, more!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http://www.kidspot.com.au/files/Food_Content/pirate_face_cake4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9432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Subtle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is about more than just making a game</a:t>
            </a:r>
          </a:p>
          <a:p>
            <a:pPr lvl="1"/>
            <a:r>
              <a:rPr lang="en-US" dirty="0" smtClean="0"/>
              <a:t>You have an opportunity</a:t>
            </a:r>
          </a:p>
          <a:p>
            <a:pPr lvl="2"/>
            <a:r>
              <a:rPr lang="en-US" dirty="0" smtClean="0"/>
              <a:t>learn to work as a member of a team in a professional manner</a:t>
            </a:r>
          </a:p>
          <a:p>
            <a:endParaRPr lang="en-US" dirty="0" smtClean="0"/>
          </a:p>
          <a:p>
            <a:r>
              <a:rPr lang="en-US" dirty="0" smtClean="0"/>
              <a:t>You should practice and improve many of your ‘soft’ skills</a:t>
            </a:r>
          </a:p>
          <a:p>
            <a:pPr lvl="1"/>
            <a:r>
              <a:rPr lang="en-US" dirty="0" smtClean="0"/>
              <a:t>Engaging and interacting with others</a:t>
            </a:r>
          </a:p>
          <a:p>
            <a:pPr lvl="1"/>
            <a:r>
              <a:rPr lang="en-US" dirty="0" smtClean="0"/>
              <a:t>Evaluating your own work</a:t>
            </a:r>
          </a:p>
          <a:p>
            <a:pPr lvl="2"/>
            <a:r>
              <a:rPr lang="en-US" dirty="0" smtClean="0"/>
              <a:t>Estimating time to completion</a:t>
            </a:r>
          </a:p>
          <a:p>
            <a:pPr lvl="2"/>
            <a:r>
              <a:rPr lang="en-US" dirty="0" smtClean="0"/>
              <a:t>Professionally responding to criticism</a:t>
            </a:r>
          </a:p>
          <a:p>
            <a:pPr lvl="1"/>
            <a:r>
              <a:rPr lang="en-US" dirty="0" smtClean="0"/>
              <a:t>Evaluating the work of others</a:t>
            </a:r>
          </a:p>
          <a:p>
            <a:pPr lvl="2"/>
            <a:r>
              <a:rPr lang="en-US" dirty="0" smtClean="0"/>
              <a:t>Giving useful/constructive feedback to others</a:t>
            </a:r>
          </a:p>
          <a:p>
            <a:pPr lvl="1"/>
            <a:r>
              <a:rPr lang="en-US" dirty="0" smtClean="0"/>
              <a:t>Managing workload (meeting deadlines)</a:t>
            </a:r>
          </a:p>
          <a:p>
            <a:pPr lvl="2"/>
            <a:r>
              <a:rPr lang="en-US" dirty="0" smtClean="0"/>
              <a:t>Responding to dynamic change</a:t>
            </a:r>
          </a:p>
          <a:p>
            <a:pPr lvl="2"/>
            <a:r>
              <a:rPr lang="en-US" dirty="0" smtClean="0"/>
              <a:t>Being accountable for what you say you will do (and when)</a:t>
            </a:r>
          </a:p>
          <a:p>
            <a:pPr lvl="1"/>
            <a:r>
              <a:rPr lang="en-US" dirty="0" smtClean="0"/>
              <a:t>and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None Available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sz="2000" dirty="0" smtClean="0"/>
              <a:t>HR is working hard to find more options</a:t>
            </a:r>
            <a:endParaRPr lang="en-US" sz="2000" dirty="0"/>
          </a:p>
        </p:txBody>
      </p:sp>
      <p:pic>
        <p:nvPicPr>
          <p:cNvPr id="4098" name="Picture 2" descr="http://www.thesil.ca/wp-content/uploads/2012/03/IO_Sleep_Tyler_March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52" y="5334000"/>
            <a:ext cx="1571625" cy="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Take responsibility</a:t>
            </a:r>
          </a:p>
          <a:p>
            <a:pPr lvl="1"/>
            <a:r>
              <a:rPr lang="en-US" dirty="0" smtClean="0"/>
              <a:t>for what you do</a:t>
            </a:r>
          </a:p>
          <a:p>
            <a:pPr lvl="1"/>
            <a:r>
              <a:rPr lang="en-US" dirty="0" smtClean="0"/>
              <a:t>and for what you do not do</a:t>
            </a:r>
          </a:p>
          <a:p>
            <a:pPr lvl="1"/>
            <a:endParaRPr lang="en-US" dirty="0"/>
          </a:p>
          <a:p>
            <a:r>
              <a:rPr lang="en-US" dirty="0" smtClean="0"/>
              <a:t>Trust and Believe in yourself</a:t>
            </a:r>
          </a:p>
          <a:p>
            <a:pPr lvl="1"/>
            <a:r>
              <a:rPr lang="en-US" dirty="0" smtClean="0"/>
              <a:t>so your teammates can too</a:t>
            </a:r>
          </a:p>
          <a:p>
            <a:pPr lvl="1"/>
            <a:endParaRPr lang="en-US" dirty="0"/>
          </a:p>
          <a:p>
            <a:r>
              <a:rPr lang="en-US" dirty="0" smtClean="0"/>
              <a:t>Never Lie, Never Cheat, Never Steal</a:t>
            </a:r>
          </a:p>
          <a:p>
            <a:pPr lvl="1"/>
            <a:r>
              <a:rPr lang="en-US" dirty="0" smtClean="0"/>
              <a:t>Do not tolerate those who do</a:t>
            </a:r>
          </a:p>
          <a:p>
            <a:pPr lvl="2"/>
            <a:r>
              <a:rPr lang="en-US" dirty="0" smtClean="0"/>
              <a:t>Elaboration, Collaboration, and Borrowing</a:t>
            </a:r>
          </a:p>
          <a:p>
            <a:pPr lvl="3"/>
            <a:r>
              <a:rPr lang="en-US" dirty="0" smtClean="0"/>
              <a:t>can be acceptable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2484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1102</Words>
  <Application>Microsoft Office PowerPoint</Application>
  <PresentationFormat>On-screen Show (4:3)</PresentationFormat>
  <Paragraphs>262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WELCOME to GDD 325</vt:lpstr>
      <vt:lpstr>Instructor</vt:lpstr>
      <vt:lpstr>In Case of Emergency</vt:lpstr>
      <vt:lpstr>Welcome</vt:lpstr>
      <vt:lpstr>Company Vision Statement</vt:lpstr>
      <vt:lpstr>Employee Benefits</vt:lpstr>
      <vt:lpstr>The Subtle Benefits</vt:lpstr>
      <vt:lpstr>Retirement Plan</vt:lpstr>
      <vt:lpstr>Work Ethic</vt:lpstr>
      <vt:lpstr>Vacation Days</vt:lpstr>
      <vt:lpstr>Tools</vt:lpstr>
      <vt:lpstr>Your Job Description</vt:lpstr>
      <vt:lpstr>Pay Scale</vt:lpstr>
      <vt:lpstr>Work Evaluation</vt:lpstr>
      <vt:lpstr>Assignments</vt:lpstr>
      <vt:lpstr>Project General Setup</vt:lpstr>
      <vt:lpstr>Project Target Platforms</vt:lpstr>
      <vt:lpstr>General Work and Project Info</vt:lpstr>
      <vt:lpstr>Implicit Product Requirements</vt:lpstr>
      <vt:lpstr>So Who’s in Charge?</vt:lpstr>
      <vt:lpstr>Organizational Chart</vt:lpstr>
      <vt:lpstr>General Work Schedule/Deadlines</vt:lpstr>
      <vt:lpstr>Near Future: Tentative Schedule</vt:lpstr>
      <vt:lpstr>Point to Note</vt:lpstr>
      <vt:lpstr>Note on Grading</vt:lpstr>
      <vt:lpstr>Note on Grading</vt:lpstr>
      <vt:lpstr>End 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294</cp:revision>
  <dcterms:created xsi:type="dcterms:W3CDTF">2006-08-16T00:00:00Z</dcterms:created>
  <dcterms:modified xsi:type="dcterms:W3CDTF">2016-01-24T22:19:56Z</dcterms:modified>
</cp:coreProperties>
</file>